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4" r:id="rId4"/>
    <p:sldId id="258" r:id="rId5"/>
    <p:sldId id="279" r:id="rId6"/>
    <p:sldId id="259" r:id="rId7"/>
    <p:sldId id="260" r:id="rId8"/>
    <p:sldId id="261" r:id="rId9"/>
    <p:sldId id="262" r:id="rId10"/>
    <p:sldId id="273" r:id="rId11"/>
    <p:sldId id="265" r:id="rId12"/>
    <p:sldId id="269" r:id="rId13"/>
    <p:sldId id="263" r:id="rId14"/>
    <p:sldId id="272" r:id="rId15"/>
    <p:sldId id="277" r:id="rId16"/>
    <p:sldId id="266" r:id="rId17"/>
    <p:sldId id="270" r:id="rId18"/>
    <p:sldId id="271" r:id="rId19"/>
    <p:sldId id="278" r:id="rId20"/>
    <p:sldId id="267" r:id="rId21"/>
    <p:sldId id="268" r:id="rId22"/>
    <p:sldId id="264" r:id="rId23"/>
    <p:sldId id="275" r:id="rId24"/>
    <p:sldId id="276" r:id="rId2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p:scale>
          <a:sx n="75" d="100"/>
          <a:sy n="75" d="100"/>
        </p:scale>
        <p:origin x="835" y="2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414B1F-58F4-4680-AF7C-5A6D0840D5C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1096F14-3E91-42E6-8AAB-8CCCD36C3C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37F8E47-A728-43D9-B8A3-E0BFE2CE7270}"/>
              </a:ext>
            </a:extLst>
          </p:cNvPr>
          <p:cNvSpPr>
            <a:spLocks noGrp="1"/>
          </p:cNvSpPr>
          <p:nvPr>
            <p:ph type="dt" sz="half" idx="10"/>
          </p:nvPr>
        </p:nvSpPr>
        <p:spPr/>
        <p:txBody>
          <a:bodyPr/>
          <a:lstStyle/>
          <a:p>
            <a:fld id="{EBC54DCE-72C8-4F56-A44B-76DA8C9BC587}" type="datetimeFigureOut">
              <a:rPr lang="nb-NO" smtClean="0"/>
              <a:t>06.05.2026</a:t>
            </a:fld>
            <a:endParaRPr lang="nb-NO"/>
          </a:p>
        </p:txBody>
      </p:sp>
      <p:sp>
        <p:nvSpPr>
          <p:cNvPr id="5" name="Plassholder for bunntekst 4">
            <a:extLst>
              <a:ext uri="{FF2B5EF4-FFF2-40B4-BE49-F238E27FC236}">
                <a16:creationId xmlns:a16="http://schemas.microsoft.com/office/drawing/2014/main" id="{57129AD1-3CCC-441E-AC06-855192241B8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AF92DE3-0375-4099-8140-D94E3F7C2A07}"/>
              </a:ext>
            </a:extLst>
          </p:cNvPr>
          <p:cNvSpPr>
            <a:spLocks noGrp="1"/>
          </p:cNvSpPr>
          <p:nvPr>
            <p:ph type="sldNum" sz="quarter" idx="12"/>
          </p:nvPr>
        </p:nvSpPr>
        <p:spPr/>
        <p:txBody>
          <a:bodyPr/>
          <a:lstStyle/>
          <a:p>
            <a:fld id="{C4D48959-C268-41B6-8326-9848C2857581}" type="slidenum">
              <a:rPr lang="nb-NO" smtClean="0"/>
              <a:t>‹#›</a:t>
            </a:fld>
            <a:endParaRPr lang="nb-NO"/>
          </a:p>
        </p:txBody>
      </p:sp>
    </p:spTree>
    <p:extLst>
      <p:ext uri="{BB962C8B-B14F-4D97-AF65-F5344CB8AC3E}">
        <p14:creationId xmlns:p14="http://schemas.microsoft.com/office/powerpoint/2010/main" val="563123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0BAE60-1A96-4353-9BF1-DB71934D7FA9}"/>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6ED1C2D5-7B27-4181-824D-06F9F5C9F8C0}"/>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BBA2FF5-89B6-49A4-8FE1-659498C1EC64}"/>
              </a:ext>
            </a:extLst>
          </p:cNvPr>
          <p:cNvSpPr>
            <a:spLocks noGrp="1"/>
          </p:cNvSpPr>
          <p:nvPr>
            <p:ph type="dt" sz="half" idx="10"/>
          </p:nvPr>
        </p:nvSpPr>
        <p:spPr/>
        <p:txBody>
          <a:bodyPr/>
          <a:lstStyle/>
          <a:p>
            <a:fld id="{EBC54DCE-72C8-4F56-A44B-76DA8C9BC587}" type="datetimeFigureOut">
              <a:rPr lang="nb-NO" smtClean="0"/>
              <a:t>06.05.2026</a:t>
            </a:fld>
            <a:endParaRPr lang="nb-NO"/>
          </a:p>
        </p:txBody>
      </p:sp>
      <p:sp>
        <p:nvSpPr>
          <p:cNvPr id="5" name="Plassholder for bunntekst 4">
            <a:extLst>
              <a:ext uri="{FF2B5EF4-FFF2-40B4-BE49-F238E27FC236}">
                <a16:creationId xmlns:a16="http://schemas.microsoft.com/office/drawing/2014/main" id="{CC3C6CAA-E5E8-49D6-B5B5-E4B1F7D754F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755097A-89F4-4569-A27C-AA0C7698EBA8}"/>
              </a:ext>
            </a:extLst>
          </p:cNvPr>
          <p:cNvSpPr>
            <a:spLocks noGrp="1"/>
          </p:cNvSpPr>
          <p:nvPr>
            <p:ph type="sldNum" sz="quarter" idx="12"/>
          </p:nvPr>
        </p:nvSpPr>
        <p:spPr/>
        <p:txBody>
          <a:bodyPr/>
          <a:lstStyle/>
          <a:p>
            <a:fld id="{C4D48959-C268-41B6-8326-9848C2857581}" type="slidenum">
              <a:rPr lang="nb-NO" smtClean="0"/>
              <a:t>‹#›</a:t>
            </a:fld>
            <a:endParaRPr lang="nb-NO"/>
          </a:p>
        </p:txBody>
      </p:sp>
    </p:spTree>
    <p:extLst>
      <p:ext uri="{BB962C8B-B14F-4D97-AF65-F5344CB8AC3E}">
        <p14:creationId xmlns:p14="http://schemas.microsoft.com/office/powerpoint/2010/main" val="1698661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D386A46-6107-4D3C-BF71-DD342AC75EA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00C29EF9-5EF6-47E1-893B-E98BABFE5A35}"/>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21F715B-41F8-4509-AFB3-5427921013EF}"/>
              </a:ext>
            </a:extLst>
          </p:cNvPr>
          <p:cNvSpPr>
            <a:spLocks noGrp="1"/>
          </p:cNvSpPr>
          <p:nvPr>
            <p:ph type="dt" sz="half" idx="10"/>
          </p:nvPr>
        </p:nvSpPr>
        <p:spPr/>
        <p:txBody>
          <a:bodyPr/>
          <a:lstStyle/>
          <a:p>
            <a:fld id="{EBC54DCE-72C8-4F56-A44B-76DA8C9BC587}" type="datetimeFigureOut">
              <a:rPr lang="nb-NO" smtClean="0"/>
              <a:t>06.05.2026</a:t>
            </a:fld>
            <a:endParaRPr lang="nb-NO"/>
          </a:p>
        </p:txBody>
      </p:sp>
      <p:sp>
        <p:nvSpPr>
          <p:cNvPr id="5" name="Plassholder for bunntekst 4">
            <a:extLst>
              <a:ext uri="{FF2B5EF4-FFF2-40B4-BE49-F238E27FC236}">
                <a16:creationId xmlns:a16="http://schemas.microsoft.com/office/drawing/2014/main" id="{0C062A9C-C070-4577-8CDB-566FFB372DF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C8447F7-9A08-422E-94EB-98038F1CABB5}"/>
              </a:ext>
            </a:extLst>
          </p:cNvPr>
          <p:cNvSpPr>
            <a:spLocks noGrp="1"/>
          </p:cNvSpPr>
          <p:nvPr>
            <p:ph type="sldNum" sz="quarter" idx="12"/>
          </p:nvPr>
        </p:nvSpPr>
        <p:spPr/>
        <p:txBody>
          <a:bodyPr/>
          <a:lstStyle/>
          <a:p>
            <a:fld id="{C4D48959-C268-41B6-8326-9848C2857581}" type="slidenum">
              <a:rPr lang="nb-NO" smtClean="0"/>
              <a:t>‹#›</a:t>
            </a:fld>
            <a:endParaRPr lang="nb-NO"/>
          </a:p>
        </p:txBody>
      </p:sp>
    </p:spTree>
    <p:extLst>
      <p:ext uri="{BB962C8B-B14F-4D97-AF65-F5344CB8AC3E}">
        <p14:creationId xmlns:p14="http://schemas.microsoft.com/office/powerpoint/2010/main" val="868040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0CBCB9-0386-4ECB-817D-6F031292269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4B16006-B65E-4C48-A8E4-884065E3C2F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2AD355E-399A-478F-820A-E6DEC591DD63}"/>
              </a:ext>
            </a:extLst>
          </p:cNvPr>
          <p:cNvSpPr>
            <a:spLocks noGrp="1"/>
          </p:cNvSpPr>
          <p:nvPr>
            <p:ph type="dt" sz="half" idx="10"/>
          </p:nvPr>
        </p:nvSpPr>
        <p:spPr/>
        <p:txBody>
          <a:bodyPr/>
          <a:lstStyle/>
          <a:p>
            <a:fld id="{EBC54DCE-72C8-4F56-A44B-76DA8C9BC587}" type="datetimeFigureOut">
              <a:rPr lang="nb-NO" smtClean="0"/>
              <a:t>06.05.2026</a:t>
            </a:fld>
            <a:endParaRPr lang="nb-NO"/>
          </a:p>
        </p:txBody>
      </p:sp>
      <p:sp>
        <p:nvSpPr>
          <p:cNvPr id="5" name="Plassholder for bunntekst 4">
            <a:extLst>
              <a:ext uri="{FF2B5EF4-FFF2-40B4-BE49-F238E27FC236}">
                <a16:creationId xmlns:a16="http://schemas.microsoft.com/office/drawing/2014/main" id="{09927E95-EF7D-4133-A586-0A3DD09C7F2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FDC95F6-B1F5-411E-954F-FE359BD3F299}"/>
              </a:ext>
            </a:extLst>
          </p:cNvPr>
          <p:cNvSpPr>
            <a:spLocks noGrp="1"/>
          </p:cNvSpPr>
          <p:nvPr>
            <p:ph type="sldNum" sz="quarter" idx="12"/>
          </p:nvPr>
        </p:nvSpPr>
        <p:spPr/>
        <p:txBody>
          <a:bodyPr/>
          <a:lstStyle/>
          <a:p>
            <a:fld id="{C4D48959-C268-41B6-8326-9848C2857581}" type="slidenum">
              <a:rPr lang="nb-NO" smtClean="0"/>
              <a:t>‹#›</a:t>
            </a:fld>
            <a:endParaRPr lang="nb-NO"/>
          </a:p>
        </p:txBody>
      </p:sp>
    </p:spTree>
    <p:extLst>
      <p:ext uri="{BB962C8B-B14F-4D97-AF65-F5344CB8AC3E}">
        <p14:creationId xmlns:p14="http://schemas.microsoft.com/office/powerpoint/2010/main" val="1638416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465FFF-A7F3-47A2-B114-974C48E4288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DA00DAC0-7378-4722-AF06-71DF000DF2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CFB361D-11A7-41BA-B740-0F77951C7D0D}"/>
              </a:ext>
            </a:extLst>
          </p:cNvPr>
          <p:cNvSpPr>
            <a:spLocks noGrp="1"/>
          </p:cNvSpPr>
          <p:nvPr>
            <p:ph type="dt" sz="half" idx="10"/>
          </p:nvPr>
        </p:nvSpPr>
        <p:spPr/>
        <p:txBody>
          <a:bodyPr/>
          <a:lstStyle/>
          <a:p>
            <a:fld id="{EBC54DCE-72C8-4F56-A44B-76DA8C9BC587}" type="datetimeFigureOut">
              <a:rPr lang="nb-NO" smtClean="0"/>
              <a:t>06.05.2026</a:t>
            </a:fld>
            <a:endParaRPr lang="nb-NO"/>
          </a:p>
        </p:txBody>
      </p:sp>
      <p:sp>
        <p:nvSpPr>
          <p:cNvPr id="5" name="Plassholder for bunntekst 4">
            <a:extLst>
              <a:ext uri="{FF2B5EF4-FFF2-40B4-BE49-F238E27FC236}">
                <a16:creationId xmlns:a16="http://schemas.microsoft.com/office/drawing/2014/main" id="{5B457DE5-09D1-4A7A-BF50-BF4EB05D511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174AE5E-58AA-4D52-8860-749029CF06C0}"/>
              </a:ext>
            </a:extLst>
          </p:cNvPr>
          <p:cNvSpPr>
            <a:spLocks noGrp="1"/>
          </p:cNvSpPr>
          <p:nvPr>
            <p:ph type="sldNum" sz="quarter" idx="12"/>
          </p:nvPr>
        </p:nvSpPr>
        <p:spPr/>
        <p:txBody>
          <a:bodyPr/>
          <a:lstStyle/>
          <a:p>
            <a:fld id="{C4D48959-C268-41B6-8326-9848C2857581}" type="slidenum">
              <a:rPr lang="nb-NO" smtClean="0"/>
              <a:t>‹#›</a:t>
            </a:fld>
            <a:endParaRPr lang="nb-NO"/>
          </a:p>
        </p:txBody>
      </p:sp>
    </p:spTree>
    <p:extLst>
      <p:ext uri="{BB962C8B-B14F-4D97-AF65-F5344CB8AC3E}">
        <p14:creationId xmlns:p14="http://schemas.microsoft.com/office/powerpoint/2010/main" val="426191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FAEEB2-CDD5-4D70-BC61-2F47F2E3649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3B20B29-481A-4783-A942-4DA571FC5CBE}"/>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DD6BE9C-0494-4F38-9402-D80328333A2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D36819E5-D559-4AC6-92DC-603BC71DC199}"/>
              </a:ext>
            </a:extLst>
          </p:cNvPr>
          <p:cNvSpPr>
            <a:spLocks noGrp="1"/>
          </p:cNvSpPr>
          <p:nvPr>
            <p:ph type="dt" sz="half" idx="10"/>
          </p:nvPr>
        </p:nvSpPr>
        <p:spPr/>
        <p:txBody>
          <a:bodyPr/>
          <a:lstStyle/>
          <a:p>
            <a:fld id="{EBC54DCE-72C8-4F56-A44B-76DA8C9BC587}" type="datetimeFigureOut">
              <a:rPr lang="nb-NO" smtClean="0"/>
              <a:t>06.05.2026</a:t>
            </a:fld>
            <a:endParaRPr lang="nb-NO"/>
          </a:p>
        </p:txBody>
      </p:sp>
      <p:sp>
        <p:nvSpPr>
          <p:cNvPr id="6" name="Plassholder for bunntekst 5">
            <a:extLst>
              <a:ext uri="{FF2B5EF4-FFF2-40B4-BE49-F238E27FC236}">
                <a16:creationId xmlns:a16="http://schemas.microsoft.com/office/drawing/2014/main" id="{180A6346-E754-4F15-A9AD-CE36B712AEC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2D8B028-87CB-4C74-B58F-C23A8CF66217}"/>
              </a:ext>
            </a:extLst>
          </p:cNvPr>
          <p:cNvSpPr>
            <a:spLocks noGrp="1"/>
          </p:cNvSpPr>
          <p:nvPr>
            <p:ph type="sldNum" sz="quarter" idx="12"/>
          </p:nvPr>
        </p:nvSpPr>
        <p:spPr/>
        <p:txBody>
          <a:bodyPr/>
          <a:lstStyle/>
          <a:p>
            <a:fld id="{C4D48959-C268-41B6-8326-9848C2857581}" type="slidenum">
              <a:rPr lang="nb-NO" smtClean="0"/>
              <a:t>‹#›</a:t>
            </a:fld>
            <a:endParaRPr lang="nb-NO"/>
          </a:p>
        </p:txBody>
      </p:sp>
    </p:spTree>
    <p:extLst>
      <p:ext uri="{BB962C8B-B14F-4D97-AF65-F5344CB8AC3E}">
        <p14:creationId xmlns:p14="http://schemas.microsoft.com/office/powerpoint/2010/main" val="1112291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6799A5-AC38-42B7-B6CC-DAD6C9620146}"/>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0192964-923B-4ABA-9811-901AABBCC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4720E3B-FE27-4DD5-8577-580154C8D936}"/>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989D081-0F3A-4EC4-B8C0-1264CE5475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ADDBB1D-8337-43C1-91B7-4B9195B729A9}"/>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D39C67A-21AC-4539-AE81-D4B1622D12FC}"/>
              </a:ext>
            </a:extLst>
          </p:cNvPr>
          <p:cNvSpPr>
            <a:spLocks noGrp="1"/>
          </p:cNvSpPr>
          <p:nvPr>
            <p:ph type="dt" sz="half" idx="10"/>
          </p:nvPr>
        </p:nvSpPr>
        <p:spPr/>
        <p:txBody>
          <a:bodyPr/>
          <a:lstStyle/>
          <a:p>
            <a:fld id="{EBC54DCE-72C8-4F56-A44B-76DA8C9BC587}" type="datetimeFigureOut">
              <a:rPr lang="nb-NO" smtClean="0"/>
              <a:t>06.05.2026</a:t>
            </a:fld>
            <a:endParaRPr lang="nb-NO"/>
          </a:p>
        </p:txBody>
      </p:sp>
      <p:sp>
        <p:nvSpPr>
          <p:cNvPr id="8" name="Plassholder for bunntekst 7">
            <a:extLst>
              <a:ext uri="{FF2B5EF4-FFF2-40B4-BE49-F238E27FC236}">
                <a16:creationId xmlns:a16="http://schemas.microsoft.com/office/drawing/2014/main" id="{8A1BF7B0-1850-4D4C-99D2-A2674C58388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003CA1E5-1ED5-461F-B514-AE7FB225C646}"/>
              </a:ext>
            </a:extLst>
          </p:cNvPr>
          <p:cNvSpPr>
            <a:spLocks noGrp="1"/>
          </p:cNvSpPr>
          <p:nvPr>
            <p:ph type="sldNum" sz="quarter" idx="12"/>
          </p:nvPr>
        </p:nvSpPr>
        <p:spPr/>
        <p:txBody>
          <a:bodyPr/>
          <a:lstStyle/>
          <a:p>
            <a:fld id="{C4D48959-C268-41B6-8326-9848C2857581}" type="slidenum">
              <a:rPr lang="nb-NO" smtClean="0"/>
              <a:t>‹#›</a:t>
            </a:fld>
            <a:endParaRPr lang="nb-NO"/>
          </a:p>
        </p:txBody>
      </p:sp>
    </p:spTree>
    <p:extLst>
      <p:ext uri="{BB962C8B-B14F-4D97-AF65-F5344CB8AC3E}">
        <p14:creationId xmlns:p14="http://schemas.microsoft.com/office/powerpoint/2010/main" val="110222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DA76D0-842C-42A8-92B4-3C6ABC2AE4FD}"/>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F2C3474-9F78-4ABE-B379-F53E3F08D2E6}"/>
              </a:ext>
            </a:extLst>
          </p:cNvPr>
          <p:cNvSpPr>
            <a:spLocks noGrp="1"/>
          </p:cNvSpPr>
          <p:nvPr>
            <p:ph type="dt" sz="half" idx="10"/>
          </p:nvPr>
        </p:nvSpPr>
        <p:spPr/>
        <p:txBody>
          <a:bodyPr/>
          <a:lstStyle/>
          <a:p>
            <a:fld id="{EBC54DCE-72C8-4F56-A44B-76DA8C9BC587}" type="datetimeFigureOut">
              <a:rPr lang="nb-NO" smtClean="0"/>
              <a:t>06.05.2026</a:t>
            </a:fld>
            <a:endParaRPr lang="nb-NO"/>
          </a:p>
        </p:txBody>
      </p:sp>
      <p:sp>
        <p:nvSpPr>
          <p:cNvPr id="4" name="Plassholder for bunntekst 3">
            <a:extLst>
              <a:ext uri="{FF2B5EF4-FFF2-40B4-BE49-F238E27FC236}">
                <a16:creationId xmlns:a16="http://schemas.microsoft.com/office/drawing/2014/main" id="{B210C6B5-BA53-4742-BC5D-28A34A860C8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D16E00A-8182-44E1-8A07-79EB7C16E3A5}"/>
              </a:ext>
            </a:extLst>
          </p:cNvPr>
          <p:cNvSpPr>
            <a:spLocks noGrp="1"/>
          </p:cNvSpPr>
          <p:nvPr>
            <p:ph type="sldNum" sz="quarter" idx="12"/>
          </p:nvPr>
        </p:nvSpPr>
        <p:spPr/>
        <p:txBody>
          <a:bodyPr/>
          <a:lstStyle/>
          <a:p>
            <a:fld id="{C4D48959-C268-41B6-8326-9848C2857581}" type="slidenum">
              <a:rPr lang="nb-NO" smtClean="0"/>
              <a:t>‹#›</a:t>
            </a:fld>
            <a:endParaRPr lang="nb-NO"/>
          </a:p>
        </p:txBody>
      </p:sp>
    </p:spTree>
    <p:extLst>
      <p:ext uri="{BB962C8B-B14F-4D97-AF65-F5344CB8AC3E}">
        <p14:creationId xmlns:p14="http://schemas.microsoft.com/office/powerpoint/2010/main" val="2182423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4009DC9-9995-4C15-B395-CC6AAFFC7C82}"/>
              </a:ext>
            </a:extLst>
          </p:cNvPr>
          <p:cNvSpPr>
            <a:spLocks noGrp="1"/>
          </p:cNvSpPr>
          <p:nvPr>
            <p:ph type="dt" sz="half" idx="10"/>
          </p:nvPr>
        </p:nvSpPr>
        <p:spPr/>
        <p:txBody>
          <a:bodyPr/>
          <a:lstStyle/>
          <a:p>
            <a:fld id="{EBC54DCE-72C8-4F56-A44B-76DA8C9BC587}" type="datetimeFigureOut">
              <a:rPr lang="nb-NO" smtClean="0"/>
              <a:t>06.05.2026</a:t>
            </a:fld>
            <a:endParaRPr lang="nb-NO"/>
          </a:p>
        </p:txBody>
      </p:sp>
      <p:sp>
        <p:nvSpPr>
          <p:cNvPr id="3" name="Plassholder for bunntekst 2">
            <a:extLst>
              <a:ext uri="{FF2B5EF4-FFF2-40B4-BE49-F238E27FC236}">
                <a16:creationId xmlns:a16="http://schemas.microsoft.com/office/drawing/2014/main" id="{C17EA4C0-A878-412E-B6B3-FD3ABAECDB9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ED02C0EB-DCA1-4A79-BC65-169B734F3BAE}"/>
              </a:ext>
            </a:extLst>
          </p:cNvPr>
          <p:cNvSpPr>
            <a:spLocks noGrp="1"/>
          </p:cNvSpPr>
          <p:nvPr>
            <p:ph type="sldNum" sz="quarter" idx="12"/>
          </p:nvPr>
        </p:nvSpPr>
        <p:spPr/>
        <p:txBody>
          <a:bodyPr/>
          <a:lstStyle/>
          <a:p>
            <a:fld id="{C4D48959-C268-41B6-8326-9848C2857581}" type="slidenum">
              <a:rPr lang="nb-NO" smtClean="0"/>
              <a:t>‹#›</a:t>
            </a:fld>
            <a:endParaRPr lang="nb-NO"/>
          </a:p>
        </p:txBody>
      </p:sp>
    </p:spTree>
    <p:extLst>
      <p:ext uri="{BB962C8B-B14F-4D97-AF65-F5344CB8AC3E}">
        <p14:creationId xmlns:p14="http://schemas.microsoft.com/office/powerpoint/2010/main" val="315991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EEC0EB-E542-4A21-96E5-8C076ACAF7A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E2F9FCF-BDF7-4984-8B3B-8F8271CD36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FB562B53-2E10-4645-BF03-FDB245E99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6237E0B-B7F0-4633-8E5F-F8BD38336D1B}"/>
              </a:ext>
            </a:extLst>
          </p:cNvPr>
          <p:cNvSpPr>
            <a:spLocks noGrp="1"/>
          </p:cNvSpPr>
          <p:nvPr>
            <p:ph type="dt" sz="half" idx="10"/>
          </p:nvPr>
        </p:nvSpPr>
        <p:spPr/>
        <p:txBody>
          <a:bodyPr/>
          <a:lstStyle/>
          <a:p>
            <a:fld id="{EBC54DCE-72C8-4F56-A44B-76DA8C9BC587}" type="datetimeFigureOut">
              <a:rPr lang="nb-NO" smtClean="0"/>
              <a:t>06.05.2026</a:t>
            </a:fld>
            <a:endParaRPr lang="nb-NO"/>
          </a:p>
        </p:txBody>
      </p:sp>
      <p:sp>
        <p:nvSpPr>
          <p:cNvPr id="6" name="Plassholder for bunntekst 5">
            <a:extLst>
              <a:ext uri="{FF2B5EF4-FFF2-40B4-BE49-F238E27FC236}">
                <a16:creationId xmlns:a16="http://schemas.microsoft.com/office/drawing/2014/main" id="{74314051-0780-41CE-A42B-9DF410E6A1F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F11DB4D-9163-492E-BE42-7C2FEB8FDCF5}"/>
              </a:ext>
            </a:extLst>
          </p:cNvPr>
          <p:cNvSpPr>
            <a:spLocks noGrp="1"/>
          </p:cNvSpPr>
          <p:nvPr>
            <p:ph type="sldNum" sz="quarter" idx="12"/>
          </p:nvPr>
        </p:nvSpPr>
        <p:spPr/>
        <p:txBody>
          <a:bodyPr/>
          <a:lstStyle/>
          <a:p>
            <a:fld id="{C4D48959-C268-41B6-8326-9848C2857581}" type="slidenum">
              <a:rPr lang="nb-NO" smtClean="0"/>
              <a:t>‹#›</a:t>
            </a:fld>
            <a:endParaRPr lang="nb-NO"/>
          </a:p>
        </p:txBody>
      </p:sp>
    </p:spTree>
    <p:extLst>
      <p:ext uri="{BB962C8B-B14F-4D97-AF65-F5344CB8AC3E}">
        <p14:creationId xmlns:p14="http://schemas.microsoft.com/office/powerpoint/2010/main" val="4031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B054AE-ED11-4783-8689-AB50AC3371E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A04F6F2D-A721-476A-944E-FE2A5030F6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1F9E6D4-167A-4792-9DAC-97DD125D3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05A9CDF-C986-49A9-94AA-8F8D72977D08}"/>
              </a:ext>
            </a:extLst>
          </p:cNvPr>
          <p:cNvSpPr>
            <a:spLocks noGrp="1"/>
          </p:cNvSpPr>
          <p:nvPr>
            <p:ph type="dt" sz="half" idx="10"/>
          </p:nvPr>
        </p:nvSpPr>
        <p:spPr/>
        <p:txBody>
          <a:bodyPr/>
          <a:lstStyle/>
          <a:p>
            <a:fld id="{EBC54DCE-72C8-4F56-A44B-76DA8C9BC587}" type="datetimeFigureOut">
              <a:rPr lang="nb-NO" smtClean="0"/>
              <a:t>06.05.2026</a:t>
            </a:fld>
            <a:endParaRPr lang="nb-NO"/>
          </a:p>
        </p:txBody>
      </p:sp>
      <p:sp>
        <p:nvSpPr>
          <p:cNvPr id="6" name="Plassholder for bunntekst 5">
            <a:extLst>
              <a:ext uri="{FF2B5EF4-FFF2-40B4-BE49-F238E27FC236}">
                <a16:creationId xmlns:a16="http://schemas.microsoft.com/office/drawing/2014/main" id="{231E9CC5-F296-495A-B89D-A92CEE534A0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0CFEA52-298A-4372-8654-EC6E87B4759F}"/>
              </a:ext>
            </a:extLst>
          </p:cNvPr>
          <p:cNvSpPr>
            <a:spLocks noGrp="1"/>
          </p:cNvSpPr>
          <p:nvPr>
            <p:ph type="sldNum" sz="quarter" idx="12"/>
          </p:nvPr>
        </p:nvSpPr>
        <p:spPr/>
        <p:txBody>
          <a:bodyPr/>
          <a:lstStyle/>
          <a:p>
            <a:fld id="{C4D48959-C268-41B6-8326-9848C2857581}" type="slidenum">
              <a:rPr lang="nb-NO" smtClean="0"/>
              <a:t>‹#›</a:t>
            </a:fld>
            <a:endParaRPr lang="nb-NO"/>
          </a:p>
        </p:txBody>
      </p:sp>
    </p:spTree>
    <p:extLst>
      <p:ext uri="{BB962C8B-B14F-4D97-AF65-F5344CB8AC3E}">
        <p14:creationId xmlns:p14="http://schemas.microsoft.com/office/powerpoint/2010/main" val="1213606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04D9BD6-749B-4DA5-8309-042D7D13F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6B0C0C0A-4309-4D36-ABA0-E141C0009A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10F99F2-3216-4BAD-9AE9-287F5679C3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54DCE-72C8-4F56-A44B-76DA8C9BC587}" type="datetimeFigureOut">
              <a:rPr lang="nb-NO" smtClean="0"/>
              <a:t>06.05.2026</a:t>
            </a:fld>
            <a:endParaRPr lang="nb-NO"/>
          </a:p>
        </p:txBody>
      </p:sp>
      <p:sp>
        <p:nvSpPr>
          <p:cNvPr id="5" name="Plassholder for bunntekst 4">
            <a:extLst>
              <a:ext uri="{FF2B5EF4-FFF2-40B4-BE49-F238E27FC236}">
                <a16:creationId xmlns:a16="http://schemas.microsoft.com/office/drawing/2014/main" id="{83D93660-C750-4DD5-96F2-2C5FAE1B72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01B5CBD1-7F7F-4F9E-BE9C-D1369F0BCE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D48959-C268-41B6-8326-9848C2857581}" type="slidenum">
              <a:rPr lang="nb-NO" smtClean="0"/>
              <a:t>‹#›</a:t>
            </a:fld>
            <a:endParaRPr lang="nb-NO"/>
          </a:p>
        </p:txBody>
      </p:sp>
    </p:spTree>
    <p:extLst>
      <p:ext uri="{BB962C8B-B14F-4D97-AF65-F5344CB8AC3E}">
        <p14:creationId xmlns:p14="http://schemas.microsoft.com/office/powerpoint/2010/main" val="800737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D42B56B-16EC-4E29-953A-326848B2E667}"/>
              </a:ext>
            </a:extLst>
          </p:cNvPr>
          <p:cNvSpPr>
            <a:spLocks noGrp="1"/>
          </p:cNvSpPr>
          <p:nvPr>
            <p:ph type="ctrTitle"/>
          </p:nvPr>
        </p:nvSpPr>
        <p:spPr>
          <a:xfrm>
            <a:off x="1524000" y="328863"/>
            <a:ext cx="9144000" cy="2686467"/>
          </a:xfrm>
        </p:spPr>
        <p:txBody>
          <a:bodyPr>
            <a:normAutofit/>
          </a:bodyPr>
          <a:lstStyle/>
          <a:p>
            <a:r>
              <a:rPr lang="nb-NO" sz="4000" b="1" dirty="0"/>
              <a:t>Kultursensitivitet i fødselsomsorgen;</a:t>
            </a:r>
            <a:br>
              <a:rPr lang="nb-NO" sz="4000" b="1" dirty="0"/>
            </a:br>
            <a:r>
              <a:rPr lang="nb-NO" sz="4000" b="1" dirty="0"/>
              <a:t>Flerkulturell </a:t>
            </a:r>
            <a:r>
              <a:rPr lang="nb-NO" sz="4000" b="1" dirty="0" err="1"/>
              <a:t>doulas</a:t>
            </a:r>
            <a:r>
              <a:rPr lang="nb-NO" sz="4000" b="1" dirty="0"/>
              <a:t> bidrag til likeverdige</a:t>
            </a:r>
            <a:br>
              <a:rPr lang="nb-NO" sz="4000" b="1" dirty="0"/>
            </a:br>
            <a:r>
              <a:rPr lang="nb-NO" sz="4000" b="1" dirty="0"/>
              <a:t>helsetjenester</a:t>
            </a:r>
          </a:p>
        </p:txBody>
      </p:sp>
      <p:sp>
        <p:nvSpPr>
          <p:cNvPr id="3" name="Undertittel 2">
            <a:extLst>
              <a:ext uri="{FF2B5EF4-FFF2-40B4-BE49-F238E27FC236}">
                <a16:creationId xmlns:a16="http://schemas.microsoft.com/office/drawing/2014/main" id="{F2A1662D-941E-4751-A59B-2F519A01CEE9}"/>
              </a:ext>
            </a:extLst>
          </p:cNvPr>
          <p:cNvSpPr>
            <a:spLocks noGrp="1"/>
          </p:cNvSpPr>
          <p:nvPr>
            <p:ph type="subTitle" idx="1"/>
          </p:nvPr>
        </p:nvSpPr>
        <p:spPr>
          <a:xfrm>
            <a:off x="1524000" y="3602037"/>
            <a:ext cx="9144000" cy="2686467"/>
          </a:xfrm>
        </p:spPr>
        <p:txBody>
          <a:bodyPr>
            <a:normAutofit fontScale="92500" lnSpcReduction="10000"/>
          </a:bodyPr>
          <a:lstStyle/>
          <a:p>
            <a:endParaRPr lang="nb-NO" dirty="0"/>
          </a:p>
          <a:p>
            <a:endParaRPr lang="nb-NO" dirty="0"/>
          </a:p>
          <a:p>
            <a:endParaRPr lang="nb-NO" dirty="0"/>
          </a:p>
          <a:p>
            <a:endParaRPr lang="nb-NO" dirty="0"/>
          </a:p>
          <a:p>
            <a:r>
              <a:rPr lang="nb-NO" dirty="0"/>
              <a:t>Chloe Antrobus-Johannessen</a:t>
            </a:r>
          </a:p>
          <a:p>
            <a:r>
              <a:rPr lang="nb-NO" dirty="0"/>
              <a:t>Fagutviklingsjordmor og koordinator for flerkulturell </a:t>
            </a:r>
            <a:r>
              <a:rPr lang="nb-NO" dirty="0" err="1"/>
              <a:t>doula</a:t>
            </a:r>
            <a:r>
              <a:rPr lang="nb-NO" dirty="0"/>
              <a:t> ved Sykehuset Østfold</a:t>
            </a:r>
          </a:p>
        </p:txBody>
      </p:sp>
      <p:pic>
        <p:nvPicPr>
          <p:cNvPr id="5" name="Bilde 4">
            <a:extLst>
              <a:ext uri="{FF2B5EF4-FFF2-40B4-BE49-F238E27FC236}">
                <a16:creationId xmlns:a16="http://schemas.microsoft.com/office/drawing/2014/main" id="{870F437D-D065-40E0-BB40-4E4B17B58CAA}"/>
              </a:ext>
            </a:extLst>
          </p:cNvPr>
          <p:cNvPicPr>
            <a:picLocks noChangeAspect="1"/>
          </p:cNvPicPr>
          <p:nvPr/>
        </p:nvPicPr>
        <p:blipFill>
          <a:blip r:embed="rId2"/>
          <a:stretch>
            <a:fillRect/>
          </a:stretch>
        </p:blipFill>
        <p:spPr>
          <a:xfrm>
            <a:off x="1676399" y="3602037"/>
            <a:ext cx="4299285" cy="1419726"/>
          </a:xfrm>
          <a:prstGeom prst="rect">
            <a:avLst/>
          </a:prstGeom>
        </p:spPr>
      </p:pic>
      <p:pic>
        <p:nvPicPr>
          <p:cNvPr id="6" name="Bilde 5">
            <a:extLst>
              <a:ext uri="{FF2B5EF4-FFF2-40B4-BE49-F238E27FC236}">
                <a16:creationId xmlns:a16="http://schemas.microsoft.com/office/drawing/2014/main" id="{B10BAE06-9C8C-481C-8D74-CE434610B35A}"/>
              </a:ext>
            </a:extLst>
          </p:cNvPr>
          <p:cNvPicPr>
            <a:picLocks noChangeAspect="1"/>
          </p:cNvPicPr>
          <p:nvPr/>
        </p:nvPicPr>
        <p:blipFill>
          <a:blip r:embed="rId3"/>
          <a:stretch>
            <a:fillRect/>
          </a:stretch>
        </p:blipFill>
        <p:spPr>
          <a:xfrm>
            <a:off x="7815012" y="3180638"/>
            <a:ext cx="2305050" cy="1981200"/>
          </a:xfrm>
          <a:prstGeom prst="rect">
            <a:avLst/>
          </a:prstGeom>
        </p:spPr>
      </p:pic>
    </p:spTree>
    <p:extLst>
      <p:ext uri="{BB962C8B-B14F-4D97-AF65-F5344CB8AC3E}">
        <p14:creationId xmlns:p14="http://schemas.microsoft.com/office/powerpoint/2010/main" val="2906271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DA6467-AD2F-48F5-9EC8-9231663B0558}"/>
              </a:ext>
            </a:extLst>
          </p:cNvPr>
          <p:cNvSpPr>
            <a:spLocks noGrp="1"/>
          </p:cNvSpPr>
          <p:nvPr>
            <p:ph type="title"/>
          </p:nvPr>
        </p:nvSpPr>
        <p:spPr/>
        <p:txBody>
          <a:bodyPr/>
          <a:lstStyle/>
          <a:p>
            <a:r>
              <a:rPr lang="nb-NO" dirty="0">
                <a:solidFill>
                  <a:srgbClr val="002060"/>
                </a:solidFill>
              </a:rPr>
              <a:t>Siden oppstart i 2017</a:t>
            </a:r>
          </a:p>
        </p:txBody>
      </p:sp>
      <p:sp>
        <p:nvSpPr>
          <p:cNvPr id="3" name="Plassholder for innhold 2">
            <a:extLst>
              <a:ext uri="{FF2B5EF4-FFF2-40B4-BE49-F238E27FC236}">
                <a16:creationId xmlns:a16="http://schemas.microsoft.com/office/drawing/2014/main" id="{AAAA04C2-72AD-4501-ADBD-93561E584D37}"/>
              </a:ext>
            </a:extLst>
          </p:cNvPr>
          <p:cNvSpPr>
            <a:spLocks noGrp="1"/>
          </p:cNvSpPr>
          <p:nvPr>
            <p:ph idx="1"/>
          </p:nvPr>
        </p:nvSpPr>
        <p:spPr>
          <a:xfrm>
            <a:off x="838200" y="1493520"/>
            <a:ext cx="10515600" cy="4683443"/>
          </a:xfrm>
        </p:spPr>
        <p:txBody>
          <a:bodyPr>
            <a:normAutofit lnSpcReduction="10000"/>
          </a:bodyPr>
          <a:lstStyle/>
          <a:p>
            <a:pPr marL="0" indent="0">
              <a:buNone/>
            </a:pPr>
            <a:endParaRPr lang="nn-NO" dirty="0">
              <a:solidFill>
                <a:srgbClr val="002060"/>
              </a:solidFill>
            </a:endParaRPr>
          </a:p>
          <a:p>
            <a:r>
              <a:rPr lang="nn-NO" dirty="0">
                <a:solidFill>
                  <a:srgbClr val="002060"/>
                </a:solidFill>
              </a:rPr>
              <a:t>Nasjonal koordinator og jordmor Kristina Øien </a:t>
            </a:r>
            <a:r>
              <a:rPr lang="nn-NO" dirty="0" err="1">
                <a:solidFill>
                  <a:srgbClr val="002060"/>
                </a:solidFill>
              </a:rPr>
              <a:t>Sæhle</a:t>
            </a:r>
            <a:endParaRPr lang="nn-NO" dirty="0">
              <a:solidFill>
                <a:srgbClr val="002060"/>
              </a:solidFill>
            </a:endParaRPr>
          </a:p>
          <a:p>
            <a:pPr marL="0" indent="0">
              <a:buNone/>
            </a:pPr>
            <a:endParaRPr lang="nb-NO" dirty="0">
              <a:solidFill>
                <a:srgbClr val="002060"/>
              </a:solidFill>
            </a:endParaRPr>
          </a:p>
          <a:p>
            <a:r>
              <a:rPr lang="nb-NO" dirty="0">
                <a:solidFill>
                  <a:srgbClr val="002060"/>
                </a:solidFill>
              </a:rPr>
              <a:t>Foreløpig et tilbud ved 11 sykehus. Det jobbes aktivt med å få tiltaket implementert ved flere sykehus</a:t>
            </a:r>
          </a:p>
          <a:p>
            <a:endParaRPr lang="nb-NO" dirty="0">
              <a:solidFill>
                <a:srgbClr val="002060"/>
              </a:solidFill>
            </a:endParaRPr>
          </a:p>
          <a:p>
            <a:r>
              <a:rPr lang="nb-NO" dirty="0">
                <a:solidFill>
                  <a:srgbClr val="002060"/>
                </a:solidFill>
              </a:rPr>
              <a:t>Blir koordinert av jordmødre ansatt ved de ulike fødeavdelingene</a:t>
            </a:r>
          </a:p>
          <a:p>
            <a:pPr marL="0" indent="0">
              <a:buNone/>
            </a:pPr>
            <a:endParaRPr lang="nb-NO" dirty="0">
              <a:solidFill>
                <a:srgbClr val="002060"/>
              </a:solidFill>
            </a:endParaRPr>
          </a:p>
          <a:p>
            <a:r>
              <a:rPr lang="nb-NO" dirty="0">
                <a:solidFill>
                  <a:srgbClr val="002060"/>
                </a:solidFill>
              </a:rPr>
              <a:t>Per 2026 totalt 195 flerkulturelle </a:t>
            </a:r>
            <a:r>
              <a:rPr lang="nb-NO" dirty="0" err="1">
                <a:solidFill>
                  <a:srgbClr val="002060"/>
                </a:solidFill>
              </a:rPr>
              <a:t>doulaer</a:t>
            </a:r>
            <a:r>
              <a:rPr lang="nb-NO" dirty="0">
                <a:solidFill>
                  <a:srgbClr val="002060"/>
                </a:solidFill>
              </a:rPr>
              <a:t> som til sammen snakker 37 språk </a:t>
            </a:r>
          </a:p>
          <a:p>
            <a:endParaRPr lang="nb-NO" dirty="0"/>
          </a:p>
          <a:p>
            <a:endParaRPr lang="nb-NO" dirty="0"/>
          </a:p>
        </p:txBody>
      </p:sp>
    </p:spTree>
    <p:extLst>
      <p:ext uri="{BB962C8B-B14F-4D97-AF65-F5344CB8AC3E}">
        <p14:creationId xmlns:p14="http://schemas.microsoft.com/office/powerpoint/2010/main" val="4191959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E13D0B-41DE-4E5F-91E5-BD3F1EC11811}"/>
              </a:ext>
            </a:extLst>
          </p:cNvPr>
          <p:cNvSpPr>
            <a:spLocks noGrp="1"/>
          </p:cNvSpPr>
          <p:nvPr>
            <p:ph type="title"/>
          </p:nvPr>
        </p:nvSpPr>
        <p:spPr/>
        <p:txBody>
          <a:bodyPr/>
          <a:lstStyle/>
          <a:p>
            <a:r>
              <a:rPr lang="nb-NO" dirty="0">
                <a:solidFill>
                  <a:srgbClr val="002060"/>
                </a:solidFill>
              </a:rPr>
              <a:t>Hva er en flerkulturell </a:t>
            </a:r>
            <a:r>
              <a:rPr lang="nb-NO" dirty="0" err="1">
                <a:solidFill>
                  <a:srgbClr val="002060"/>
                </a:solidFill>
              </a:rPr>
              <a:t>doula</a:t>
            </a:r>
            <a:r>
              <a:rPr lang="nb-NO" dirty="0">
                <a:solidFill>
                  <a:srgbClr val="002060"/>
                </a:solidFill>
              </a:rPr>
              <a:t>?</a:t>
            </a:r>
          </a:p>
        </p:txBody>
      </p:sp>
      <p:sp>
        <p:nvSpPr>
          <p:cNvPr id="3" name="Plassholder for innhold 2">
            <a:extLst>
              <a:ext uri="{FF2B5EF4-FFF2-40B4-BE49-F238E27FC236}">
                <a16:creationId xmlns:a16="http://schemas.microsoft.com/office/drawing/2014/main" id="{111B0763-6CA5-4E35-801F-973A1ADB9096}"/>
              </a:ext>
            </a:extLst>
          </p:cNvPr>
          <p:cNvSpPr>
            <a:spLocks noGrp="1"/>
          </p:cNvSpPr>
          <p:nvPr>
            <p:ph idx="1"/>
          </p:nvPr>
        </p:nvSpPr>
        <p:spPr/>
        <p:txBody>
          <a:bodyPr/>
          <a:lstStyle/>
          <a:p>
            <a:r>
              <a:rPr lang="nb-NO" dirty="0">
                <a:solidFill>
                  <a:srgbClr val="002060"/>
                </a:solidFill>
              </a:rPr>
              <a:t>Flerkulturelle </a:t>
            </a:r>
            <a:r>
              <a:rPr lang="nb-NO" dirty="0" err="1">
                <a:solidFill>
                  <a:srgbClr val="002060"/>
                </a:solidFill>
              </a:rPr>
              <a:t>doulaer</a:t>
            </a:r>
            <a:r>
              <a:rPr lang="nb-NO" dirty="0">
                <a:solidFill>
                  <a:srgbClr val="002060"/>
                </a:solidFill>
              </a:rPr>
              <a:t> er kvinner med minoritetsbakgrunn som selv har født i Norge</a:t>
            </a:r>
          </a:p>
          <a:p>
            <a:pPr marL="0" indent="0">
              <a:buNone/>
            </a:pPr>
            <a:endParaRPr lang="nb-NO" dirty="0">
              <a:solidFill>
                <a:srgbClr val="002060"/>
              </a:solidFill>
            </a:endParaRPr>
          </a:p>
          <a:p>
            <a:r>
              <a:rPr lang="nb-NO" dirty="0">
                <a:solidFill>
                  <a:srgbClr val="002060"/>
                </a:solidFill>
              </a:rPr>
              <a:t>De har både kunnskap gjennom egen erfaring og gjennom en generell innføring i det norske helsevesenet</a:t>
            </a:r>
          </a:p>
          <a:p>
            <a:pPr marL="0" indent="0">
              <a:buNone/>
            </a:pPr>
            <a:endParaRPr lang="nb-NO" dirty="0">
              <a:solidFill>
                <a:srgbClr val="002060"/>
              </a:solidFill>
            </a:endParaRPr>
          </a:p>
          <a:p>
            <a:r>
              <a:rPr lang="nb-NO" dirty="0">
                <a:solidFill>
                  <a:srgbClr val="002060"/>
                </a:solidFill>
              </a:rPr>
              <a:t>De fungerer som en kulturell brobygger som støtter og følger den gravide kvinnen og hennes familie gjennom perioden før, under og etter fødsel</a:t>
            </a:r>
          </a:p>
        </p:txBody>
      </p:sp>
      <p:pic>
        <p:nvPicPr>
          <p:cNvPr id="4" name="Bilde 3">
            <a:extLst>
              <a:ext uri="{FF2B5EF4-FFF2-40B4-BE49-F238E27FC236}">
                <a16:creationId xmlns:a16="http://schemas.microsoft.com/office/drawing/2014/main" id="{FCC19436-0A38-47A2-B381-91B3B121184F}"/>
              </a:ext>
            </a:extLst>
          </p:cNvPr>
          <p:cNvPicPr>
            <a:picLocks noChangeAspect="1"/>
          </p:cNvPicPr>
          <p:nvPr/>
        </p:nvPicPr>
        <p:blipFill>
          <a:blip r:embed="rId2"/>
          <a:stretch>
            <a:fillRect/>
          </a:stretch>
        </p:blipFill>
        <p:spPr>
          <a:xfrm>
            <a:off x="8663219" y="275208"/>
            <a:ext cx="2305050" cy="1550417"/>
          </a:xfrm>
          <a:prstGeom prst="rect">
            <a:avLst/>
          </a:prstGeom>
        </p:spPr>
      </p:pic>
    </p:spTree>
    <p:extLst>
      <p:ext uri="{BB962C8B-B14F-4D97-AF65-F5344CB8AC3E}">
        <p14:creationId xmlns:p14="http://schemas.microsoft.com/office/powerpoint/2010/main" val="1554412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A5F2793-0DD9-4EDE-8A19-16B11CFE82B2}"/>
              </a:ext>
            </a:extLst>
          </p:cNvPr>
          <p:cNvSpPr>
            <a:spLocks noGrp="1"/>
          </p:cNvSpPr>
          <p:nvPr>
            <p:ph type="title"/>
          </p:nvPr>
        </p:nvSpPr>
        <p:spPr>
          <a:xfrm>
            <a:off x="838200" y="365125"/>
            <a:ext cx="10515600" cy="229679"/>
          </a:xfrm>
        </p:spPr>
        <p:txBody>
          <a:bodyPr>
            <a:normAutofit fontScale="90000"/>
          </a:bodyPr>
          <a:lstStyle/>
          <a:p>
            <a:endParaRPr lang="nb-NO" dirty="0"/>
          </a:p>
        </p:txBody>
      </p:sp>
      <p:sp>
        <p:nvSpPr>
          <p:cNvPr id="5" name="Plassholder for innhold 4">
            <a:extLst>
              <a:ext uri="{FF2B5EF4-FFF2-40B4-BE49-F238E27FC236}">
                <a16:creationId xmlns:a16="http://schemas.microsoft.com/office/drawing/2014/main" id="{02D0A7DB-8181-4347-9614-3CED9B5B2EE7}"/>
              </a:ext>
            </a:extLst>
          </p:cNvPr>
          <p:cNvSpPr>
            <a:spLocks noGrp="1"/>
          </p:cNvSpPr>
          <p:nvPr>
            <p:ph sz="half" idx="1"/>
          </p:nvPr>
        </p:nvSpPr>
        <p:spPr>
          <a:xfrm>
            <a:off x="838200" y="594804"/>
            <a:ext cx="5181600" cy="5582159"/>
          </a:xfrm>
        </p:spPr>
        <p:txBody>
          <a:bodyPr>
            <a:normAutofit fontScale="92500" lnSpcReduction="20000"/>
          </a:bodyPr>
          <a:lstStyle/>
          <a:p>
            <a:r>
              <a:rPr lang="nb-NO" dirty="0">
                <a:solidFill>
                  <a:srgbClr val="002060"/>
                </a:solidFill>
              </a:rPr>
              <a:t>De er en del av et formalisert, og ikke-kommersialisert helsetilbud, og samarbeider tett med jordmødre, leger og annet helsepersonell. De har ingen annet arbeidssted under fødsel annet enn på sykehuset (kontraktfestet)</a:t>
            </a:r>
          </a:p>
          <a:p>
            <a:pPr marL="0" indent="0">
              <a:buNone/>
            </a:pPr>
            <a:endParaRPr lang="nb-NO" dirty="0">
              <a:solidFill>
                <a:srgbClr val="002060"/>
              </a:solidFill>
            </a:endParaRPr>
          </a:p>
          <a:p>
            <a:r>
              <a:rPr lang="nb-NO" dirty="0">
                <a:solidFill>
                  <a:srgbClr val="002060"/>
                </a:solidFill>
              </a:rPr>
              <a:t>Taushetsplikt</a:t>
            </a:r>
          </a:p>
          <a:p>
            <a:pPr marL="0" indent="0">
              <a:buNone/>
            </a:pPr>
            <a:endParaRPr lang="nb-NO" dirty="0">
              <a:solidFill>
                <a:srgbClr val="002060"/>
              </a:solidFill>
            </a:endParaRPr>
          </a:p>
          <a:p>
            <a:r>
              <a:rPr lang="nb-NO" dirty="0">
                <a:solidFill>
                  <a:srgbClr val="002060"/>
                </a:solidFill>
              </a:rPr>
              <a:t>Gratis for </a:t>
            </a:r>
            <a:r>
              <a:rPr lang="nb-NO" dirty="0" err="1">
                <a:solidFill>
                  <a:srgbClr val="002060"/>
                </a:solidFill>
              </a:rPr>
              <a:t>fødeparet</a:t>
            </a:r>
            <a:endParaRPr lang="nb-NO" dirty="0">
              <a:solidFill>
                <a:srgbClr val="002060"/>
              </a:solidFill>
            </a:endParaRPr>
          </a:p>
          <a:p>
            <a:pPr marL="0" indent="0">
              <a:buNone/>
            </a:pPr>
            <a:endParaRPr lang="nb-NO" dirty="0">
              <a:solidFill>
                <a:srgbClr val="002060"/>
              </a:solidFill>
            </a:endParaRPr>
          </a:p>
          <a:p>
            <a:r>
              <a:rPr lang="nb-NO" dirty="0">
                <a:solidFill>
                  <a:srgbClr val="002060"/>
                </a:solidFill>
              </a:rPr>
              <a:t>Ikke en tolk men kan hjelpe til med hverdagsspråket</a:t>
            </a:r>
          </a:p>
          <a:p>
            <a:pPr marL="0" indent="0">
              <a:buNone/>
            </a:pPr>
            <a:endParaRPr lang="nb-NO" dirty="0">
              <a:solidFill>
                <a:srgbClr val="002060"/>
              </a:solidFill>
            </a:endParaRPr>
          </a:p>
          <a:p>
            <a:r>
              <a:rPr lang="nb-NO" dirty="0">
                <a:solidFill>
                  <a:srgbClr val="002060"/>
                </a:solidFill>
              </a:rPr>
              <a:t>Ikke medisinsk ansvar</a:t>
            </a:r>
          </a:p>
          <a:p>
            <a:endParaRPr lang="nb-NO" dirty="0"/>
          </a:p>
        </p:txBody>
      </p:sp>
      <p:pic>
        <p:nvPicPr>
          <p:cNvPr id="11" name="Plassholder for innhold 10">
            <a:extLst>
              <a:ext uri="{FF2B5EF4-FFF2-40B4-BE49-F238E27FC236}">
                <a16:creationId xmlns:a16="http://schemas.microsoft.com/office/drawing/2014/main" id="{8EAF2E43-48BE-4637-813E-FDE73219B14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251751"/>
            <a:ext cx="5181600" cy="4476743"/>
          </a:xfrm>
          <a:effectLst>
            <a:softEdge rad="635000"/>
          </a:effectLst>
        </p:spPr>
      </p:pic>
    </p:spTree>
    <p:extLst>
      <p:ext uri="{BB962C8B-B14F-4D97-AF65-F5344CB8AC3E}">
        <p14:creationId xmlns:p14="http://schemas.microsoft.com/office/powerpoint/2010/main" val="1784943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CCC44F-FEF2-415E-A04C-747329D538CE}"/>
              </a:ext>
            </a:extLst>
          </p:cNvPr>
          <p:cNvSpPr>
            <a:spLocks noGrp="1"/>
          </p:cNvSpPr>
          <p:nvPr>
            <p:ph type="title"/>
          </p:nvPr>
        </p:nvSpPr>
        <p:spPr>
          <a:xfrm>
            <a:off x="838200" y="365125"/>
            <a:ext cx="10515600" cy="937895"/>
          </a:xfrm>
        </p:spPr>
        <p:txBody>
          <a:bodyPr/>
          <a:lstStyle/>
          <a:p>
            <a:r>
              <a:rPr lang="nb-NO" dirty="0">
                <a:solidFill>
                  <a:srgbClr val="002060"/>
                </a:solidFill>
              </a:rPr>
              <a:t>Opplæring av flerkulturell </a:t>
            </a:r>
            <a:r>
              <a:rPr lang="nb-NO" dirty="0" err="1">
                <a:solidFill>
                  <a:srgbClr val="002060"/>
                </a:solidFill>
              </a:rPr>
              <a:t>doula</a:t>
            </a:r>
            <a:endParaRPr lang="nb-NO" dirty="0">
              <a:solidFill>
                <a:srgbClr val="002060"/>
              </a:solidFill>
            </a:endParaRPr>
          </a:p>
        </p:txBody>
      </p:sp>
      <p:sp>
        <p:nvSpPr>
          <p:cNvPr id="3" name="Plassholder for innhold 2">
            <a:extLst>
              <a:ext uri="{FF2B5EF4-FFF2-40B4-BE49-F238E27FC236}">
                <a16:creationId xmlns:a16="http://schemas.microsoft.com/office/drawing/2014/main" id="{EC584FF3-9871-40DA-9AED-868E7E0AAA26}"/>
              </a:ext>
            </a:extLst>
          </p:cNvPr>
          <p:cNvSpPr>
            <a:spLocks noGrp="1"/>
          </p:cNvSpPr>
          <p:nvPr>
            <p:ph idx="1"/>
          </p:nvPr>
        </p:nvSpPr>
        <p:spPr>
          <a:xfrm>
            <a:off x="838200" y="1569720"/>
            <a:ext cx="10515600" cy="5128260"/>
          </a:xfrm>
        </p:spPr>
        <p:txBody>
          <a:bodyPr/>
          <a:lstStyle/>
          <a:p>
            <a:pPr marL="0" indent="0">
              <a:buNone/>
            </a:pPr>
            <a:r>
              <a:rPr lang="nb-NO" dirty="0">
                <a:solidFill>
                  <a:srgbClr val="002060"/>
                </a:solidFill>
              </a:rPr>
              <a:t>De gjennomgår et 56 timers opplæringsprogram ledet av norske jordmødre fra fødeavdelinger og kommunehelsetjenesten. Opplæringen omfatter blant annet grunnleggende kunnskap om svangerskap, fødsel og barsel, kommunikasjon med fødekvinnen og helsepersonell, etiske retningslinjer og forståelse av egen rolle i samarbeidet med helsetjenesten. </a:t>
            </a:r>
          </a:p>
        </p:txBody>
      </p:sp>
      <p:pic>
        <p:nvPicPr>
          <p:cNvPr id="7" name="Bilde 6">
            <a:extLst>
              <a:ext uri="{FF2B5EF4-FFF2-40B4-BE49-F238E27FC236}">
                <a16:creationId xmlns:a16="http://schemas.microsoft.com/office/drawing/2014/main" id="{3FF15EDD-4AEC-468D-82E7-67902854B981}"/>
              </a:ext>
            </a:extLst>
          </p:cNvPr>
          <p:cNvPicPr>
            <a:picLocks noChangeAspect="1"/>
          </p:cNvPicPr>
          <p:nvPr/>
        </p:nvPicPr>
        <p:blipFill>
          <a:blip r:embed="rId2"/>
          <a:stretch>
            <a:fillRect/>
          </a:stretch>
        </p:blipFill>
        <p:spPr>
          <a:xfrm>
            <a:off x="6612478" y="4364669"/>
            <a:ext cx="2305050" cy="1981200"/>
          </a:xfrm>
          <a:prstGeom prst="rect">
            <a:avLst/>
          </a:prstGeom>
        </p:spPr>
      </p:pic>
      <p:pic>
        <p:nvPicPr>
          <p:cNvPr id="8" name="Bilde 7">
            <a:extLst>
              <a:ext uri="{FF2B5EF4-FFF2-40B4-BE49-F238E27FC236}">
                <a16:creationId xmlns:a16="http://schemas.microsoft.com/office/drawing/2014/main" id="{5DAE02A1-D260-4BFE-9C19-CA1B0E48ADCC}"/>
              </a:ext>
            </a:extLst>
          </p:cNvPr>
          <p:cNvPicPr>
            <a:picLocks noChangeAspect="1"/>
          </p:cNvPicPr>
          <p:nvPr/>
        </p:nvPicPr>
        <p:blipFill>
          <a:blip r:embed="rId3"/>
          <a:stretch>
            <a:fillRect/>
          </a:stretch>
        </p:blipFill>
        <p:spPr>
          <a:xfrm>
            <a:off x="3054659" y="4383719"/>
            <a:ext cx="1981200" cy="1962150"/>
          </a:xfrm>
          <a:prstGeom prst="rect">
            <a:avLst/>
          </a:prstGeom>
        </p:spPr>
      </p:pic>
    </p:spTree>
    <p:extLst>
      <p:ext uri="{BB962C8B-B14F-4D97-AF65-F5344CB8AC3E}">
        <p14:creationId xmlns:p14="http://schemas.microsoft.com/office/powerpoint/2010/main" val="1928344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E98DF4-75A0-42DE-AFE9-906CB15C273E}"/>
              </a:ext>
            </a:extLst>
          </p:cNvPr>
          <p:cNvSpPr>
            <a:spLocks noGrp="1"/>
          </p:cNvSpPr>
          <p:nvPr>
            <p:ph type="title"/>
          </p:nvPr>
        </p:nvSpPr>
        <p:spPr/>
        <p:txBody>
          <a:bodyPr>
            <a:normAutofit/>
          </a:bodyPr>
          <a:lstStyle/>
          <a:p>
            <a:r>
              <a:rPr lang="nb-NO" dirty="0"/>
              <a:t>					</a:t>
            </a:r>
            <a:r>
              <a:rPr lang="nb-NO" dirty="0">
                <a:solidFill>
                  <a:srgbClr val="002060"/>
                </a:solidFill>
              </a:rPr>
              <a:t>Målet</a:t>
            </a:r>
            <a:br>
              <a:rPr lang="nb-NO" dirty="0"/>
            </a:br>
            <a:endParaRPr lang="nb-NO" dirty="0"/>
          </a:p>
        </p:txBody>
      </p:sp>
      <p:sp>
        <p:nvSpPr>
          <p:cNvPr id="3" name="Plassholder for innhold 2">
            <a:extLst>
              <a:ext uri="{FF2B5EF4-FFF2-40B4-BE49-F238E27FC236}">
                <a16:creationId xmlns:a16="http://schemas.microsoft.com/office/drawing/2014/main" id="{A79CD410-A536-4EA5-A296-A6B7EF14326F}"/>
              </a:ext>
            </a:extLst>
          </p:cNvPr>
          <p:cNvSpPr>
            <a:spLocks noGrp="1"/>
          </p:cNvSpPr>
          <p:nvPr>
            <p:ph sz="half" idx="1"/>
          </p:nvPr>
        </p:nvSpPr>
        <p:spPr>
          <a:xfrm>
            <a:off x="838200" y="1690688"/>
            <a:ext cx="5181600" cy="4486275"/>
          </a:xfrm>
        </p:spPr>
        <p:txBody>
          <a:bodyPr>
            <a:noAutofit/>
          </a:bodyPr>
          <a:lstStyle/>
          <a:p>
            <a:r>
              <a:rPr lang="nb-NO" sz="2400" dirty="0">
                <a:solidFill>
                  <a:srgbClr val="002060"/>
                </a:solidFill>
              </a:rPr>
              <a:t>Være en trygghet og støtte i en sårbar tid ved hjelp av felles språk og kulturforståelse</a:t>
            </a:r>
          </a:p>
          <a:p>
            <a:pPr marL="0" indent="0">
              <a:buNone/>
            </a:pPr>
            <a:endParaRPr lang="nb-NO" sz="2400" dirty="0">
              <a:solidFill>
                <a:srgbClr val="002060"/>
              </a:solidFill>
            </a:endParaRPr>
          </a:p>
          <a:p>
            <a:r>
              <a:rPr lang="nb-NO" sz="2400" dirty="0">
                <a:solidFill>
                  <a:srgbClr val="002060"/>
                </a:solidFill>
              </a:rPr>
              <a:t>Være en veiviser inn i det norske helsevesenet/tjenester, eventuelt oppklare misforståelser.</a:t>
            </a:r>
          </a:p>
          <a:p>
            <a:pPr marL="0" indent="0">
              <a:buNone/>
            </a:pPr>
            <a:endParaRPr lang="nb-NO" sz="2400" dirty="0">
              <a:solidFill>
                <a:srgbClr val="002060"/>
              </a:solidFill>
            </a:endParaRPr>
          </a:p>
          <a:p>
            <a:r>
              <a:rPr lang="nb-NO" sz="2400" dirty="0">
                <a:solidFill>
                  <a:srgbClr val="002060"/>
                </a:solidFill>
              </a:rPr>
              <a:t>Være en kulturell brobygger mellom kvinnen og helsepersonell</a:t>
            </a:r>
          </a:p>
          <a:p>
            <a:pPr marL="0" indent="0">
              <a:buNone/>
            </a:pPr>
            <a:endParaRPr lang="nb-NO" sz="2400" dirty="0">
              <a:solidFill>
                <a:srgbClr val="002060"/>
              </a:solidFill>
            </a:endParaRPr>
          </a:p>
          <a:p>
            <a:pPr marL="0" indent="0">
              <a:buNone/>
            </a:pPr>
            <a:endParaRPr lang="nb-NO" sz="2400" dirty="0">
              <a:solidFill>
                <a:srgbClr val="002060"/>
              </a:solidFill>
            </a:endParaRPr>
          </a:p>
          <a:p>
            <a:pPr marL="0" indent="0">
              <a:buNone/>
            </a:pPr>
            <a:endParaRPr lang="nb-NO" sz="1600" dirty="0">
              <a:solidFill>
                <a:srgbClr val="002060"/>
              </a:solidFill>
            </a:endParaRPr>
          </a:p>
        </p:txBody>
      </p:sp>
      <p:pic>
        <p:nvPicPr>
          <p:cNvPr id="9" name="Plassholder for innhold 8">
            <a:extLst>
              <a:ext uri="{FF2B5EF4-FFF2-40B4-BE49-F238E27FC236}">
                <a16:creationId xmlns:a16="http://schemas.microsoft.com/office/drawing/2014/main" id="{4286FA35-A263-4563-827F-88DE1721028A}"/>
              </a:ext>
            </a:extLst>
          </p:cNvPr>
          <p:cNvPicPr>
            <a:picLocks noGrp="1" noChangeAspect="1"/>
          </p:cNvPicPr>
          <p:nvPr>
            <p:ph sz="half" idx="2"/>
          </p:nvPr>
        </p:nvPicPr>
        <p:blipFill>
          <a:blip r:embed="rId2"/>
          <a:stretch>
            <a:fillRect/>
          </a:stretch>
        </p:blipFill>
        <p:spPr>
          <a:xfrm>
            <a:off x="7356106" y="1743075"/>
            <a:ext cx="3452979" cy="3371850"/>
          </a:xfrm>
        </p:spPr>
      </p:pic>
    </p:spTree>
    <p:extLst>
      <p:ext uri="{BB962C8B-B14F-4D97-AF65-F5344CB8AC3E}">
        <p14:creationId xmlns:p14="http://schemas.microsoft.com/office/powerpoint/2010/main" val="1612461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08D69C-5835-412B-A76E-F8699EEA33F7}"/>
              </a:ext>
            </a:extLst>
          </p:cNvPr>
          <p:cNvSpPr>
            <a:spLocks noGrp="1"/>
          </p:cNvSpPr>
          <p:nvPr>
            <p:ph type="title"/>
          </p:nvPr>
        </p:nvSpPr>
        <p:spPr>
          <a:xfrm>
            <a:off x="838200" y="365126"/>
            <a:ext cx="10515600" cy="315912"/>
          </a:xfrm>
        </p:spPr>
        <p:txBody>
          <a:bodyPr>
            <a:normAutofit fontScale="90000"/>
          </a:bodyPr>
          <a:lstStyle/>
          <a:p>
            <a:endParaRPr lang="nb-NO" dirty="0"/>
          </a:p>
        </p:txBody>
      </p:sp>
      <p:sp>
        <p:nvSpPr>
          <p:cNvPr id="3" name="Plassholder for innhold 2">
            <a:extLst>
              <a:ext uri="{FF2B5EF4-FFF2-40B4-BE49-F238E27FC236}">
                <a16:creationId xmlns:a16="http://schemas.microsoft.com/office/drawing/2014/main" id="{8E17E6E0-5607-4F4E-97DE-92AC14810DD0}"/>
              </a:ext>
            </a:extLst>
          </p:cNvPr>
          <p:cNvSpPr>
            <a:spLocks noGrp="1"/>
          </p:cNvSpPr>
          <p:nvPr>
            <p:ph sz="half" idx="1"/>
          </p:nvPr>
        </p:nvSpPr>
        <p:spPr>
          <a:xfrm>
            <a:off x="838200" y="949910"/>
            <a:ext cx="5181600" cy="5227053"/>
          </a:xfrm>
        </p:spPr>
        <p:txBody>
          <a:bodyPr/>
          <a:lstStyle/>
          <a:p>
            <a:r>
              <a:rPr lang="nb-NO" dirty="0"/>
              <a:t>Være en støttespiller i barseltid, møtes 1-2 ganger frem til uke 6 etter fødsel</a:t>
            </a:r>
          </a:p>
          <a:p>
            <a:endParaRPr lang="nb-NO" dirty="0"/>
          </a:p>
          <a:p>
            <a:r>
              <a:rPr lang="nb-NO" dirty="0"/>
              <a:t>Være tilgjengelig på telefon ved spørsmål eller bekymringer</a:t>
            </a:r>
          </a:p>
          <a:p>
            <a:pPr marL="0" indent="0">
              <a:buNone/>
            </a:pPr>
            <a:endParaRPr lang="nb-NO" dirty="0"/>
          </a:p>
          <a:p>
            <a:r>
              <a:rPr lang="nb-NO" dirty="0"/>
              <a:t>Møtes 1-2 ganger før fødsel</a:t>
            </a:r>
          </a:p>
          <a:p>
            <a:endParaRPr lang="nb-NO" dirty="0"/>
          </a:p>
          <a:p>
            <a:r>
              <a:rPr lang="nb-NO" dirty="0"/>
              <a:t>Bidra til å redusere stress, angst og tap av kontroll</a:t>
            </a:r>
          </a:p>
          <a:p>
            <a:endParaRPr lang="nb-NO" dirty="0"/>
          </a:p>
        </p:txBody>
      </p:sp>
      <p:sp>
        <p:nvSpPr>
          <p:cNvPr id="4" name="Plassholder for innhold 3">
            <a:extLst>
              <a:ext uri="{FF2B5EF4-FFF2-40B4-BE49-F238E27FC236}">
                <a16:creationId xmlns:a16="http://schemas.microsoft.com/office/drawing/2014/main" id="{F7850DE4-D581-4614-B8A1-01B66F41FBDE}"/>
              </a:ext>
            </a:extLst>
          </p:cNvPr>
          <p:cNvSpPr>
            <a:spLocks noGrp="1"/>
          </p:cNvSpPr>
          <p:nvPr>
            <p:ph sz="half" idx="2"/>
          </p:nvPr>
        </p:nvSpPr>
        <p:spPr>
          <a:xfrm>
            <a:off x="6100068" y="949910"/>
            <a:ext cx="5181600" cy="4809802"/>
          </a:xfrm>
        </p:spPr>
        <p:txBody>
          <a:bodyPr/>
          <a:lstStyle/>
          <a:p>
            <a:r>
              <a:rPr lang="nb-NO" dirty="0"/>
              <a:t>Være med underveis i fødsel(obs kan kun jobbe 13 timer sammenhengende)</a:t>
            </a:r>
          </a:p>
          <a:p>
            <a:endParaRPr lang="nb-NO" dirty="0"/>
          </a:p>
          <a:p>
            <a:pPr marL="0" indent="0">
              <a:buNone/>
            </a:pPr>
            <a:endParaRPr lang="nb-NO" dirty="0"/>
          </a:p>
          <a:p>
            <a:endParaRPr lang="nb-NO" dirty="0"/>
          </a:p>
        </p:txBody>
      </p:sp>
      <p:pic>
        <p:nvPicPr>
          <p:cNvPr id="5" name="Bilde 4">
            <a:extLst>
              <a:ext uri="{FF2B5EF4-FFF2-40B4-BE49-F238E27FC236}">
                <a16:creationId xmlns:a16="http://schemas.microsoft.com/office/drawing/2014/main" id="{DB4AF872-06D4-4C42-B0A3-38C7F17885E2}"/>
              </a:ext>
            </a:extLst>
          </p:cNvPr>
          <p:cNvPicPr>
            <a:picLocks noChangeAspect="1"/>
          </p:cNvPicPr>
          <p:nvPr/>
        </p:nvPicPr>
        <p:blipFill>
          <a:blip r:embed="rId2"/>
          <a:stretch>
            <a:fillRect/>
          </a:stretch>
        </p:blipFill>
        <p:spPr>
          <a:xfrm>
            <a:off x="6773662" y="2896340"/>
            <a:ext cx="3834413" cy="3127160"/>
          </a:xfrm>
          <a:prstGeom prst="rect">
            <a:avLst/>
          </a:prstGeom>
        </p:spPr>
      </p:pic>
    </p:spTree>
    <p:extLst>
      <p:ext uri="{BB962C8B-B14F-4D97-AF65-F5344CB8AC3E}">
        <p14:creationId xmlns:p14="http://schemas.microsoft.com/office/powerpoint/2010/main" val="1754279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A7604A-75C3-40B6-8855-45BFD7C3FDDC}"/>
              </a:ext>
            </a:extLst>
          </p:cNvPr>
          <p:cNvSpPr>
            <a:spLocks noGrp="1"/>
          </p:cNvSpPr>
          <p:nvPr>
            <p:ph type="title"/>
          </p:nvPr>
        </p:nvSpPr>
        <p:spPr>
          <a:xfrm>
            <a:off x="838200" y="320737"/>
            <a:ext cx="10515600" cy="895504"/>
          </a:xfrm>
        </p:spPr>
        <p:txBody>
          <a:bodyPr>
            <a:normAutofit fontScale="90000"/>
          </a:bodyPr>
          <a:lstStyle/>
          <a:p>
            <a:r>
              <a:rPr lang="nb-NO" sz="2800" b="1" dirty="0">
                <a:solidFill>
                  <a:srgbClr val="002060"/>
                </a:solidFill>
              </a:rPr>
              <a:t>Forskning viser at flerkulturelle </a:t>
            </a:r>
            <a:r>
              <a:rPr lang="nb-NO" sz="2800" b="1" dirty="0" err="1">
                <a:solidFill>
                  <a:srgbClr val="002060"/>
                </a:solidFill>
              </a:rPr>
              <a:t>doulaer</a:t>
            </a:r>
            <a:r>
              <a:rPr lang="nb-NO" sz="2800" b="1" dirty="0">
                <a:solidFill>
                  <a:srgbClr val="002060"/>
                </a:solidFill>
              </a:rPr>
              <a:t> har betydelig positiv innvirkning på fødsler for minoritetskvinner, med færre akutte keisersnitt, færre store blødninger og høyere rate av fullamming. </a:t>
            </a:r>
          </a:p>
        </p:txBody>
      </p:sp>
      <p:sp>
        <p:nvSpPr>
          <p:cNvPr id="3" name="Plassholder for innhold 2">
            <a:extLst>
              <a:ext uri="{FF2B5EF4-FFF2-40B4-BE49-F238E27FC236}">
                <a16:creationId xmlns:a16="http://schemas.microsoft.com/office/drawing/2014/main" id="{490A246B-9386-4E15-A6F0-51D3FFA87875}"/>
              </a:ext>
            </a:extLst>
          </p:cNvPr>
          <p:cNvSpPr>
            <a:spLocks noGrp="1"/>
          </p:cNvSpPr>
          <p:nvPr>
            <p:ph idx="1"/>
          </p:nvPr>
        </p:nvSpPr>
        <p:spPr/>
        <p:txBody>
          <a:bodyPr>
            <a:normAutofit fontScale="77500" lnSpcReduction="20000"/>
          </a:bodyPr>
          <a:lstStyle/>
          <a:p>
            <a:r>
              <a:rPr lang="nb-NO" sz="3100" dirty="0">
                <a:solidFill>
                  <a:srgbClr val="002060"/>
                </a:solidFill>
              </a:rPr>
              <a:t>Akutte keisersnitt ble redusert med 41 prosent for kvinner som fikk </a:t>
            </a:r>
            <a:r>
              <a:rPr lang="nb-NO" sz="3100" dirty="0" err="1">
                <a:solidFill>
                  <a:srgbClr val="002060"/>
                </a:solidFill>
              </a:rPr>
              <a:t>doula</a:t>
            </a:r>
            <a:r>
              <a:rPr lang="nb-NO" sz="3100" dirty="0">
                <a:solidFill>
                  <a:srgbClr val="002060"/>
                </a:solidFill>
              </a:rPr>
              <a:t>-hjelp, sammenlignet med en kontrollgruppe</a:t>
            </a:r>
          </a:p>
          <a:p>
            <a:endParaRPr lang="nb-NO" sz="3100" dirty="0">
              <a:solidFill>
                <a:srgbClr val="002060"/>
              </a:solidFill>
            </a:endParaRPr>
          </a:p>
          <a:p>
            <a:r>
              <a:rPr lang="nb-NO" sz="3100" dirty="0">
                <a:solidFill>
                  <a:srgbClr val="002060"/>
                </a:solidFill>
              </a:rPr>
              <a:t>Store blødninger ved naturlig fødsel ble redusert med 75 prosent</a:t>
            </a:r>
          </a:p>
          <a:p>
            <a:endParaRPr lang="nb-NO" sz="3100" dirty="0">
              <a:solidFill>
                <a:srgbClr val="002060"/>
              </a:solidFill>
            </a:endParaRPr>
          </a:p>
          <a:p>
            <a:r>
              <a:rPr lang="nb-NO" sz="3100" dirty="0">
                <a:solidFill>
                  <a:srgbClr val="002060"/>
                </a:solidFill>
              </a:rPr>
              <a:t>Hele 80 prosent av kvinnene ammet ved hjemreise, mot 63 prosent i kontrollgruppen</a:t>
            </a:r>
          </a:p>
          <a:p>
            <a:endParaRPr lang="nb-NO" sz="3100" dirty="0">
              <a:solidFill>
                <a:srgbClr val="002060"/>
              </a:solidFill>
            </a:endParaRPr>
          </a:p>
          <a:p>
            <a:r>
              <a:rPr lang="nb-NO" sz="3100" dirty="0">
                <a:solidFill>
                  <a:srgbClr val="002060"/>
                </a:solidFill>
              </a:rPr>
              <a:t>Hyppigere kontakt med helsevesenet ved bekymringer. Tidligere kontakt med fødeavdeling</a:t>
            </a:r>
          </a:p>
          <a:p>
            <a:endParaRPr lang="nb-NO" sz="3100" dirty="0">
              <a:solidFill>
                <a:srgbClr val="002060"/>
              </a:solidFill>
            </a:endParaRPr>
          </a:p>
          <a:p>
            <a:r>
              <a:rPr lang="nb-NO" sz="3100" dirty="0">
                <a:solidFill>
                  <a:srgbClr val="002060"/>
                </a:solidFill>
              </a:rPr>
              <a:t>Mindre bruk av ambulanse. Mer bruk av taxi og offentlig transport</a:t>
            </a:r>
          </a:p>
          <a:p>
            <a:endParaRPr lang="nb-NO" sz="2600" dirty="0"/>
          </a:p>
          <a:p>
            <a:endParaRPr lang="nb-NO" sz="2600" dirty="0"/>
          </a:p>
          <a:p>
            <a:pPr marL="0" indent="0">
              <a:buNone/>
            </a:pPr>
            <a:endParaRPr lang="nb-NO" sz="2400" dirty="0"/>
          </a:p>
          <a:p>
            <a:pPr marL="0" indent="0">
              <a:buNone/>
            </a:pPr>
            <a:endParaRPr lang="nb-NO" sz="2400" dirty="0"/>
          </a:p>
          <a:p>
            <a:endParaRPr lang="nb-NO" dirty="0"/>
          </a:p>
        </p:txBody>
      </p:sp>
    </p:spTree>
    <p:extLst>
      <p:ext uri="{BB962C8B-B14F-4D97-AF65-F5344CB8AC3E}">
        <p14:creationId xmlns:p14="http://schemas.microsoft.com/office/powerpoint/2010/main" val="2752459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9CEFCA-D81E-493E-BC80-FA4D4D74E697}"/>
              </a:ext>
            </a:extLst>
          </p:cNvPr>
          <p:cNvSpPr>
            <a:spLocks noGrp="1"/>
          </p:cNvSpPr>
          <p:nvPr>
            <p:ph type="title"/>
          </p:nvPr>
        </p:nvSpPr>
        <p:spPr>
          <a:xfrm>
            <a:off x="838200" y="365125"/>
            <a:ext cx="10515600" cy="132025"/>
          </a:xfrm>
        </p:spPr>
        <p:txBody>
          <a:bodyPr>
            <a:normAutofit fontScale="90000"/>
          </a:bodyPr>
          <a:lstStyle/>
          <a:p>
            <a:endParaRPr lang="nb-NO" dirty="0"/>
          </a:p>
        </p:txBody>
      </p:sp>
      <p:sp>
        <p:nvSpPr>
          <p:cNvPr id="3" name="Plassholder for innhold 2">
            <a:extLst>
              <a:ext uri="{FF2B5EF4-FFF2-40B4-BE49-F238E27FC236}">
                <a16:creationId xmlns:a16="http://schemas.microsoft.com/office/drawing/2014/main" id="{76331E37-D0D2-430F-BC1B-61D7CEB08254}"/>
              </a:ext>
            </a:extLst>
          </p:cNvPr>
          <p:cNvSpPr>
            <a:spLocks noGrp="1"/>
          </p:cNvSpPr>
          <p:nvPr>
            <p:ph idx="1"/>
          </p:nvPr>
        </p:nvSpPr>
        <p:spPr>
          <a:xfrm>
            <a:off x="838200" y="630315"/>
            <a:ext cx="10515600" cy="5546648"/>
          </a:xfrm>
        </p:spPr>
        <p:txBody>
          <a:bodyPr>
            <a:normAutofit lnSpcReduction="10000"/>
          </a:bodyPr>
          <a:lstStyle/>
          <a:p>
            <a:r>
              <a:rPr lang="nb-NO" dirty="0">
                <a:solidFill>
                  <a:srgbClr val="002060"/>
                </a:solidFill>
              </a:rPr>
              <a:t>Kvinnene som fikk </a:t>
            </a:r>
            <a:r>
              <a:rPr lang="nb-NO" dirty="0" err="1">
                <a:solidFill>
                  <a:srgbClr val="002060"/>
                </a:solidFill>
              </a:rPr>
              <a:t>doula</a:t>
            </a:r>
            <a:r>
              <a:rPr lang="nb-NO" dirty="0">
                <a:solidFill>
                  <a:srgbClr val="002060"/>
                </a:solidFill>
              </a:rPr>
              <a:t>-hjelp tok imot mer smertelindring under fødsel. </a:t>
            </a:r>
          </a:p>
          <a:p>
            <a:endParaRPr lang="nb-NO" dirty="0">
              <a:solidFill>
                <a:srgbClr val="002060"/>
              </a:solidFill>
            </a:endParaRPr>
          </a:p>
          <a:p>
            <a:r>
              <a:rPr lang="nb-NO" dirty="0">
                <a:solidFill>
                  <a:srgbClr val="002060"/>
                </a:solidFill>
              </a:rPr>
              <a:t>Ned fra 5% uplanlagte hjemmefødsler til 0,3%</a:t>
            </a:r>
          </a:p>
          <a:p>
            <a:endParaRPr lang="nb-NO" dirty="0">
              <a:solidFill>
                <a:srgbClr val="002060"/>
              </a:solidFill>
            </a:endParaRPr>
          </a:p>
          <a:p>
            <a:r>
              <a:rPr lang="nb-NO" dirty="0">
                <a:solidFill>
                  <a:srgbClr val="002060"/>
                </a:solidFill>
              </a:rPr>
              <a:t>Mer effektiv bruk av helsevesen</a:t>
            </a:r>
          </a:p>
          <a:p>
            <a:pPr marL="0" indent="0">
              <a:buNone/>
            </a:pPr>
            <a:endParaRPr lang="nb-NO" dirty="0">
              <a:solidFill>
                <a:srgbClr val="002060"/>
              </a:solidFill>
            </a:endParaRPr>
          </a:p>
          <a:p>
            <a:pPr marL="0" indent="0">
              <a:buNone/>
            </a:pPr>
            <a:endParaRPr lang="nb-NO" dirty="0">
              <a:solidFill>
                <a:srgbClr val="002060"/>
              </a:solidFill>
            </a:endParaRPr>
          </a:p>
          <a:p>
            <a:pPr marL="0" indent="0">
              <a:buNone/>
            </a:pPr>
            <a:r>
              <a:rPr lang="nb-NO" sz="2000" dirty="0" err="1">
                <a:solidFill>
                  <a:srgbClr val="002060"/>
                </a:solidFill>
              </a:rPr>
              <a:t>Oommen</a:t>
            </a:r>
            <a:r>
              <a:rPr lang="nb-NO" sz="2000" dirty="0">
                <a:solidFill>
                  <a:srgbClr val="002060"/>
                </a:solidFill>
              </a:rPr>
              <a:t> H. Flerkulturell </a:t>
            </a:r>
            <a:r>
              <a:rPr lang="nb-NO" sz="2000" dirty="0" err="1">
                <a:solidFill>
                  <a:srgbClr val="002060"/>
                </a:solidFill>
              </a:rPr>
              <a:t>doula</a:t>
            </a:r>
            <a:r>
              <a:rPr lang="nb-NO" sz="2000" dirty="0">
                <a:solidFill>
                  <a:srgbClr val="002060"/>
                </a:solidFill>
              </a:rPr>
              <a:t> som støtte for nyankomne migrantkvinner i fødsel: erfaringer og forskningsfunn. Forebygging.no (publisert 30.3.2026)</a:t>
            </a:r>
          </a:p>
          <a:p>
            <a:pPr marL="0" indent="0">
              <a:buNone/>
            </a:pPr>
            <a:r>
              <a:rPr lang="nb-NO" sz="2000" dirty="0" err="1">
                <a:solidFill>
                  <a:srgbClr val="002060"/>
                </a:solidFill>
              </a:rPr>
              <a:t>Oommen</a:t>
            </a:r>
            <a:r>
              <a:rPr lang="nb-NO" sz="2000" dirty="0">
                <a:solidFill>
                  <a:srgbClr val="002060"/>
                </a:solidFill>
              </a:rPr>
              <a:t> H, Sagedal LR, </a:t>
            </a:r>
            <a:r>
              <a:rPr lang="nb-NO" sz="2000" dirty="0" err="1">
                <a:solidFill>
                  <a:srgbClr val="002060"/>
                </a:solidFill>
              </a:rPr>
              <a:t>Infanti</a:t>
            </a:r>
            <a:r>
              <a:rPr lang="nb-NO" sz="2000" dirty="0">
                <a:solidFill>
                  <a:srgbClr val="002060"/>
                </a:solidFill>
              </a:rPr>
              <a:t> JJ, </a:t>
            </a:r>
            <a:r>
              <a:rPr lang="nb-NO" sz="2000" dirty="0" err="1">
                <a:solidFill>
                  <a:srgbClr val="002060"/>
                </a:solidFill>
              </a:rPr>
              <a:t>Byrskog</a:t>
            </a:r>
            <a:r>
              <a:rPr lang="nb-NO" sz="2000" dirty="0">
                <a:solidFill>
                  <a:srgbClr val="002060"/>
                </a:solidFill>
              </a:rPr>
              <a:t> U, Severinsen MS, </a:t>
            </a:r>
            <a:r>
              <a:rPr lang="nb-NO" sz="2000" dirty="0" err="1">
                <a:solidFill>
                  <a:srgbClr val="002060"/>
                </a:solidFill>
              </a:rPr>
              <a:t>Lukasse</a:t>
            </a:r>
            <a:r>
              <a:rPr lang="nb-NO" sz="2000" dirty="0">
                <a:solidFill>
                  <a:srgbClr val="002060"/>
                </a:solidFill>
              </a:rPr>
              <a:t> M. </a:t>
            </a:r>
            <a:r>
              <a:rPr lang="nb-NO" sz="2000" dirty="0" err="1">
                <a:solidFill>
                  <a:srgbClr val="002060"/>
                </a:solidFill>
              </a:rPr>
              <a:t>Impact</a:t>
            </a:r>
            <a:r>
              <a:rPr lang="nb-NO" sz="2000" dirty="0">
                <a:solidFill>
                  <a:srgbClr val="002060"/>
                </a:solidFill>
              </a:rPr>
              <a:t> </a:t>
            </a:r>
            <a:r>
              <a:rPr lang="nb-NO" sz="2000" dirty="0" err="1">
                <a:solidFill>
                  <a:srgbClr val="002060"/>
                </a:solidFill>
              </a:rPr>
              <a:t>of</a:t>
            </a:r>
            <a:r>
              <a:rPr lang="nb-NO" sz="2000" dirty="0">
                <a:solidFill>
                  <a:srgbClr val="002060"/>
                </a:solidFill>
              </a:rPr>
              <a:t> </a:t>
            </a:r>
            <a:r>
              <a:rPr lang="nb-NO" sz="2000" dirty="0" err="1">
                <a:solidFill>
                  <a:srgbClr val="002060"/>
                </a:solidFill>
              </a:rPr>
              <a:t>multicultural</a:t>
            </a:r>
            <a:r>
              <a:rPr lang="nb-NO" sz="2000" dirty="0">
                <a:solidFill>
                  <a:srgbClr val="002060"/>
                </a:solidFill>
              </a:rPr>
              <a:t> </a:t>
            </a:r>
            <a:r>
              <a:rPr lang="nb-NO" sz="2000" dirty="0" err="1">
                <a:solidFill>
                  <a:srgbClr val="002060"/>
                </a:solidFill>
              </a:rPr>
              <a:t>doula</a:t>
            </a:r>
            <a:r>
              <a:rPr lang="nb-NO" sz="2000" dirty="0">
                <a:solidFill>
                  <a:srgbClr val="002060"/>
                </a:solidFill>
              </a:rPr>
              <a:t> support </a:t>
            </a:r>
            <a:r>
              <a:rPr lang="nb-NO" sz="2000" dirty="0" err="1">
                <a:solidFill>
                  <a:srgbClr val="002060"/>
                </a:solidFill>
              </a:rPr>
              <a:t>on</a:t>
            </a:r>
            <a:r>
              <a:rPr lang="nb-NO" sz="2000" dirty="0">
                <a:solidFill>
                  <a:srgbClr val="002060"/>
                </a:solidFill>
              </a:rPr>
              <a:t> pregnant migrant </a:t>
            </a:r>
            <a:r>
              <a:rPr lang="nb-NO" sz="2000" dirty="0" err="1">
                <a:solidFill>
                  <a:srgbClr val="002060"/>
                </a:solidFill>
              </a:rPr>
              <a:t>women's</a:t>
            </a:r>
            <a:r>
              <a:rPr lang="nb-NO" sz="2000" dirty="0">
                <a:solidFill>
                  <a:srgbClr val="002060"/>
                </a:solidFill>
              </a:rPr>
              <a:t> </a:t>
            </a:r>
            <a:r>
              <a:rPr lang="nb-NO" sz="2000" dirty="0" err="1">
                <a:solidFill>
                  <a:srgbClr val="002060"/>
                </a:solidFill>
              </a:rPr>
              <a:t>healthcare</a:t>
            </a:r>
            <a:r>
              <a:rPr lang="nb-NO" sz="2000" dirty="0">
                <a:solidFill>
                  <a:srgbClr val="002060"/>
                </a:solidFill>
              </a:rPr>
              <a:t> service </a:t>
            </a:r>
            <a:r>
              <a:rPr lang="nb-NO" sz="2000" dirty="0" err="1">
                <a:solidFill>
                  <a:srgbClr val="002060"/>
                </a:solidFill>
              </a:rPr>
              <a:t>utilisation</a:t>
            </a:r>
            <a:r>
              <a:rPr lang="nb-NO" sz="2000" dirty="0">
                <a:solidFill>
                  <a:srgbClr val="002060"/>
                </a:solidFill>
              </a:rPr>
              <a:t> in Norway: a </a:t>
            </a:r>
            <a:r>
              <a:rPr lang="nb-NO" sz="2000" dirty="0" err="1">
                <a:solidFill>
                  <a:srgbClr val="002060"/>
                </a:solidFill>
              </a:rPr>
              <a:t>multi-centre</a:t>
            </a:r>
            <a:r>
              <a:rPr lang="nb-NO" sz="2000" dirty="0">
                <a:solidFill>
                  <a:srgbClr val="002060"/>
                </a:solidFill>
              </a:rPr>
              <a:t> case–</a:t>
            </a:r>
            <a:r>
              <a:rPr lang="nb-NO" sz="2000" dirty="0" err="1">
                <a:solidFill>
                  <a:srgbClr val="002060"/>
                </a:solidFill>
              </a:rPr>
              <a:t>control</a:t>
            </a:r>
            <a:r>
              <a:rPr lang="nb-NO" sz="2000" dirty="0">
                <a:solidFill>
                  <a:srgbClr val="002060"/>
                </a:solidFill>
              </a:rPr>
              <a:t> </a:t>
            </a:r>
            <a:r>
              <a:rPr lang="nb-NO" sz="2000" dirty="0" err="1">
                <a:solidFill>
                  <a:srgbClr val="002060"/>
                </a:solidFill>
              </a:rPr>
              <a:t>study</a:t>
            </a:r>
            <a:r>
              <a:rPr lang="nb-NO" sz="2000" dirty="0">
                <a:solidFill>
                  <a:srgbClr val="002060"/>
                </a:solidFill>
              </a:rPr>
              <a:t>. BMJ Public Health. 2025</a:t>
            </a:r>
          </a:p>
          <a:p>
            <a:endParaRPr lang="nb-NO" dirty="0">
              <a:solidFill>
                <a:srgbClr val="002060"/>
              </a:solidFill>
            </a:endParaRPr>
          </a:p>
          <a:p>
            <a:endParaRPr lang="nb-NO" dirty="0">
              <a:solidFill>
                <a:srgbClr val="002060"/>
              </a:solidFill>
            </a:endParaRPr>
          </a:p>
        </p:txBody>
      </p:sp>
      <p:pic>
        <p:nvPicPr>
          <p:cNvPr id="4" name="Bilde 3">
            <a:extLst>
              <a:ext uri="{FF2B5EF4-FFF2-40B4-BE49-F238E27FC236}">
                <a16:creationId xmlns:a16="http://schemas.microsoft.com/office/drawing/2014/main" id="{38DCA40E-D5A5-498C-9339-39C64004C9AC}"/>
              </a:ext>
            </a:extLst>
          </p:cNvPr>
          <p:cNvPicPr>
            <a:picLocks noChangeAspect="1"/>
          </p:cNvPicPr>
          <p:nvPr/>
        </p:nvPicPr>
        <p:blipFill>
          <a:blip r:embed="rId2"/>
          <a:stretch>
            <a:fillRect/>
          </a:stretch>
        </p:blipFill>
        <p:spPr>
          <a:xfrm>
            <a:off x="8414644" y="2038905"/>
            <a:ext cx="2305050" cy="1981200"/>
          </a:xfrm>
          <a:prstGeom prst="rect">
            <a:avLst/>
          </a:prstGeom>
        </p:spPr>
      </p:pic>
    </p:spTree>
    <p:extLst>
      <p:ext uri="{BB962C8B-B14F-4D97-AF65-F5344CB8AC3E}">
        <p14:creationId xmlns:p14="http://schemas.microsoft.com/office/powerpoint/2010/main" val="1784713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7B3678-89C3-41A1-9232-7F849D8313B8}"/>
              </a:ext>
            </a:extLst>
          </p:cNvPr>
          <p:cNvSpPr>
            <a:spLocks noGrp="1"/>
          </p:cNvSpPr>
          <p:nvPr>
            <p:ph type="title"/>
          </p:nvPr>
        </p:nvSpPr>
        <p:spPr>
          <a:xfrm>
            <a:off x="838200" y="365125"/>
            <a:ext cx="10515600" cy="176413"/>
          </a:xfrm>
        </p:spPr>
        <p:txBody>
          <a:bodyPr>
            <a:normAutofit fontScale="90000"/>
          </a:bodyPr>
          <a:lstStyle/>
          <a:p>
            <a:endParaRPr lang="nb-NO" dirty="0"/>
          </a:p>
        </p:txBody>
      </p:sp>
      <p:sp>
        <p:nvSpPr>
          <p:cNvPr id="3" name="Plassholder for innhold 2">
            <a:extLst>
              <a:ext uri="{FF2B5EF4-FFF2-40B4-BE49-F238E27FC236}">
                <a16:creationId xmlns:a16="http://schemas.microsoft.com/office/drawing/2014/main" id="{AC337DE5-195C-46B4-877F-2B52D9E61CDE}"/>
              </a:ext>
            </a:extLst>
          </p:cNvPr>
          <p:cNvSpPr>
            <a:spLocks noGrp="1"/>
          </p:cNvSpPr>
          <p:nvPr>
            <p:ph idx="1"/>
          </p:nvPr>
        </p:nvSpPr>
        <p:spPr>
          <a:xfrm>
            <a:off x="838200" y="541538"/>
            <a:ext cx="10515600" cy="5635425"/>
          </a:xfrm>
        </p:spPr>
        <p:txBody>
          <a:bodyPr/>
          <a:lstStyle/>
          <a:p>
            <a:r>
              <a:rPr lang="nb-NO" dirty="0">
                <a:solidFill>
                  <a:srgbClr val="002060"/>
                </a:solidFill>
              </a:rPr>
              <a:t>Samlet peker resultatene mot at flerkulturell </a:t>
            </a:r>
            <a:r>
              <a:rPr lang="nb-NO" dirty="0" err="1">
                <a:solidFill>
                  <a:srgbClr val="002060"/>
                </a:solidFill>
              </a:rPr>
              <a:t>doulastøtte</a:t>
            </a:r>
            <a:r>
              <a:rPr lang="nb-NO" dirty="0">
                <a:solidFill>
                  <a:srgbClr val="002060"/>
                </a:solidFill>
              </a:rPr>
              <a:t> kan bidra til økt pasientsikkerhet, bedre helsekompetanse og mer hensiktsmessig bruk av helsetjenester. Funnene antyder at denne typen støtte ikke bare fremmer helse for den enkelte kvinnen og barnet, men også fører til mer målrettet og effektiv bruk av ressurser.</a:t>
            </a:r>
          </a:p>
          <a:p>
            <a:endParaRPr lang="nb-NO" dirty="0"/>
          </a:p>
          <a:p>
            <a:endParaRPr lang="nb-NO" dirty="0"/>
          </a:p>
          <a:p>
            <a:endParaRPr lang="nb-NO" dirty="0"/>
          </a:p>
        </p:txBody>
      </p:sp>
      <p:pic>
        <p:nvPicPr>
          <p:cNvPr id="8" name="Bilde 7">
            <a:extLst>
              <a:ext uri="{FF2B5EF4-FFF2-40B4-BE49-F238E27FC236}">
                <a16:creationId xmlns:a16="http://schemas.microsoft.com/office/drawing/2014/main" id="{7064F753-4068-4B55-AD90-5DF255AED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693" y="3000652"/>
            <a:ext cx="8564361" cy="3635406"/>
          </a:xfrm>
          <a:prstGeom prst="rect">
            <a:avLst/>
          </a:prstGeom>
          <a:effectLst>
            <a:softEdge rad="635000"/>
          </a:effectLst>
        </p:spPr>
      </p:pic>
    </p:spTree>
    <p:extLst>
      <p:ext uri="{BB962C8B-B14F-4D97-AF65-F5344CB8AC3E}">
        <p14:creationId xmlns:p14="http://schemas.microsoft.com/office/powerpoint/2010/main" val="3124944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06EA77DB-0B91-43A8-A278-B9A575866F1C}"/>
              </a:ext>
            </a:extLst>
          </p:cNvPr>
          <p:cNvSpPr>
            <a:spLocks noGrp="1"/>
          </p:cNvSpPr>
          <p:nvPr>
            <p:ph type="title"/>
          </p:nvPr>
        </p:nvSpPr>
        <p:spPr>
          <a:xfrm>
            <a:off x="838200" y="365125"/>
            <a:ext cx="10515600" cy="398355"/>
          </a:xfrm>
        </p:spPr>
        <p:txBody>
          <a:bodyPr>
            <a:normAutofit fontScale="90000"/>
          </a:bodyPr>
          <a:lstStyle/>
          <a:p>
            <a:endParaRPr lang="nb-NO" dirty="0"/>
          </a:p>
        </p:txBody>
      </p:sp>
      <p:sp>
        <p:nvSpPr>
          <p:cNvPr id="6" name="Plassholder for innhold 5">
            <a:extLst>
              <a:ext uri="{FF2B5EF4-FFF2-40B4-BE49-F238E27FC236}">
                <a16:creationId xmlns:a16="http://schemas.microsoft.com/office/drawing/2014/main" id="{EA2B9EBD-C363-465A-8E92-606FAAE4E9D8}"/>
              </a:ext>
            </a:extLst>
          </p:cNvPr>
          <p:cNvSpPr>
            <a:spLocks noGrp="1"/>
          </p:cNvSpPr>
          <p:nvPr>
            <p:ph idx="1"/>
          </p:nvPr>
        </p:nvSpPr>
        <p:spPr>
          <a:xfrm>
            <a:off x="838200" y="763480"/>
            <a:ext cx="10515600" cy="5413483"/>
          </a:xfrm>
        </p:spPr>
        <p:txBody>
          <a:bodyPr/>
          <a:lstStyle/>
          <a:p>
            <a:r>
              <a:rPr lang="nb-NO" dirty="0"/>
              <a:t>Flerkulturell </a:t>
            </a:r>
            <a:r>
              <a:rPr lang="nb-NO" dirty="0" err="1"/>
              <a:t>doula</a:t>
            </a:r>
            <a:r>
              <a:rPr lang="nb-NO" dirty="0"/>
              <a:t> kan være første skritt mot å mestre navigasjonen i det norske helsevesenet</a:t>
            </a:r>
          </a:p>
          <a:p>
            <a:endParaRPr lang="nb-NO" dirty="0"/>
          </a:p>
          <a:p>
            <a:r>
              <a:rPr lang="nb-NO" dirty="0"/>
              <a:t>Bidrar til økt helsekompetanse og yrkeserfaringer blant </a:t>
            </a:r>
            <a:r>
              <a:rPr lang="nb-NO" dirty="0" err="1"/>
              <a:t>doulaene</a:t>
            </a:r>
            <a:r>
              <a:rPr lang="nb-NO" dirty="0"/>
              <a:t> selv, noe som kan fremme integrering og arbeidsinkludering</a:t>
            </a:r>
          </a:p>
          <a:p>
            <a:endParaRPr lang="nb-NO" dirty="0"/>
          </a:p>
          <a:p>
            <a:r>
              <a:rPr lang="nb-NO" dirty="0"/>
              <a:t>Rollen beskrives av </a:t>
            </a:r>
            <a:r>
              <a:rPr lang="nb-NO" dirty="0" err="1"/>
              <a:t>doualene</a:t>
            </a:r>
            <a:r>
              <a:rPr lang="nb-NO" dirty="0"/>
              <a:t> selv som meningsfull og som et viktig steg mot deltagelse og anerkjennelse i samfunnet</a:t>
            </a:r>
          </a:p>
          <a:p>
            <a:endParaRPr lang="nb-NO" dirty="0"/>
          </a:p>
          <a:p>
            <a:r>
              <a:rPr lang="nb-NO" dirty="0"/>
              <a:t>Kan bidra til å øke helsepersonells kulturelle kompetanse</a:t>
            </a:r>
          </a:p>
        </p:txBody>
      </p:sp>
    </p:spTree>
    <p:extLst>
      <p:ext uri="{BB962C8B-B14F-4D97-AF65-F5344CB8AC3E}">
        <p14:creationId xmlns:p14="http://schemas.microsoft.com/office/powerpoint/2010/main" val="585484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3BD32B8-D666-42DA-A0BB-8A09B5AB269C}"/>
              </a:ext>
            </a:extLst>
          </p:cNvPr>
          <p:cNvPicPr>
            <a:picLocks noChangeAspect="1"/>
          </p:cNvPicPr>
          <p:nvPr/>
        </p:nvPicPr>
        <p:blipFill>
          <a:blip r:embed="rId2"/>
          <a:stretch>
            <a:fillRect/>
          </a:stretch>
        </p:blipFill>
        <p:spPr>
          <a:xfrm>
            <a:off x="0" y="0"/>
            <a:ext cx="12191999" cy="6858000"/>
          </a:xfrm>
          <a:prstGeom prst="rect">
            <a:avLst/>
          </a:prstGeom>
        </p:spPr>
      </p:pic>
      <p:sp>
        <p:nvSpPr>
          <p:cNvPr id="6" name="Tittel 5">
            <a:extLst>
              <a:ext uri="{FF2B5EF4-FFF2-40B4-BE49-F238E27FC236}">
                <a16:creationId xmlns:a16="http://schemas.microsoft.com/office/drawing/2014/main" id="{502AAF7B-D8FF-4AC1-B547-8724218AEE30}"/>
              </a:ext>
            </a:extLst>
          </p:cNvPr>
          <p:cNvSpPr>
            <a:spLocks noGrp="1"/>
          </p:cNvSpPr>
          <p:nvPr>
            <p:ph type="title"/>
          </p:nvPr>
        </p:nvSpPr>
        <p:spPr>
          <a:xfrm>
            <a:off x="838200" y="365126"/>
            <a:ext cx="10515600" cy="436980"/>
          </a:xfrm>
        </p:spPr>
        <p:txBody>
          <a:bodyPr>
            <a:normAutofit fontScale="90000"/>
          </a:bodyPr>
          <a:lstStyle/>
          <a:p>
            <a:endParaRPr lang="nb-NO" dirty="0"/>
          </a:p>
        </p:txBody>
      </p:sp>
      <p:sp>
        <p:nvSpPr>
          <p:cNvPr id="7" name="Plassholder for innhold 6">
            <a:extLst>
              <a:ext uri="{FF2B5EF4-FFF2-40B4-BE49-F238E27FC236}">
                <a16:creationId xmlns:a16="http://schemas.microsoft.com/office/drawing/2014/main" id="{4674360E-BED1-4387-B906-10D2C3FBF42D}"/>
              </a:ext>
            </a:extLst>
          </p:cNvPr>
          <p:cNvSpPr>
            <a:spLocks noGrp="1"/>
          </p:cNvSpPr>
          <p:nvPr>
            <p:ph idx="1"/>
          </p:nvPr>
        </p:nvSpPr>
        <p:spPr>
          <a:xfrm>
            <a:off x="838200" y="802106"/>
            <a:ext cx="10515600" cy="5374857"/>
          </a:xfrm>
        </p:spPr>
        <p:txBody>
          <a:bodyPr>
            <a:normAutofit/>
          </a:bodyPr>
          <a:lstStyle/>
          <a:p>
            <a:pPr marL="0" indent="0">
              <a:buNone/>
            </a:pPr>
            <a:endParaRPr lang="nb-NO" sz="4800" dirty="0"/>
          </a:p>
          <a:p>
            <a:pPr marL="0" indent="0">
              <a:buNone/>
            </a:pPr>
            <a:r>
              <a:rPr lang="nb-NO" sz="4800" dirty="0"/>
              <a:t>For mange migrantkvinner kan svangerskap og fødsel være første møte med et nytt og ukjent helsevesen, noe som øker risikoen for misforståelser og utrygghet</a:t>
            </a:r>
          </a:p>
        </p:txBody>
      </p:sp>
    </p:spTree>
    <p:extLst>
      <p:ext uri="{BB962C8B-B14F-4D97-AF65-F5344CB8AC3E}">
        <p14:creationId xmlns:p14="http://schemas.microsoft.com/office/powerpoint/2010/main" val="1974081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A4BFDE-2A25-4CA4-9067-13C83E3B41A7}"/>
              </a:ext>
            </a:extLst>
          </p:cNvPr>
          <p:cNvSpPr>
            <a:spLocks noGrp="1"/>
          </p:cNvSpPr>
          <p:nvPr>
            <p:ph type="title"/>
          </p:nvPr>
        </p:nvSpPr>
        <p:spPr/>
        <p:txBody>
          <a:bodyPr/>
          <a:lstStyle/>
          <a:p>
            <a:r>
              <a:rPr lang="nb-NO" dirty="0">
                <a:solidFill>
                  <a:srgbClr val="002060"/>
                </a:solidFill>
              </a:rPr>
              <a:t>Inklusjonskriterier</a:t>
            </a:r>
          </a:p>
        </p:txBody>
      </p:sp>
      <p:sp>
        <p:nvSpPr>
          <p:cNvPr id="8" name="Plassholder for innhold 7">
            <a:extLst>
              <a:ext uri="{FF2B5EF4-FFF2-40B4-BE49-F238E27FC236}">
                <a16:creationId xmlns:a16="http://schemas.microsoft.com/office/drawing/2014/main" id="{466B7938-8748-471D-B024-0B3B273A1CD5}"/>
              </a:ext>
            </a:extLst>
          </p:cNvPr>
          <p:cNvSpPr>
            <a:spLocks noGrp="1"/>
          </p:cNvSpPr>
          <p:nvPr>
            <p:ph sz="half" idx="1"/>
          </p:nvPr>
        </p:nvSpPr>
        <p:spPr/>
        <p:txBody>
          <a:bodyPr/>
          <a:lstStyle/>
          <a:p>
            <a:r>
              <a:rPr lang="nb-NO" dirty="0">
                <a:solidFill>
                  <a:srgbClr val="002060"/>
                </a:solidFill>
              </a:rPr>
              <a:t>Kort botid i Norge (under 5 år)</a:t>
            </a:r>
          </a:p>
          <a:p>
            <a:endParaRPr lang="nb-NO" dirty="0">
              <a:solidFill>
                <a:srgbClr val="002060"/>
              </a:solidFill>
            </a:endParaRPr>
          </a:p>
          <a:p>
            <a:r>
              <a:rPr lang="nb-NO" dirty="0">
                <a:solidFill>
                  <a:srgbClr val="002060"/>
                </a:solidFill>
              </a:rPr>
              <a:t>Lite eller ingen norskforståelse</a:t>
            </a:r>
          </a:p>
          <a:p>
            <a:endParaRPr lang="nb-NO" dirty="0">
              <a:solidFill>
                <a:srgbClr val="002060"/>
              </a:solidFill>
            </a:endParaRPr>
          </a:p>
          <a:p>
            <a:r>
              <a:rPr lang="nb-NO" dirty="0">
                <a:solidFill>
                  <a:srgbClr val="002060"/>
                </a:solidFill>
              </a:rPr>
              <a:t>Begrenset sosialt nettverk</a:t>
            </a:r>
          </a:p>
          <a:p>
            <a:endParaRPr lang="nb-NO" dirty="0">
              <a:solidFill>
                <a:srgbClr val="002060"/>
              </a:solidFill>
            </a:endParaRPr>
          </a:p>
          <a:p>
            <a:r>
              <a:rPr lang="nb-NO" dirty="0">
                <a:solidFill>
                  <a:srgbClr val="002060"/>
                </a:solidFill>
              </a:rPr>
              <a:t>Andre sårbarhetsfaktorer</a:t>
            </a:r>
          </a:p>
          <a:p>
            <a:endParaRPr lang="nb-NO" dirty="0"/>
          </a:p>
        </p:txBody>
      </p:sp>
      <p:pic>
        <p:nvPicPr>
          <p:cNvPr id="12" name="Plassholder for innhold 11">
            <a:extLst>
              <a:ext uri="{FF2B5EF4-FFF2-40B4-BE49-F238E27FC236}">
                <a16:creationId xmlns:a16="http://schemas.microsoft.com/office/drawing/2014/main" id="{26A7A89A-C811-437C-A753-BE53836D43B9}"/>
              </a:ext>
            </a:extLst>
          </p:cNvPr>
          <p:cNvPicPr>
            <a:picLocks noGrp="1" noChangeAspect="1"/>
          </p:cNvPicPr>
          <p:nvPr>
            <p:ph sz="half" idx="2"/>
          </p:nvPr>
        </p:nvPicPr>
        <p:blipFill>
          <a:blip r:embed="rId2"/>
          <a:stretch>
            <a:fillRect/>
          </a:stretch>
        </p:blipFill>
        <p:spPr>
          <a:xfrm>
            <a:off x="6683974" y="1451594"/>
            <a:ext cx="3962743" cy="4176122"/>
          </a:xfrm>
          <a:prstGeom prst="rect">
            <a:avLst/>
          </a:prstGeom>
          <a:effectLst>
            <a:softEdge rad="127000"/>
          </a:effectLst>
        </p:spPr>
      </p:pic>
    </p:spTree>
    <p:extLst>
      <p:ext uri="{BB962C8B-B14F-4D97-AF65-F5344CB8AC3E}">
        <p14:creationId xmlns:p14="http://schemas.microsoft.com/office/powerpoint/2010/main" val="4005595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3E1FA3-29E6-4F92-9979-FD03E245DCDB}"/>
              </a:ext>
            </a:extLst>
          </p:cNvPr>
          <p:cNvSpPr>
            <a:spLocks noGrp="1"/>
          </p:cNvSpPr>
          <p:nvPr>
            <p:ph type="title"/>
          </p:nvPr>
        </p:nvSpPr>
        <p:spPr>
          <a:xfrm>
            <a:off x="838200" y="365125"/>
            <a:ext cx="10515600" cy="785495"/>
          </a:xfrm>
        </p:spPr>
        <p:txBody>
          <a:bodyPr/>
          <a:lstStyle/>
          <a:p>
            <a:r>
              <a:rPr lang="nb-NO" dirty="0">
                <a:solidFill>
                  <a:srgbClr val="002060"/>
                </a:solidFill>
              </a:rPr>
              <a:t>Hvordan få Flerkulturell </a:t>
            </a:r>
            <a:r>
              <a:rPr lang="nb-NO" dirty="0" err="1">
                <a:solidFill>
                  <a:srgbClr val="002060"/>
                </a:solidFill>
              </a:rPr>
              <a:t>doula</a:t>
            </a:r>
            <a:r>
              <a:rPr lang="nb-NO" dirty="0">
                <a:solidFill>
                  <a:srgbClr val="002060"/>
                </a:solidFill>
              </a:rPr>
              <a:t>?</a:t>
            </a:r>
          </a:p>
        </p:txBody>
      </p:sp>
      <p:sp>
        <p:nvSpPr>
          <p:cNvPr id="3" name="Plassholder for innhold 2">
            <a:extLst>
              <a:ext uri="{FF2B5EF4-FFF2-40B4-BE49-F238E27FC236}">
                <a16:creationId xmlns:a16="http://schemas.microsoft.com/office/drawing/2014/main" id="{63E9D8C4-7FA8-4F9F-9ECC-86138B0B21E3}"/>
              </a:ext>
            </a:extLst>
          </p:cNvPr>
          <p:cNvSpPr>
            <a:spLocks noGrp="1"/>
          </p:cNvSpPr>
          <p:nvPr>
            <p:ph idx="1"/>
          </p:nvPr>
        </p:nvSpPr>
        <p:spPr>
          <a:xfrm>
            <a:off x="838200" y="1341120"/>
            <a:ext cx="10515600" cy="4835843"/>
          </a:xfrm>
        </p:spPr>
        <p:txBody>
          <a:bodyPr>
            <a:normAutofit fontScale="85000" lnSpcReduction="20000"/>
          </a:bodyPr>
          <a:lstStyle/>
          <a:p>
            <a:r>
              <a:rPr lang="nb-NO" dirty="0">
                <a:solidFill>
                  <a:srgbClr val="002060"/>
                </a:solidFill>
              </a:rPr>
              <a:t>Svangerskapsomsorgen i kommunehelsetjenesten/poliklinikk skal fange opp aktuelle kandidater og henvise til koordinator ved aktuelle sykehus</a:t>
            </a:r>
          </a:p>
          <a:p>
            <a:endParaRPr lang="nb-NO" dirty="0">
              <a:solidFill>
                <a:srgbClr val="002060"/>
              </a:solidFill>
            </a:endParaRPr>
          </a:p>
          <a:p>
            <a:r>
              <a:rPr lang="nb-NO" dirty="0">
                <a:solidFill>
                  <a:srgbClr val="002060"/>
                </a:solidFill>
              </a:rPr>
              <a:t>Noen ganger akutte oppdrag fra sykehuset</a:t>
            </a:r>
          </a:p>
          <a:p>
            <a:endParaRPr lang="nb-NO" dirty="0">
              <a:solidFill>
                <a:srgbClr val="002060"/>
              </a:solidFill>
            </a:endParaRPr>
          </a:p>
          <a:p>
            <a:r>
              <a:rPr lang="nb-NO" dirty="0">
                <a:solidFill>
                  <a:srgbClr val="002060"/>
                </a:solidFill>
              </a:rPr>
              <a:t>Koordinator mottar henvisning og setter </a:t>
            </a:r>
            <a:r>
              <a:rPr lang="nb-NO" dirty="0" err="1">
                <a:solidFill>
                  <a:srgbClr val="002060"/>
                </a:solidFill>
              </a:rPr>
              <a:t>doula</a:t>
            </a:r>
            <a:r>
              <a:rPr lang="nb-NO" dirty="0">
                <a:solidFill>
                  <a:srgbClr val="002060"/>
                </a:solidFill>
              </a:rPr>
              <a:t> i kontakt med kvinnen</a:t>
            </a:r>
          </a:p>
          <a:p>
            <a:endParaRPr lang="nb-NO" dirty="0">
              <a:solidFill>
                <a:srgbClr val="002060"/>
              </a:solidFill>
            </a:endParaRPr>
          </a:p>
          <a:p>
            <a:r>
              <a:rPr lang="nb-NO" dirty="0">
                <a:solidFill>
                  <a:srgbClr val="002060"/>
                </a:solidFill>
              </a:rPr>
              <a:t>De møtes for å danne en relasjon</a:t>
            </a:r>
          </a:p>
          <a:p>
            <a:endParaRPr lang="nb-NO" dirty="0">
              <a:solidFill>
                <a:srgbClr val="002060"/>
              </a:solidFill>
            </a:endParaRPr>
          </a:p>
          <a:p>
            <a:r>
              <a:rPr lang="nb-NO" dirty="0" err="1">
                <a:solidFill>
                  <a:srgbClr val="002060"/>
                </a:solidFill>
              </a:rPr>
              <a:t>Doula</a:t>
            </a:r>
            <a:r>
              <a:rPr lang="nb-NO" dirty="0">
                <a:solidFill>
                  <a:srgbClr val="002060"/>
                </a:solidFill>
              </a:rPr>
              <a:t> blir tilkalt når kvinnen går i aktiv fødsel eller ved behov</a:t>
            </a:r>
          </a:p>
          <a:p>
            <a:endParaRPr lang="nb-NO" dirty="0">
              <a:solidFill>
                <a:srgbClr val="002060"/>
              </a:solidFill>
            </a:endParaRPr>
          </a:p>
          <a:p>
            <a:r>
              <a:rPr lang="nb-NO" dirty="0" err="1">
                <a:solidFill>
                  <a:srgbClr val="002060"/>
                </a:solidFill>
              </a:rPr>
              <a:t>Doula</a:t>
            </a:r>
            <a:r>
              <a:rPr lang="nb-NO" dirty="0">
                <a:solidFill>
                  <a:srgbClr val="002060"/>
                </a:solidFill>
              </a:rPr>
              <a:t> kan besøke kvinnen/familien i barsel både på sykehus og hjemme</a:t>
            </a:r>
          </a:p>
          <a:p>
            <a:endParaRPr lang="nb-NO" dirty="0"/>
          </a:p>
          <a:p>
            <a:endParaRPr lang="nb-NO" dirty="0"/>
          </a:p>
          <a:p>
            <a:pPr marL="0" indent="0">
              <a:buNone/>
            </a:pPr>
            <a:endParaRPr lang="nb-NO" dirty="0"/>
          </a:p>
        </p:txBody>
      </p:sp>
    </p:spTree>
    <p:extLst>
      <p:ext uri="{BB962C8B-B14F-4D97-AF65-F5344CB8AC3E}">
        <p14:creationId xmlns:p14="http://schemas.microsoft.com/office/powerpoint/2010/main" val="4084543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E8843C-61FA-477C-A55D-59008A9DB660}"/>
              </a:ext>
            </a:extLst>
          </p:cNvPr>
          <p:cNvSpPr>
            <a:spLocks noGrp="1"/>
          </p:cNvSpPr>
          <p:nvPr>
            <p:ph type="title"/>
          </p:nvPr>
        </p:nvSpPr>
        <p:spPr>
          <a:xfrm>
            <a:off x="838200" y="365126"/>
            <a:ext cx="10515600" cy="957648"/>
          </a:xfrm>
        </p:spPr>
        <p:txBody>
          <a:bodyPr/>
          <a:lstStyle/>
          <a:p>
            <a:r>
              <a:rPr lang="nb-NO" dirty="0">
                <a:solidFill>
                  <a:srgbClr val="002060"/>
                </a:solidFill>
              </a:rPr>
              <a:t>Finansiering! </a:t>
            </a:r>
          </a:p>
        </p:txBody>
      </p:sp>
      <p:sp>
        <p:nvSpPr>
          <p:cNvPr id="3" name="Plassholder for innhold 2">
            <a:extLst>
              <a:ext uri="{FF2B5EF4-FFF2-40B4-BE49-F238E27FC236}">
                <a16:creationId xmlns:a16="http://schemas.microsoft.com/office/drawing/2014/main" id="{24AD2287-7140-4FD5-B6FE-F80700AE7EA5}"/>
              </a:ext>
            </a:extLst>
          </p:cNvPr>
          <p:cNvSpPr>
            <a:spLocks noGrp="1"/>
          </p:cNvSpPr>
          <p:nvPr>
            <p:ph idx="1"/>
          </p:nvPr>
        </p:nvSpPr>
        <p:spPr>
          <a:xfrm>
            <a:off x="838200" y="1802167"/>
            <a:ext cx="10515600" cy="4518734"/>
          </a:xfrm>
        </p:spPr>
        <p:txBody>
          <a:bodyPr>
            <a:normAutofit fontScale="85000" lnSpcReduction="20000"/>
          </a:bodyPr>
          <a:lstStyle/>
          <a:p>
            <a:r>
              <a:rPr lang="nb-NO" dirty="0">
                <a:solidFill>
                  <a:srgbClr val="002060"/>
                </a:solidFill>
              </a:rPr>
              <a:t>Å satse på tiltaket Flerkulturell </a:t>
            </a:r>
            <a:r>
              <a:rPr lang="nb-NO" dirty="0" err="1">
                <a:solidFill>
                  <a:srgbClr val="002060"/>
                </a:solidFill>
              </a:rPr>
              <a:t>doula</a:t>
            </a:r>
            <a:r>
              <a:rPr lang="nb-NO" dirty="0">
                <a:solidFill>
                  <a:srgbClr val="002060"/>
                </a:solidFill>
              </a:rPr>
              <a:t> er en satsning på kvinnehelse, likestilling og integrering</a:t>
            </a:r>
          </a:p>
          <a:p>
            <a:pPr marL="0" indent="0">
              <a:buNone/>
            </a:pPr>
            <a:endParaRPr lang="nb-NO" dirty="0">
              <a:solidFill>
                <a:srgbClr val="002060"/>
              </a:solidFill>
            </a:endParaRPr>
          </a:p>
          <a:p>
            <a:r>
              <a:rPr lang="nb-NO" dirty="0">
                <a:solidFill>
                  <a:srgbClr val="002060"/>
                </a:solidFill>
              </a:rPr>
              <a:t>Etter budsjetter på 2 millioner kroner i 2023 og 2024 valgte Regjeringen å øke støtten</a:t>
            </a:r>
          </a:p>
          <a:p>
            <a:endParaRPr lang="nb-NO" dirty="0">
              <a:solidFill>
                <a:srgbClr val="002060"/>
              </a:solidFill>
            </a:endParaRPr>
          </a:p>
          <a:p>
            <a:r>
              <a:rPr lang="nb-NO" dirty="0">
                <a:solidFill>
                  <a:srgbClr val="002060"/>
                </a:solidFill>
              </a:rPr>
              <a:t>Statsbudsjettet for 2025 satte av 4,4 millioner kroner. Også midler fra enkelte kommuner</a:t>
            </a:r>
          </a:p>
          <a:p>
            <a:endParaRPr lang="nb-NO" dirty="0">
              <a:solidFill>
                <a:srgbClr val="002060"/>
              </a:solidFill>
            </a:endParaRPr>
          </a:p>
          <a:p>
            <a:r>
              <a:rPr lang="nb-NO" dirty="0">
                <a:solidFill>
                  <a:srgbClr val="002060"/>
                </a:solidFill>
              </a:rPr>
              <a:t>Statsbudsjettet for 2026 ble også satt av 4,4 millioner kroner. Søker etter midler fra kommuner</a:t>
            </a:r>
          </a:p>
          <a:p>
            <a:pPr marL="0" indent="0">
              <a:buNone/>
            </a:pPr>
            <a:endParaRPr lang="nb-NO" dirty="0">
              <a:solidFill>
                <a:srgbClr val="002060"/>
              </a:solidFill>
            </a:endParaRPr>
          </a:p>
          <a:p>
            <a:r>
              <a:rPr lang="nb-NO" dirty="0">
                <a:solidFill>
                  <a:srgbClr val="002060"/>
                </a:solidFill>
              </a:rPr>
              <a:t>De flerkulturelle </a:t>
            </a:r>
            <a:r>
              <a:rPr lang="nb-NO" dirty="0" err="1">
                <a:solidFill>
                  <a:srgbClr val="002060"/>
                </a:solidFill>
              </a:rPr>
              <a:t>doualene</a:t>
            </a:r>
            <a:r>
              <a:rPr lang="nb-NO" dirty="0">
                <a:solidFill>
                  <a:srgbClr val="002060"/>
                </a:solidFill>
              </a:rPr>
              <a:t> er ansatt og blir lønnet av Sanitetskvinnene</a:t>
            </a:r>
          </a:p>
          <a:p>
            <a:endParaRPr lang="nb-NO" dirty="0">
              <a:solidFill>
                <a:srgbClr val="0070C0"/>
              </a:solidFill>
            </a:endParaRPr>
          </a:p>
          <a:p>
            <a:pPr marL="0" indent="0">
              <a:buNone/>
            </a:pPr>
            <a:endParaRPr lang="nb-NO" dirty="0"/>
          </a:p>
        </p:txBody>
      </p:sp>
      <p:pic>
        <p:nvPicPr>
          <p:cNvPr id="7" name="Bilde 6">
            <a:extLst>
              <a:ext uri="{FF2B5EF4-FFF2-40B4-BE49-F238E27FC236}">
                <a16:creationId xmlns:a16="http://schemas.microsoft.com/office/drawing/2014/main" id="{80FAA295-1098-4E12-8C5A-489385AB299D}"/>
              </a:ext>
            </a:extLst>
          </p:cNvPr>
          <p:cNvPicPr>
            <a:picLocks noChangeAspect="1"/>
          </p:cNvPicPr>
          <p:nvPr/>
        </p:nvPicPr>
        <p:blipFill>
          <a:blip r:embed="rId2"/>
          <a:stretch>
            <a:fillRect/>
          </a:stretch>
        </p:blipFill>
        <p:spPr>
          <a:xfrm>
            <a:off x="4100517" y="107674"/>
            <a:ext cx="6926150" cy="1454795"/>
          </a:xfrm>
          <a:prstGeom prst="rect">
            <a:avLst/>
          </a:prstGeom>
        </p:spPr>
      </p:pic>
    </p:spTree>
    <p:extLst>
      <p:ext uri="{BB962C8B-B14F-4D97-AF65-F5344CB8AC3E}">
        <p14:creationId xmlns:p14="http://schemas.microsoft.com/office/powerpoint/2010/main" val="743642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49CE2994-57FA-4ABC-B5E6-2E1D67C20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7817" cy="6858000"/>
          </a:xfrm>
          <a:prstGeom prst="rect">
            <a:avLst/>
          </a:prstGeom>
          <a:effectLst>
            <a:softEdge rad="317500"/>
          </a:effectLst>
        </p:spPr>
      </p:pic>
    </p:spTree>
    <p:extLst>
      <p:ext uri="{BB962C8B-B14F-4D97-AF65-F5344CB8AC3E}">
        <p14:creationId xmlns:p14="http://schemas.microsoft.com/office/powerpoint/2010/main" val="2733513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21BDE4-1595-4DC3-BCD3-1DCD3F2BF523}"/>
              </a:ext>
            </a:extLst>
          </p:cNvPr>
          <p:cNvSpPr>
            <a:spLocks noGrp="1"/>
          </p:cNvSpPr>
          <p:nvPr>
            <p:ph type="title"/>
          </p:nvPr>
        </p:nvSpPr>
        <p:spPr/>
        <p:txBody>
          <a:bodyPr/>
          <a:lstStyle/>
          <a:p>
            <a:r>
              <a:rPr lang="nb-NO" dirty="0"/>
              <a:t>Takk for meg!</a:t>
            </a:r>
          </a:p>
        </p:txBody>
      </p:sp>
      <p:pic>
        <p:nvPicPr>
          <p:cNvPr id="6" name="Plassholder for innhold 5">
            <a:extLst>
              <a:ext uri="{FF2B5EF4-FFF2-40B4-BE49-F238E27FC236}">
                <a16:creationId xmlns:a16="http://schemas.microsoft.com/office/drawing/2014/main" id="{1056B74F-286C-49FB-BF08-5A1A8128AB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90229" y="347370"/>
            <a:ext cx="2423100" cy="3256210"/>
          </a:xfrm>
          <a:effectLst>
            <a:softEdge rad="635000"/>
          </a:effectLst>
        </p:spPr>
      </p:pic>
      <p:pic>
        <p:nvPicPr>
          <p:cNvPr id="8" name="Bilde 7">
            <a:extLst>
              <a:ext uri="{FF2B5EF4-FFF2-40B4-BE49-F238E27FC236}">
                <a16:creationId xmlns:a16="http://schemas.microsoft.com/office/drawing/2014/main" id="{57FFA836-A719-4686-8252-44B8D1256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8033" y="3336727"/>
            <a:ext cx="3383201" cy="3429000"/>
          </a:xfrm>
          <a:prstGeom prst="rect">
            <a:avLst/>
          </a:prstGeom>
          <a:effectLst>
            <a:softEdge rad="635000"/>
          </a:effectLst>
        </p:spPr>
      </p:pic>
      <p:pic>
        <p:nvPicPr>
          <p:cNvPr id="10" name="Bilde 9">
            <a:extLst>
              <a:ext uri="{FF2B5EF4-FFF2-40B4-BE49-F238E27FC236}">
                <a16:creationId xmlns:a16="http://schemas.microsoft.com/office/drawing/2014/main" id="{13369127-6458-47BB-BC91-BCE6AA9F8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141" y="3315302"/>
            <a:ext cx="2654845" cy="3084990"/>
          </a:xfrm>
          <a:prstGeom prst="rect">
            <a:avLst/>
          </a:prstGeom>
          <a:effectLst>
            <a:softEdge rad="635000"/>
          </a:effectLst>
        </p:spPr>
      </p:pic>
      <p:pic>
        <p:nvPicPr>
          <p:cNvPr id="12" name="Bilde 11">
            <a:extLst>
              <a:ext uri="{FF2B5EF4-FFF2-40B4-BE49-F238E27FC236}">
                <a16:creationId xmlns:a16="http://schemas.microsoft.com/office/drawing/2014/main" id="{2B644BA9-5C60-41BD-A80D-6B411CFFCF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5046" y="651232"/>
            <a:ext cx="2857341" cy="2685495"/>
          </a:xfrm>
          <a:prstGeom prst="rect">
            <a:avLst/>
          </a:prstGeom>
          <a:effectLst>
            <a:softEdge rad="635000"/>
          </a:effectLst>
        </p:spPr>
      </p:pic>
      <p:pic>
        <p:nvPicPr>
          <p:cNvPr id="14" name="Bilde 13">
            <a:extLst>
              <a:ext uri="{FF2B5EF4-FFF2-40B4-BE49-F238E27FC236}">
                <a16:creationId xmlns:a16="http://schemas.microsoft.com/office/drawing/2014/main" id="{DB9E2383-BC6C-4A91-8584-F71BD41ECB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9375" y="371914"/>
            <a:ext cx="3127054" cy="2943388"/>
          </a:xfrm>
          <a:prstGeom prst="rect">
            <a:avLst/>
          </a:prstGeom>
          <a:effectLst>
            <a:softEdge rad="635000"/>
          </a:effectLst>
        </p:spPr>
      </p:pic>
      <p:pic>
        <p:nvPicPr>
          <p:cNvPr id="16" name="Bilde 15">
            <a:extLst>
              <a:ext uri="{FF2B5EF4-FFF2-40B4-BE49-F238E27FC236}">
                <a16:creationId xmlns:a16="http://schemas.microsoft.com/office/drawing/2014/main" id="{E5397627-33A6-4CF2-AD87-7210B80A76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368" y="1708443"/>
            <a:ext cx="3753775" cy="4070412"/>
          </a:xfrm>
          <a:prstGeom prst="rect">
            <a:avLst/>
          </a:prstGeom>
          <a:effectLst>
            <a:softEdge rad="635000"/>
          </a:effectLst>
        </p:spPr>
      </p:pic>
      <p:pic>
        <p:nvPicPr>
          <p:cNvPr id="18" name="Bilde 17">
            <a:extLst>
              <a:ext uri="{FF2B5EF4-FFF2-40B4-BE49-F238E27FC236}">
                <a16:creationId xmlns:a16="http://schemas.microsoft.com/office/drawing/2014/main" id="{CDCB9A54-C5FE-4323-809A-B679276180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3893" y="3166427"/>
            <a:ext cx="2647025" cy="3084990"/>
          </a:xfrm>
          <a:prstGeom prst="rect">
            <a:avLst/>
          </a:prstGeom>
          <a:effectLst>
            <a:softEdge rad="635000"/>
          </a:effectLst>
        </p:spPr>
      </p:pic>
      <p:pic>
        <p:nvPicPr>
          <p:cNvPr id="20" name="Bilde 19">
            <a:extLst>
              <a:ext uri="{FF2B5EF4-FFF2-40B4-BE49-F238E27FC236}">
                <a16:creationId xmlns:a16="http://schemas.microsoft.com/office/drawing/2014/main" id="{991C33BC-0EC6-43AE-8C50-C83A7DF8B1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42573" y="3032421"/>
            <a:ext cx="2489095" cy="3733306"/>
          </a:xfrm>
          <a:prstGeom prst="rect">
            <a:avLst/>
          </a:prstGeom>
          <a:effectLst>
            <a:softEdge rad="635000"/>
          </a:effectLst>
        </p:spPr>
      </p:pic>
    </p:spTree>
    <p:extLst>
      <p:ext uri="{BB962C8B-B14F-4D97-AF65-F5344CB8AC3E}">
        <p14:creationId xmlns:p14="http://schemas.microsoft.com/office/powerpoint/2010/main" val="3711001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30AB8BF1-E9DF-434C-BA8F-C045B4E36E2F}"/>
              </a:ext>
            </a:extLst>
          </p:cNvPr>
          <p:cNvPicPr>
            <a:picLocks noChangeAspect="1"/>
          </p:cNvPicPr>
          <p:nvPr/>
        </p:nvPicPr>
        <p:blipFill>
          <a:blip r:embed="rId2"/>
          <a:stretch>
            <a:fillRect/>
          </a:stretch>
        </p:blipFill>
        <p:spPr>
          <a:xfrm>
            <a:off x="-301841" y="69615"/>
            <a:ext cx="9211100" cy="6858000"/>
          </a:xfrm>
          <a:prstGeom prst="rect">
            <a:avLst/>
          </a:prstGeom>
          <a:effectLst>
            <a:softEdge rad="635000"/>
          </a:effectLst>
        </p:spPr>
      </p:pic>
      <p:sp>
        <p:nvSpPr>
          <p:cNvPr id="8" name="Tittel 7">
            <a:extLst>
              <a:ext uri="{FF2B5EF4-FFF2-40B4-BE49-F238E27FC236}">
                <a16:creationId xmlns:a16="http://schemas.microsoft.com/office/drawing/2014/main" id="{9A17C7F0-EB6F-483E-BA90-C0D115A31521}"/>
              </a:ext>
            </a:extLst>
          </p:cNvPr>
          <p:cNvSpPr>
            <a:spLocks noGrp="1"/>
          </p:cNvSpPr>
          <p:nvPr>
            <p:ph type="title"/>
          </p:nvPr>
        </p:nvSpPr>
        <p:spPr/>
        <p:txBody>
          <a:bodyPr/>
          <a:lstStyle/>
          <a:p>
            <a:endParaRPr lang="nb-NO"/>
          </a:p>
        </p:txBody>
      </p:sp>
      <p:sp>
        <p:nvSpPr>
          <p:cNvPr id="9" name="Plassholder for innhold 8">
            <a:extLst>
              <a:ext uri="{FF2B5EF4-FFF2-40B4-BE49-F238E27FC236}">
                <a16:creationId xmlns:a16="http://schemas.microsoft.com/office/drawing/2014/main" id="{C26915FD-3999-4C16-ABC5-8643A7CD8A9F}"/>
              </a:ext>
            </a:extLst>
          </p:cNvPr>
          <p:cNvSpPr>
            <a:spLocks noGrp="1"/>
          </p:cNvSpPr>
          <p:nvPr>
            <p:ph idx="1"/>
          </p:nvPr>
        </p:nvSpPr>
        <p:spPr>
          <a:xfrm>
            <a:off x="7419977" y="648070"/>
            <a:ext cx="4413957" cy="5894773"/>
          </a:xfrm>
        </p:spPr>
        <p:txBody>
          <a:bodyPr>
            <a:normAutofit fontScale="77500" lnSpcReduction="20000"/>
          </a:bodyPr>
          <a:lstStyle/>
          <a:p>
            <a:pPr marL="0" indent="0">
              <a:buNone/>
            </a:pPr>
            <a:r>
              <a:rPr lang="nb-NO" dirty="0">
                <a:solidFill>
                  <a:srgbClr val="002060"/>
                </a:solidFill>
              </a:rPr>
              <a:t>Jordmødres erfaringer fra fødestuen:</a:t>
            </a:r>
          </a:p>
          <a:p>
            <a:pPr marL="0" indent="0">
              <a:buNone/>
            </a:pPr>
            <a:endParaRPr lang="nb-NO" dirty="0">
              <a:solidFill>
                <a:srgbClr val="002060"/>
              </a:solidFill>
            </a:endParaRPr>
          </a:p>
          <a:p>
            <a:pPr marL="0" indent="0">
              <a:buNone/>
            </a:pPr>
            <a:r>
              <a:rPr lang="nb-NO" dirty="0">
                <a:solidFill>
                  <a:srgbClr val="002060"/>
                </a:solidFill>
              </a:rPr>
              <a:t>"Jeg når ikke inn til denne kvinnen«</a:t>
            </a:r>
          </a:p>
          <a:p>
            <a:pPr marL="0" indent="0">
              <a:buNone/>
            </a:pPr>
            <a:endParaRPr lang="nb-NO" dirty="0">
              <a:solidFill>
                <a:srgbClr val="002060"/>
              </a:solidFill>
            </a:endParaRPr>
          </a:p>
          <a:p>
            <a:pPr marL="0" indent="0">
              <a:buNone/>
            </a:pPr>
            <a:r>
              <a:rPr lang="nb-NO" dirty="0">
                <a:solidFill>
                  <a:srgbClr val="002060"/>
                </a:solidFill>
              </a:rPr>
              <a:t>"Uansett hva jeg gjør for å trygge henne, virker hun redd og engstelig«</a:t>
            </a:r>
          </a:p>
          <a:p>
            <a:pPr marL="0" indent="0">
              <a:buNone/>
            </a:pPr>
            <a:endParaRPr lang="nb-NO" dirty="0">
              <a:solidFill>
                <a:srgbClr val="002060"/>
              </a:solidFill>
            </a:endParaRPr>
          </a:p>
          <a:p>
            <a:pPr marL="0" indent="0">
              <a:buNone/>
            </a:pPr>
            <a:r>
              <a:rPr lang="nb-NO" dirty="0">
                <a:solidFill>
                  <a:srgbClr val="002060"/>
                </a:solidFill>
              </a:rPr>
              <a:t>"Hvorfor ringte hun ikke før? Hun har jo ikke kjent liv fra barnet sitt på over ett døgn?«</a:t>
            </a:r>
          </a:p>
          <a:p>
            <a:pPr marL="0" indent="0">
              <a:buNone/>
            </a:pPr>
            <a:endParaRPr lang="nb-NO" dirty="0">
              <a:solidFill>
                <a:srgbClr val="002060"/>
              </a:solidFill>
            </a:endParaRPr>
          </a:p>
          <a:p>
            <a:pPr marL="0" indent="0">
              <a:buNone/>
            </a:pPr>
            <a:r>
              <a:rPr lang="nb-NO" dirty="0">
                <a:solidFill>
                  <a:srgbClr val="002060"/>
                </a:solidFill>
              </a:rPr>
              <a:t>"Hvorfor dro kvinnen til legevakt med rier, og ikke til sykehuset?"</a:t>
            </a:r>
          </a:p>
        </p:txBody>
      </p:sp>
      <p:sp>
        <p:nvSpPr>
          <p:cNvPr id="10" name="Plassholder for tekst 9">
            <a:extLst>
              <a:ext uri="{FF2B5EF4-FFF2-40B4-BE49-F238E27FC236}">
                <a16:creationId xmlns:a16="http://schemas.microsoft.com/office/drawing/2014/main" id="{2A5D8D2A-D3D2-4ECF-8718-104E5C522D72}"/>
              </a:ext>
            </a:extLst>
          </p:cNvPr>
          <p:cNvSpPr>
            <a:spLocks noGrp="1"/>
          </p:cNvSpPr>
          <p:nvPr>
            <p:ph type="body" sz="half" idx="2"/>
          </p:nvPr>
        </p:nvSpPr>
        <p:spPr/>
        <p:txBody>
          <a:bodyPr/>
          <a:lstStyle/>
          <a:p>
            <a:endParaRPr lang="nb-NO" dirty="0"/>
          </a:p>
        </p:txBody>
      </p:sp>
    </p:spTree>
    <p:extLst>
      <p:ext uri="{BB962C8B-B14F-4D97-AF65-F5344CB8AC3E}">
        <p14:creationId xmlns:p14="http://schemas.microsoft.com/office/powerpoint/2010/main" val="2295183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16AA38-10A1-42A7-8DF9-D610B0C1D8A1}"/>
              </a:ext>
            </a:extLst>
          </p:cNvPr>
          <p:cNvSpPr>
            <a:spLocks noGrp="1"/>
          </p:cNvSpPr>
          <p:nvPr>
            <p:ph type="title"/>
          </p:nvPr>
        </p:nvSpPr>
        <p:spPr/>
        <p:txBody>
          <a:bodyPr/>
          <a:lstStyle/>
          <a:p>
            <a:r>
              <a:rPr lang="nb-NO" dirty="0">
                <a:solidFill>
                  <a:srgbClr val="002060"/>
                </a:solidFill>
              </a:rPr>
              <a:t>Hvorfor trenger vi flerkulturell </a:t>
            </a:r>
            <a:r>
              <a:rPr lang="nb-NO" dirty="0" err="1">
                <a:solidFill>
                  <a:srgbClr val="002060"/>
                </a:solidFill>
              </a:rPr>
              <a:t>doula</a:t>
            </a:r>
            <a:r>
              <a:rPr lang="nb-NO" dirty="0">
                <a:solidFill>
                  <a:srgbClr val="002060"/>
                </a:solidFill>
              </a:rPr>
              <a:t>  </a:t>
            </a:r>
          </a:p>
        </p:txBody>
      </p:sp>
      <p:sp>
        <p:nvSpPr>
          <p:cNvPr id="3" name="Plassholder for innhold 2">
            <a:extLst>
              <a:ext uri="{FF2B5EF4-FFF2-40B4-BE49-F238E27FC236}">
                <a16:creationId xmlns:a16="http://schemas.microsoft.com/office/drawing/2014/main" id="{3A30193D-D4AB-4EAD-850E-07C1A30E282D}"/>
              </a:ext>
            </a:extLst>
          </p:cNvPr>
          <p:cNvSpPr>
            <a:spLocks noGrp="1"/>
          </p:cNvSpPr>
          <p:nvPr>
            <p:ph idx="1"/>
          </p:nvPr>
        </p:nvSpPr>
        <p:spPr>
          <a:xfrm>
            <a:off x="838200" y="1420427"/>
            <a:ext cx="10515600" cy="4756536"/>
          </a:xfrm>
        </p:spPr>
        <p:txBody>
          <a:bodyPr>
            <a:normAutofit/>
          </a:bodyPr>
          <a:lstStyle/>
          <a:p>
            <a:pPr marL="0" indent="0">
              <a:buNone/>
            </a:pPr>
            <a:endParaRPr lang="nb-NO" dirty="0"/>
          </a:p>
          <a:p>
            <a:r>
              <a:rPr lang="nb-NO" dirty="0">
                <a:solidFill>
                  <a:srgbClr val="002060"/>
                </a:solidFill>
              </a:rPr>
              <a:t>Blant migrantkvinner er det særlig flyktninger, asylsøkere og papirløse som befinner seg i sårbare livssituasjoner, ofte som følge av utfordringer knyttet til både pre- og post-migrasjon</a:t>
            </a:r>
          </a:p>
          <a:p>
            <a:endParaRPr lang="nb-NO" dirty="0">
              <a:solidFill>
                <a:srgbClr val="002060"/>
              </a:solidFill>
            </a:endParaRPr>
          </a:p>
          <a:p>
            <a:r>
              <a:rPr lang="nb-NO" dirty="0">
                <a:solidFill>
                  <a:srgbClr val="002060"/>
                </a:solidFill>
              </a:rPr>
              <a:t>Forskning viser at nyankomne kvinner ofte møter strukturelle og kommunikative barrierer i kontakt med helsevesenet, noe som kan føre til forsinket oppfølging i svangerskap og fødsel og i verste fall påvirke både fødselsopplevelsen og helseutfall negativt</a:t>
            </a:r>
          </a:p>
          <a:p>
            <a:endParaRPr lang="nb-NO" dirty="0">
              <a:solidFill>
                <a:srgbClr val="002060"/>
              </a:solidFill>
            </a:endParaRPr>
          </a:p>
          <a:p>
            <a:endParaRPr lang="nb-NO" dirty="0"/>
          </a:p>
        </p:txBody>
      </p:sp>
      <p:pic>
        <p:nvPicPr>
          <p:cNvPr id="4" name="Bilde 3">
            <a:extLst>
              <a:ext uri="{FF2B5EF4-FFF2-40B4-BE49-F238E27FC236}">
                <a16:creationId xmlns:a16="http://schemas.microsoft.com/office/drawing/2014/main" id="{23573639-6CEA-4ED2-B7DD-17EA9C32FFC1}"/>
              </a:ext>
            </a:extLst>
          </p:cNvPr>
          <p:cNvPicPr>
            <a:picLocks noChangeAspect="1"/>
          </p:cNvPicPr>
          <p:nvPr/>
        </p:nvPicPr>
        <p:blipFill>
          <a:blip r:embed="rId2"/>
          <a:stretch>
            <a:fillRect/>
          </a:stretch>
        </p:blipFill>
        <p:spPr>
          <a:xfrm>
            <a:off x="10035540" y="288758"/>
            <a:ext cx="1712796" cy="1472155"/>
          </a:xfrm>
          <a:prstGeom prst="rect">
            <a:avLst/>
          </a:prstGeom>
        </p:spPr>
      </p:pic>
    </p:spTree>
    <p:extLst>
      <p:ext uri="{BB962C8B-B14F-4D97-AF65-F5344CB8AC3E}">
        <p14:creationId xmlns:p14="http://schemas.microsoft.com/office/powerpoint/2010/main" val="2569812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EB70B84-12CC-4270-AEBF-3450DF15F242}"/>
              </a:ext>
            </a:extLst>
          </p:cNvPr>
          <p:cNvSpPr>
            <a:spLocks noGrp="1"/>
          </p:cNvSpPr>
          <p:nvPr>
            <p:ph type="title"/>
          </p:nvPr>
        </p:nvSpPr>
        <p:spPr>
          <a:xfrm>
            <a:off x="838200" y="365126"/>
            <a:ext cx="10515600" cy="315912"/>
          </a:xfrm>
        </p:spPr>
        <p:txBody>
          <a:bodyPr>
            <a:normAutofit fontScale="90000"/>
          </a:bodyPr>
          <a:lstStyle/>
          <a:p>
            <a:endParaRPr lang="nb-NO" dirty="0"/>
          </a:p>
        </p:txBody>
      </p:sp>
      <p:sp>
        <p:nvSpPr>
          <p:cNvPr id="3" name="Plassholder for innhold 2">
            <a:extLst>
              <a:ext uri="{FF2B5EF4-FFF2-40B4-BE49-F238E27FC236}">
                <a16:creationId xmlns:a16="http://schemas.microsoft.com/office/drawing/2014/main" id="{78F827C4-9252-4D22-9A00-6711DA56A873}"/>
              </a:ext>
            </a:extLst>
          </p:cNvPr>
          <p:cNvSpPr>
            <a:spLocks noGrp="1"/>
          </p:cNvSpPr>
          <p:nvPr>
            <p:ph sz="half" idx="1"/>
          </p:nvPr>
        </p:nvSpPr>
        <p:spPr>
          <a:xfrm>
            <a:off x="838200" y="558800"/>
            <a:ext cx="5181600" cy="5618163"/>
          </a:xfrm>
        </p:spPr>
        <p:txBody>
          <a:bodyPr>
            <a:normAutofit fontScale="62500" lnSpcReduction="20000"/>
          </a:bodyPr>
          <a:lstStyle/>
          <a:p>
            <a:endParaRPr lang="nb-NO" dirty="0"/>
          </a:p>
          <a:p>
            <a:endParaRPr lang="nb-NO" dirty="0"/>
          </a:p>
          <a:p>
            <a:endParaRPr lang="nb-NO" dirty="0"/>
          </a:p>
          <a:p>
            <a:r>
              <a:rPr lang="nb-NO" sz="4600" dirty="0"/>
              <a:t>Nær 40 prosent av de nyfødte i 2025 var født av kvinner med innvandrerbakgrunn (statistisk sentralbyrå)</a:t>
            </a:r>
          </a:p>
          <a:p>
            <a:endParaRPr lang="nb-NO" sz="4600" dirty="0"/>
          </a:p>
          <a:p>
            <a:endParaRPr lang="nb-NO" sz="4600" dirty="0"/>
          </a:p>
          <a:p>
            <a:endParaRPr lang="nb-NO" dirty="0"/>
          </a:p>
          <a:p>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r>
              <a:rPr lang="nb-NO" dirty="0"/>
              <a:t>Foto: Karen </a:t>
            </a:r>
            <a:r>
              <a:rPr lang="nb-NO" dirty="0" err="1"/>
              <a:t>Ingversen</a:t>
            </a:r>
            <a:r>
              <a:rPr lang="nb-NO" dirty="0"/>
              <a:t>, jordmor og psykolog</a:t>
            </a:r>
          </a:p>
        </p:txBody>
      </p:sp>
      <p:sp>
        <p:nvSpPr>
          <p:cNvPr id="6" name="Plassholder for innhold 5">
            <a:extLst>
              <a:ext uri="{FF2B5EF4-FFF2-40B4-BE49-F238E27FC236}">
                <a16:creationId xmlns:a16="http://schemas.microsoft.com/office/drawing/2014/main" id="{8BC310B1-5504-4608-926D-19DAB6023FD8}"/>
              </a:ext>
            </a:extLst>
          </p:cNvPr>
          <p:cNvSpPr>
            <a:spLocks noGrp="1"/>
          </p:cNvSpPr>
          <p:nvPr>
            <p:ph sz="half" idx="2"/>
          </p:nvPr>
        </p:nvSpPr>
        <p:spPr/>
        <p:txBody>
          <a:bodyPr>
            <a:normAutofit fontScale="62500" lnSpcReduction="20000"/>
          </a:bodyPr>
          <a:lstStyle/>
          <a:p>
            <a:endParaRPr lang="nb-NO" dirty="0"/>
          </a:p>
        </p:txBody>
      </p:sp>
      <p:pic>
        <p:nvPicPr>
          <p:cNvPr id="4" name="Bilde 3">
            <a:extLst>
              <a:ext uri="{FF2B5EF4-FFF2-40B4-BE49-F238E27FC236}">
                <a16:creationId xmlns:a16="http://schemas.microsoft.com/office/drawing/2014/main" id="{5A0E112F-C558-4AE4-A345-DE682FB52BE0}"/>
              </a:ext>
            </a:extLst>
          </p:cNvPr>
          <p:cNvPicPr>
            <a:picLocks noChangeAspect="1"/>
          </p:cNvPicPr>
          <p:nvPr/>
        </p:nvPicPr>
        <p:blipFill>
          <a:blip r:embed="rId2"/>
          <a:stretch>
            <a:fillRect/>
          </a:stretch>
        </p:blipFill>
        <p:spPr>
          <a:xfrm>
            <a:off x="6347460" y="558800"/>
            <a:ext cx="4831080" cy="5770562"/>
          </a:xfrm>
          <a:prstGeom prst="rect">
            <a:avLst/>
          </a:prstGeom>
        </p:spPr>
      </p:pic>
    </p:spTree>
    <p:extLst>
      <p:ext uri="{BB962C8B-B14F-4D97-AF65-F5344CB8AC3E}">
        <p14:creationId xmlns:p14="http://schemas.microsoft.com/office/powerpoint/2010/main" val="1634790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6FA54EB-4900-44C9-A7E5-B4655ABD80B3}"/>
              </a:ext>
            </a:extLst>
          </p:cNvPr>
          <p:cNvSpPr>
            <a:spLocks noGrp="1"/>
          </p:cNvSpPr>
          <p:nvPr>
            <p:ph type="title"/>
          </p:nvPr>
        </p:nvSpPr>
        <p:spPr>
          <a:xfrm>
            <a:off x="838200" y="365126"/>
            <a:ext cx="10515600" cy="148221"/>
          </a:xfrm>
        </p:spPr>
        <p:txBody>
          <a:bodyPr>
            <a:normAutofit fontScale="90000"/>
          </a:bodyPr>
          <a:lstStyle/>
          <a:p>
            <a:endParaRPr lang="nb-NO" dirty="0"/>
          </a:p>
        </p:txBody>
      </p:sp>
      <p:pic>
        <p:nvPicPr>
          <p:cNvPr id="12" name="Plassholder for innhold 11">
            <a:extLst>
              <a:ext uri="{FF2B5EF4-FFF2-40B4-BE49-F238E27FC236}">
                <a16:creationId xmlns:a16="http://schemas.microsoft.com/office/drawing/2014/main" id="{4EEFF659-8EDF-422E-8A0C-CE8B7C51034A}"/>
              </a:ext>
            </a:extLst>
          </p:cNvPr>
          <p:cNvPicPr>
            <a:picLocks noGrp="1" noChangeAspect="1"/>
          </p:cNvPicPr>
          <p:nvPr>
            <p:ph sz="half" idx="1"/>
          </p:nvPr>
        </p:nvPicPr>
        <p:blipFill>
          <a:blip r:embed="rId2"/>
          <a:stretch>
            <a:fillRect/>
          </a:stretch>
        </p:blipFill>
        <p:spPr>
          <a:xfrm>
            <a:off x="1122947" y="657726"/>
            <a:ext cx="4307305" cy="5519237"/>
          </a:xfrm>
        </p:spPr>
      </p:pic>
      <p:sp>
        <p:nvSpPr>
          <p:cNvPr id="10" name="Plassholder for innhold 9">
            <a:extLst>
              <a:ext uri="{FF2B5EF4-FFF2-40B4-BE49-F238E27FC236}">
                <a16:creationId xmlns:a16="http://schemas.microsoft.com/office/drawing/2014/main" id="{F202BE3C-D26F-4F7B-A2FB-0B0642979F1C}"/>
              </a:ext>
            </a:extLst>
          </p:cNvPr>
          <p:cNvSpPr>
            <a:spLocks noGrp="1"/>
          </p:cNvSpPr>
          <p:nvPr>
            <p:ph sz="half" idx="2"/>
          </p:nvPr>
        </p:nvSpPr>
        <p:spPr>
          <a:xfrm>
            <a:off x="6172200" y="657726"/>
            <a:ext cx="5181600" cy="5519237"/>
          </a:xfrm>
        </p:spPr>
        <p:txBody>
          <a:bodyPr/>
          <a:lstStyle/>
          <a:p>
            <a:pPr marL="0" indent="0">
              <a:buNone/>
            </a:pPr>
            <a:r>
              <a:rPr lang="nb-NO" sz="3200" dirty="0">
                <a:solidFill>
                  <a:srgbClr val="002060"/>
                </a:solidFill>
              </a:rPr>
              <a:t>Forskning viser at enkelte grupper innvandrerkvinner:</a:t>
            </a:r>
          </a:p>
          <a:p>
            <a:pPr marL="0" indent="0">
              <a:buNone/>
            </a:pPr>
            <a:endParaRPr lang="nb-NO" dirty="0">
              <a:solidFill>
                <a:srgbClr val="002060"/>
              </a:solidFill>
            </a:endParaRPr>
          </a:p>
          <a:p>
            <a:pPr marL="0" indent="0">
              <a:buNone/>
            </a:pPr>
            <a:r>
              <a:rPr lang="nb-NO" sz="2000" dirty="0">
                <a:solidFill>
                  <a:srgbClr val="002060"/>
                </a:solidFill>
              </a:rPr>
              <a:t>Har økt risiko for komplikasjoner i svangerskap og fødsel, som for eksempel store rifter, store blødninger, akutte keisersnitt og dødfødsel</a:t>
            </a:r>
          </a:p>
          <a:p>
            <a:pPr marL="0" indent="0">
              <a:buNone/>
            </a:pPr>
            <a:endParaRPr lang="nb-NO" sz="2000" dirty="0">
              <a:solidFill>
                <a:srgbClr val="002060"/>
              </a:solidFill>
            </a:endParaRPr>
          </a:p>
          <a:p>
            <a:pPr marL="0" indent="0">
              <a:buNone/>
            </a:pPr>
            <a:r>
              <a:rPr lang="nb-NO" sz="2000" dirty="0">
                <a:solidFill>
                  <a:srgbClr val="002060"/>
                </a:solidFill>
              </a:rPr>
              <a:t>Får mindre smertestillende under fødselen</a:t>
            </a:r>
          </a:p>
          <a:p>
            <a:pPr marL="0" indent="0">
              <a:buNone/>
            </a:pPr>
            <a:endParaRPr lang="nb-NO" sz="2000" dirty="0">
              <a:solidFill>
                <a:srgbClr val="002060"/>
              </a:solidFill>
            </a:endParaRPr>
          </a:p>
          <a:p>
            <a:pPr marL="0" indent="0">
              <a:buNone/>
            </a:pPr>
            <a:r>
              <a:rPr lang="nb-NO" sz="2000" dirty="0">
                <a:solidFill>
                  <a:srgbClr val="002060"/>
                </a:solidFill>
              </a:rPr>
              <a:t>Er overrepresentert blant dem med fødselsdepresjon</a:t>
            </a:r>
          </a:p>
          <a:p>
            <a:pPr marL="0" indent="0">
              <a:buNone/>
            </a:pPr>
            <a:endParaRPr lang="nb-NO" sz="2000" dirty="0">
              <a:solidFill>
                <a:srgbClr val="002060"/>
              </a:solidFill>
            </a:endParaRPr>
          </a:p>
          <a:p>
            <a:pPr marL="0" indent="0">
              <a:buNone/>
            </a:pPr>
            <a:endParaRPr lang="nb-NO" sz="2000" dirty="0">
              <a:solidFill>
                <a:srgbClr val="002060"/>
              </a:solidFill>
            </a:endParaRPr>
          </a:p>
          <a:p>
            <a:pPr marL="0" indent="0">
              <a:buNone/>
            </a:pPr>
            <a:r>
              <a:rPr lang="nb-NO" sz="2000" dirty="0">
                <a:solidFill>
                  <a:srgbClr val="002060"/>
                </a:solidFill>
              </a:rPr>
              <a:t>Nasjonalt senter for kvinnehelseforskning</a:t>
            </a:r>
          </a:p>
        </p:txBody>
      </p:sp>
    </p:spTree>
    <p:extLst>
      <p:ext uri="{BB962C8B-B14F-4D97-AF65-F5344CB8AC3E}">
        <p14:creationId xmlns:p14="http://schemas.microsoft.com/office/powerpoint/2010/main" val="2805910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C14417FE-0B0F-495B-8B86-F59D97DFCA60}"/>
              </a:ext>
            </a:extLst>
          </p:cNvPr>
          <p:cNvSpPr>
            <a:spLocks noGrp="1"/>
          </p:cNvSpPr>
          <p:nvPr>
            <p:ph type="title"/>
          </p:nvPr>
        </p:nvSpPr>
        <p:spPr>
          <a:xfrm>
            <a:off x="838200" y="365126"/>
            <a:ext cx="10515600" cy="1030538"/>
          </a:xfrm>
        </p:spPr>
        <p:txBody>
          <a:bodyPr/>
          <a:lstStyle/>
          <a:p>
            <a:r>
              <a:rPr lang="nb-NO" b="1" dirty="0">
                <a:solidFill>
                  <a:srgbClr val="002060"/>
                </a:solidFill>
              </a:rPr>
              <a:t>Mulige årsaker?</a:t>
            </a:r>
          </a:p>
        </p:txBody>
      </p:sp>
      <p:sp>
        <p:nvSpPr>
          <p:cNvPr id="8" name="Plassholder for innhold 7">
            <a:extLst>
              <a:ext uri="{FF2B5EF4-FFF2-40B4-BE49-F238E27FC236}">
                <a16:creationId xmlns:a16="http://schemas.microsoft.com/office/drawing/2014/main" id="{9F6352D7-5BF3-407C-B034-4ABF64DD3A0F}"/>
              </a:ext>
            </a:extLst>
          </p:cNvPr>
          <p:cNvSpPr>
            <a:spLocks noGrp="1"/>
          </p:cNvSpPr>
          <p:nvPr>
            <p:ph sz="half" idx="1"/>
          </p:nvPr>
        </p:nvSpPr>
        <p:spPr>
          <a:xfrm>
            <a:off x="838200" y="1532021"/>
            <a:ext cx="5181600" cy="4644942"/>
          </a:xfrm>
        </p:spPr>
        <p:txBody>
          <a:bodyPr>
            <a:normAutofit lnSpcReduction="10000"/>
          </a:bodyPr>
          <a:lstStyle/>
          <a:p>
            <a:pPr marL="0" indent="0">
              <a:buNone/>
            </a:pPr>
            <a:r>
              <a:rPr lang="nb-NO" sz="2000" u="sng" dirty="0">
                <a:solidFill>
                  <a:srgbClr val="002060"/>
                </a:solidFill>
              </a:rPr>
              <a:t>Språkbarrierer?</a:t>
            </a:r>
          </a:p>
          <a:p>
            <a:pPr marL="0" indent="0">
              <a:buNone/>
            </a:pPr>
            <a:r>
              <a:rPr lang="nb-NO" sz="1800" dirty="0">
                <a:solidFill>
                  <a:srgbClr val="002060"/>
                </a:solidFill>
              </a:rPr>
              <a:t>-Tolk er ikke alltid tilgjengelig</a:t>
            </a:r>
          </a:p>
          <a:p>
            <a:pPr marL="0" indent="0">
              <a:buNone/>
            </a:pPr>
            <a:r>
              <a:rPr lang="nb-NO" sz="1800" dirty="0">
                <a:solidFill>
                  <a:srgbClr val="002060"/>
                </a:solidFill>
              </a:rPr>
              <a:t>-Eksempel: Hvordan ta kontakt med sykehuset/helsepersonell ved spørsmål rundt lite liv når en mangler språket?</a:t>
            </a:r>
          </a:p>
          <a:p>
            <a:pPr marL="0" indent="0">
              <a:buNone/>
            </a:pPr>
            <a:endParaRPr lang="nb-NO" sz="1800" dirty="0">
              <a:solidFill>
                <a:srgbClr val="002060"/>
              </a:solidFill>
            </a:endParaRPr>
          </a:p>
          <a:p>
            <a:pPr marL="0" indent="0">
              <a:buNone/>
            </a:pPr>
            <a:r>
              <a:rPr lang="nb-NO" sz="2000" u="sng" dirty="0">
                <a:solidFill>
                  <a:srgbClr val="002060"/>
                </a:solidFill>
              </a:rPr>
              <a:t>Tidligere erfaringer og traumer?</a:t>
            </a:r>
          </a:p>
          <a:p>
            <a:pPr>
              <a:buFontTx/>
              <a:buChar char="-"/>
            </a:pPr>
            <a:r>
              <a:rPr lang="nb-NO" sz="1800" dirty="0">
                <a:solidFill>
                  <a:srgbClr val="002060"/>
                </a:solidFill>
              </a:rPr>
              <a:t>Opplevd krig og flukt</a:t>
            </a:r>
          </a:p>
          <a:p>
            <a:pPr>
              <a:buFontTx/>
              <a:buChar char="-"/>
            </a:pPr>
            <a:r>
              <a:rPr lang="nb-NO" sz="1800" dirty="0">
                <a:solidFill>
                  <a:srgbClr val="002060"/>
                </a:solidFill>
              </a:rPr>
              <a:t>Erfaring med korrupsjon</a:t>
            </a:r>
          </a:p>
          <a:p>
            <a:pPr>
              <a:buFontTx/>
              <a:buChar char="-"/>
            </a:pPr>
            <a:r>
              <a:rPr lang="nb-NO" sz="1800" dirty="0">
                <a:solidFill>
                  <a:srgbClr val="002060"/>
                </a:solidFill>
              </a:rPr>
              <a:t>Vold og overgrep</a:t>
            </a:r>
          </a:p>
          <a:p>
            <a:pPr>
              <a:buFontTx/>
              <a:buChar char="-"/>
            </a:pPr>
            <a:r>
              <a:rPr lang="nb-NO" sz="1800" dirty="0">
                <a:solidFill>
                  <a:srgbClr val="002060"/>
                </a:solidFill>
              </a:rPr>
              <a:t>Lav tillit til helsevesenet</a:t>
            </a:r>
          </a:p>
          <a:p>
            <a:pPr>
              <a:buFontTx/>
              <a:buChar char="-"/>
            </a:pPr>
            <a:endParaRPr lang="nb-NO" sz="1800" dirty="0">
              <a:solidFill>
                <a:srgbClr val="002060"/>
              </a:solidFill>
            </a:endParaRPr>
          </a:p>
          <a:p>
            <a:pPr marL="0" indent="0">
              <a:buNone/>
            </a:pPr>
            <a:r>
              <a:rPr lang="nb-NO" sz="2000" u="sng" dirty="0">
                <a:solidFill>
                  <a:srgbClr val="002060"/>
                </a:solidFill>
              </a:rPr>
              <a:t>Helse og funksjon</a:t>
            </a:r>
          </a:p>
          <a:p>
            <a:pPr marL="0" indent="0">
              <a:buNone/>
            </a:pPr>
            <a:r>
              <a:rPr lang="nb-NO" sz="1800" dirty="0">
                <a:solidFill>
                  <a:srgbClr val="002060"/>
                </a:solidFill>
              </a:rPr>
              <a:t>- Allerede eksisterende helseutfordringer</a:t>
            </a:r>
          </a:p>
          <a:p>
            <a:pPr>
              <a:buFontTx/>
              <a:buChar char="-"/>
            </a:pPr>
            <a:endParaRPr lang="nb-NO" sz="2000" dirty="0">
              <a:solidFill>
                <a:srgbClr val="002060"/>
              </a:solidFill>
            </a:endParaRPr>
          </a:p>
          <a:p>
            <a:pPr>
              <a:buFontTx/>
              <a:buChar char="-"/>
            </a:pPr>
            <a:endParaRPr lang="nb-NO" sz="2000" dirty="0"/>
          </a:p>
        </p:txBody>
      </p:sp>
      <p:sp>
        <p:nvSpPr>
          <p:cNvPr id="9" name="Plassholder for innhold 8">
            <a:extLst>
              <a:ext uri="{FF2B5EF4-FFF2-40B4-BE49-F238E27FC236}">
                <a16:creationId xmlns:a16="http://schemas.microsoft.com/office/drawing/2014/main" id="{DFA9A421-1948-4470-A843-AECEEF5E9BB9}"/>
              </a:ext>
            </a:extLst>
          </p:cNvPr>
          <p:cNvSpPr>
            <a:spLocks noGrp="1"/>
          </p:cNvSpPr>
          <p:nvPr>
            <p:ph sz="half" idx="2"/>
          </p:nvPr>
        </p:nvSpPr>
        <p:spPr>
          <a:xfrm>
            <a:off x="6172200" y="1532021"/>
            <a:ext cx="5181600" cy="4644942"/>
          </a:xfrm>
        </p:spPr>
        <p:txBody>
          <a:bodyPr>
            <a:normAutofit lnSpcReduction="10000"/>
          </a:bodyPr>
          <a:lstStyle/>
          <a:p>
            <a:pPr marL="0" indent="0">
              <a:buNone/>
            </a:pPr>
            <a:r>
              <a:rPr lang="nb-NO" sz="2000" u="sng" dirty="0">
                <a:solidFill>
                  <a:srgbClr val="002060"/>
                </a:solidFill>
              </a:rPr>
              <a:t>Sosiale forhold</a:t>
            </a:r>
          </a:p>
          <a:p>
            <a:pPr>
              <a:buFontTx/>
              <a:buChar char="-"/>
            </a:pPr>
            <a:r>
              <a:rPr lang="nb-NO" sz="1800" dirty="0">
                <a:solidFill>
                  <a:srgbClr val="002060"/>
                </a:solidFill>
              </a:rPr>
              <a:t>Begrenset sosialt nettverk</a:t>
            </a:r>
          </a:p>
          <a:p>
            <a:pPr>
              <a:buFontTx/>
              <a:buChar char="-"/>
            </a:pPr>
            <a:r>
              <a:rPr lang="nb-NO" sz="1800" dirty="0">
                <a:solidFill>
                  <a:srgbClr val="002060"/>
                </a:solidFill>
              </a:rPr>
              <a:t>Negativ sosial kontroll</a:t>
            </a:r>
          </a:p>
          <a:p>
            <a:pPr>
              <a:buFontTx/>
              <a:buChar char="-"/>
            </a:pPr>
            <a:r>
              <a:rPr lang="nb-NO" sz="1800" dirty="0">
                <a:solidFill>
                  <a:srgbClr val="002060"/>
                </a:solidFill>
              </a:rPr>
              <a:t>Kulturelle barrierer</a:t>
            </a:r>
          </a:p>
          <a:p>
            <a:pPr>
              <a:buFontTx/>
              <a:buChar char="-"/>
            </a:pPr>
            <a:r>
              <a:rPr lang="nb-NO" sz="1800" dirty="0">
                <a:solidFill>
                  <a:srgbClr val="002060"/>
                </a:solidFill>
              </a:rPr>
              <a:t>Asylprosessen</a:t>
            </a:r>
          </a:p>
          <a:p>
            <a:pPr>
              <a:buFontTx/>
              <a:buChar char="-"/>
            </a:pPr>
            <a:r>
              <a:rPr lang="nb-NO" sz="1800" dirty="0">
                <a:solidFill>
                  <a:srgbClr val="002060"/>
                </a:solidFill>
              </a:rPr>
              <a:t>Tilpasningsprosesser</a:t>
            </a:r>
          </a:p>
          <a:p>
            <a:pPr>
              <a:buFontTx/>
              <a:buChar char="-"/>
            </a:pPr>
            <a:endParaRPr lang="nb-NO" sz="1800" dirty="0">
              <a:solidFill>
                <a:srgbClr val="002060"/>
              </a:solidFill>
            </a:endParaRPr>
          </a:p>
          <a:p>
            <a:pPr marL="0" indent="0">
              <a:buNone/>
            </a:pPr>
            <a:r>
              <a:rPr lang="nb-NO" sz="2000" u="sng" dirty="0">
                <a:solidFill>
                  <a:srgbClr val="002060"/>
                </a:solidFill>
              </a:rPr>
              <a:t>System og tilrettelegging</a:t>
            </a:r>
          </a:p>
          <a:p>
            <a:pPr marL="0" indent="0">
              <a:buNone/>
            </a:pPr>
            <a:r>
              <a:rPr lang="nb-NO" sz="1800" dirty="0">
                <a:solidFill>
                  <a:srgbClr val="002060"/>
                </a:solidFill>
              </a:rPr>
              <a:t>-Varierende helsekompetanse</a:t>
            </a:r>
          </a:p>
          <a:p>
            <a:pPr>
              <a:buFontTx/>
              <a:buChar char="-"/>
            </a:pPr>
            <a:r>
              <a:rPr lang="nb-NO" sz="1800" dirty="0">
                <a:solidFill>
                  <a:srgbClr val="002060"/>
                </a:solidFill>
              </a:rPr>
              <a:t>Utfordringer med tilrettelegging av tjenester</a:t>
            </a:r>
          </a:p>
          <a:p>
            <a:pPr>
              <a:buFontTx/>
              <a:buChar char="-"/>
            </a:pPr>
            <a:r>
              <a:rPr lang="nb-NO" sz="1800" dirty="0">
                <a:solidFill>
                  <a:srgbClr val="002060"/>
                </a:solidFill>
              </a:rPr>
              <a:t>Feil bruk av helsetjenester/vanskelig å navigere/manglende systemer</a:t>
            </a:r>
          </a:p>
          <a:p>
            <a:pPr>
              <a:buFontTx/>
              <a:buChar char="-"/>
            </a:pPr>
            <a:r>
              <a:rPr lang="nb-NO" sz="1800" dirty="0">
                <a:solidFill>
                  <a:srgbClr val="002060"/>
                </a:solidFill>
              </a:rPr>
              <a:t>Manglende kulturkompetanse hos helsepersonell</a:t>
            </a:r>
          </a:p>
          <a:p>
            <a:pPr marL="0" indent="0">
              <a:buNone/>
            </a:pPr>
            <a:endParaRPr lang="nb-NO" sz="1800" dirty="0"/>
          </a:p>
        </p:txBody>
      </p:sp>
    </p:spTree>
    <p:extLst>
      <p:ext uri="{BB962C8B-B14F-4D97-AF65-F5344CB8AC3E}">
        <p14:creationId xmlns:p14="http://schemas.microsoft.com/office/powerpoint/2010/main" val="1703383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E304F8F7-C0FB-48CF-ABF1-CA068AD341D2}"/>
              </a:ext>
            </a:extLst>
          </p:cNvPr>
          <p:cNvPicPr>
            <a:picLocks noChangeAspect="1"/>
          </p:cNvPicPr>
          <p:nvPr/>
        </p:nvPicPr>
        <p:blipFill>
          <a:blip r:embed="rId2"/>
          <a:stretch>
            <a:fillRect/>
          </a:stretch>
        </p:blipFill>
        <p:spPr>
          <a:xfrm>
            <a:off x="104274" y="397366"/>
            <a:ext cx="11951368" cy="6063267"/>
          </a:xfrm>
          <a:prstGeom prst="rect">
            <a:avLst/>
          </a:prstGeom>
        </p:spPr>
      </p:pic>
    </p:spTree>
    <p:extLst>
      <p:ext uri="{BB962C8B-B14F-4D97-AF65-F5344CB8AC3E}">
        <p14:creationId xmlns:p14="http://schemas.microsoft.com/office/powerpoint/2010/main" val="2061790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6F2DA6-77B1-4BB8-B810-027589FE3D93}"/>
              </a:ext>
            </a:extLst>
          </p:cNvPr>
          <p:cNvSpPr>
            <a:spLocks noGrp="1"/>
          </p:cNvSpPr>
          <p:nvPr>
            <p:ph type="title"/>
          </p:nvPr>
        </p:nvSpPr>
        <p:spPr>
          <a:xfrm>
            <a:off x="838200" y="365125"/>
            <a:ext cx="10515600" cy="167535"/>
          </a:xfrm>
        </p:spPr>
        <p:txBody>
          <a:bodyPr>
            <a:normAutofit fontScale="90000"/>
          </a:bodyPr>
          <a:lstStyle/>
          <a:p>
            <a:endParaRPr lang="nb-NO" dirty="0"/>
          </a:p>
        </p:txBody>
      </p:sp>
      <p:sp>
        <p:nvSpPr>
          <p:cNvPr id="3" name="Plassholder for innhold 2">
            <a:extLst>
              <a:ext uri="{FF2B5EF4-FFF2-40B4-BE49-F238E27FC236}">
                <a16:creationId xmlns:a16="http://schemas.microsoft.com/office/drawing/2014/main" id="{D1051A52-AEE1-4B9E-B66B-EDAD2E3B07A9}"/>
              </a:ext>
            </a:extLst>
          </p:cNvPr>
          <p:cNvSpPr>
            <a:spLocks noGrp="1"/>
          </p:cNvSpPr>
          <p:nvPr>
            <p:ph idx="1"/>
          </p:nvPr>
        </p:nvSpPr>
        <p:spPr/>
        <p:txBody>
          <a:bodyPr/>
          <a:lstStyle/>
          <a:p>
            <a:r>
              <a:rPr lang="nb-NO" dirty="0">
                <a:solidFill>
                  <a:srgbClr val="002060"/>
                </a:solidFill>
              </a:rPr>
              <a:t>Tiltaket Flerkulturell </a:t>
            </a:r>
            <a:r>
              <a:rPr lang="nb-NO" dirty="0" err="1">
                <a:solidFill>
                  <a:srgbClr val="002060"/>
                </a:solidFill>
              </a:rPr>
              <a:t>doula</a:t>
            </a:r>
            <a:r>
              <a:rPr lang="nb-NO" dirty="0">
                <a:solidFill>
                  <a:srgbClr val="002060"/>
                </a:solidFill>
              </a:rPr>
              <a:t> svarer på rapporten Endring i fødepopulasjon og konsekvenser for bemanning og finansieringssystem fra Helsedirektoratet (2020), og er et tydelig bidrag til likeverdige helsetjenester. Å satse på tiltaket Flerkulturell </a:t>
            </a:r>
            <a:r>
              <a:rPr lang="nb-NO" dirty="0" err="1">
                <a:solidFill>
                  <a:srgbClr val="002060"/>
                </a:solidFill>
              </a:rPr>
              <a:t>doula</a:t>
            </a:r>
            <a:r>
              <a:rPr lang="nb-NO" dirty="0">
                <a:solidFill>
                  <a:srgbClr val="002060"/>
                </a:solidFill>
              </a:rPr>
              <a:t> er en satsning på kvinnehelse, likestilling og integrering.</a:t>
            </a:r>
          </a:p>
          <a:p>
            <a:endParaRPr lang="nb-NO" dirty="0">
              <a:solidFill>
                <a:srgbClr val="002060"/>
              </a:solidFill>
            </a:endParaRPr>
          </a:p>
          <a:p>
            <a:endParaRPr lang="nb-NO" dirty="0"/>
          </a:p>
        </p:txBody>
      </p:sp>
      <p:pic>
        <p:nvPicPr>
          <p:cNvPr id="8" name="Bilde 7">
            <a:extLst>
              <a:ext uri="{FF2B5EF4-FFF2-40B4-BE49-F238E27FC236}">
                <a16:creationId xmlns:a16="http://schemas.microsoft.com/office/drawing/2014/main" id="{594FE6A2-1BE5-413E-92F6-F2F0E8AF3491}"/>
              </a:ext>
            </a:extLst>
          </p:cNvPr>
          <p:cNvPicPr>
            <a:picLocks noChangeAspect="1"/>
          </p:cNvPicPr>
          <p:nvPr/>
        </p:nvPicPr>
        <p:blipFill>
          <a:blip r:embed="rId2"/>
          <a:stretch>
            <a:fillRect/>
          </a:stretch>
        </p:blipFill>
        <p:spPr>
          <a:xfrm>
            <a:off x="4785804" y="4214813"/>
            <a:ext cx="1981200" cy="1962150"/>
          </a:xfrm>
          <a:prstGeom prst="rect">
            <a:avLst/>
          </a:prstGeom>
        </p:spPr>
      </p:pic>
    </p:spTree>
    <p:extLst>
      <p:ext uri="{BB962C8B-B14F-4D97-AF65-F5344CB8AC3E}">
        <p14:creationId xmlns:p14="http://schemas.microsoft.com/office/powerpoint/2010/main" val="177021490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TotalTime>
  <Words>1163</Words>
  <Application>Microsoft Office PowerPoint</Application>
  <PresentationFormat>Widescreen</PresentationFormat>
  <Paragraphs>177</Paragraphs>
  <Slides>24</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24</vt:i4>
      </vt:variant>
    </vt:vector>
  </HeadingPairs>
  <TitlesOfParts>
    <vt:vector size="28" baseType="lpstr">
      <vt:lpstr>Arial</vt:lpstr>
      <vt:lpstr>Calibri</vt:lpstr>
      <vt:lpstr>Calibri Light</vt:lpstr>
      <vt:lpstr>Office-tema</vt:lpstr>
      <vt:lpstr>Kultursensitivitet i fødselsomsorgen; Flerkulturell doulas bidrag til likeverdige helsetjenester</vt:lpstr>
      <vt:lpstr>PowerPoint-presentasjon</vt:lpstr>
      <vt:lpstr>PowerPoint-presentasjon</vt:lpstr>
      <vt:lpstr>Hvorfor trenger vi flerkulturell doula  </vt:lpstr>
      <vt:lpstr>PowerPoint-presentasjon</vt:lpstr>
      <vt:lpstr>PowerPoint-presentasjon</vt:lpstr>
      <vt:lpstr>Mulige årsaker?</vt:lpstr>
      <vt:lpstr>PowerPoint-presentasjon</vt:lpstr>
      <vt:lpstr>PowerPoint-presentasjon</vt:lpstr>
      <vt:lpstr>Siden oppstart i 2017</vt:lpstr>
      <vt:lpstr>Hva er en flerkulturell doula?</vt:lpstr>
      <vt:lpstr>PowerPoint-presentasjon</vt:lpstr>
      <vt:lpstr>Opplæring av flerkulturell doula</vt:lpstr>
      <vt:lpstr>     Målet </vt:lpstr>
      <vt:lpstr>PowerPoint-presentasjon</vt:lpstr>
      <vt:lpstr>Forskning viser at flerkulturelle doulaer har betydelig positiv innvirkning på fødsler for minoritetskvinner, med færre akutte keisersnitt, færre store blødninger og høyere rate av fullamming. </vt:lpstr>
      <vt:lpstr>PowerPoint-presentasjon</vt:lpstr>
      <vt:lpstr>PowerPoint-presentasjon</vt:lpstr>
      <vt:lpstr>PowerPoint-presentasjon</vt:lpstr>
      <vt:lpstr>Inklusjonskriterier</vt:lpstr>
      <vt:lpstr>Hvordan få Flerkulturell doula?</vt:lpstr>
      <vt:lpstr>Finansiering! </vt:lpstr>
      <vt:lpstr>PowerPoint-presentasjon</vt:lpstr>
      <vt:lpstr>Takk for meg!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Kultursensitivitet i fødselsomsorgen; Flerkulturell doulas bidrag til likeverdige helsetjenester</dc:title>
  <dc:creator>Chloe Lindsay Antrobus-Johannessen</dc:creator>
  <cp:lastModifiedBy>Chloe Lindsay Antrobus-Johannessen</cp:lastModifiedBy>
  <cp:revision>40</cp:revision>
  <dcterms:created xsi:type="dcterms:W3CDTF">2026-03-31T12:08:45Z</dcterms:created>
  <dcterms:modified xsi:type="dcterms:W3CDTF">2026-05-06T10:46:10Z</dcterms:modified>
</cp:coreProperties>
</file>