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82" r:id="rId5"/>
    <p:sldId id="262" r:id="rId6"/>
    <p:sldId id="294" r:id="rId7"/>
    <p:sldId id="283" r:id="rId8"/>
    <p:sldId id="265" r:id="rId9"/>
    <p:sldId id="295" r:id="rId10"/>
    <p:sldId id="291" r:id="rId11"/>
    <p:sldId id="28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87" r:id="rId20"/>
    <p:sldId id="27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F2"/>
    <a:srgbClr val="D5EEF6"/>
    <a:srgbClr val="B8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DF6D0-70D1-49E8-5135-22BE89679DF1}" v="432" dt="2026-05-05T06:09:48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7613" autoAdjust="0"/>
  </p:normalViewPr>
  <p:slideViewPr>
    <p:cSldViewPr snapToGrid="0">
      <p:cViewPr varScale="1">
        <p:scale>
          <a:sx n="114" d="100"/>
          <a:sy n="114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Jaya Aas" userId="S::majaas@ahus.no::4e7a08b9-d70f-4b60-9813-a5da27164ff5" providerId="AD" clId="Web-{E12DF6D0-70D1-49E8-5135-22BE89679DF1}"/>
    <pc:docChg chg="delSld modSld">
      <pc:chgData name="Mari Jaya Aas" userId="S::majaas@ahus.no::4e7a08b9-d70f-4b60-9813-a5da27164ff5" providerId="AD" clId="Web-{E12DF6D0-70D1-49E8-5135-22BE89679DF1}" dt="2026-05-05T06:09:48.591" v="414" actId="20577"/>
      <pc:docMkLst>
        <pc:docMk/>
      </pc:docMkLst>
      <pc:sldChg chg="modSp">
        <pc:chgData name="Mari Jaya Aas" userId="S::majaas@ahus.no::4e7a08b9-d70f-4b60-9813-a5da27164ff5" providerId="AD" clId="Web-{E12DF6D0-70D1-49E8-5135-22BE89679DF1}" dt="2026-05-05T06:05:25.825" v="408" actId="20577"/>
        <pc:sldMkLst>
          <pc:docMk/>
          <pc:sldMk cId="828590404" sldId="262"/>
        </pc:sldMkLst>
        <pc:spChg chg="mod">
          <ac:chgData name="Mari Jaya Aas" userId="S::majaas@ahus.no::4e7a08b9-d70f-4b60-9813-a5da27164ff5" providerId="AD" clId="Web-{E12DF6D0-70D1-49E8-5135-22BE89679DF1}" dt="2026-05-04T16:54:57.337" v="17" actId="20577"/>
          <ac:spMkLst>
            <pc:docMk/>
            <pc:sldMk cId="828590404" sldId="262"/>
            <ac:spMk id="2" creationId="{46F80977-26C4-472E-8C5B-DE91FCF52D6B}"/>
          </ac:spMkLst>
        </pc:spChg>
        <pc:spChg chg="mod">
          <ac:chgData name="Mari Jaya Aas" userId="S::majaas@ahus.no::4e7a08b9-d70f-4b60-9813-a5da27164ff5" providerId="AD" clId="Web-{E12DF6D0-70D1-49E8-5135-22BE89679DF1}" dt="2026-05-05T06:05:25.825" v="408" actId="20577"/>
          <ac:spMkLst>
            <pc:docMk/>
            <pc:sldMk cId="828590404" sldId="262"/>
            <ac:spMk id="3" creationId="{9DB61C8C-BE89-4BC4-8760-4CB2B3C3AB52}"/>
          </ac:spMkLst>
        </pc:spChg>
      </pc:sldChg>
      <pc:sldChg chg="del">
        <pc:chgData name="Mari Jaya Aas" userId="S::majaas@ahus.no::4e7a08b9-d70f-4b60-9813-a5da27164ff5" providerId="AD" clId="Web-{E12DF6D0-70D1-49E8-5135-22BE89679DF1}" dt="2026-05-04T17:20:29.406" v="163"/>
        <pc:sldMkLst>
          <pc:docMk/>
          <pc:sldMk cId="781944673" sldId="263"/>
        </pc:sldMkLst>
      </pc:sldChg>
      <pc:sldChg chg="modSp">
        <pc:chgData name="Mari Jaya Aas" userId="S::majaas@ahus.no::4e7a08b9-d70f-4b60-9813-a5da27164ff5" providerId="AD" clId="Web-{E12DF6D0-70D1-49E8-5135-22BE89679DF1}" dt="2026-05-04T18:27:03.870" v="228" actId="20577"/>
        <pc:sldMkLst>
          <pc:docMk/>
          <pc:sldMk cId="2191418921" sldId="265"/>
        </pc:sldMkLst>
        <pc:spChg chg="mod">
          <ac:chgData name="Mari Jaya Aas" userId="S::majaas@ahus.no::4e7a08b9-d70f-4b60-9813-a5da27164ff5" providerId="AD" clId="Web-{E12DF6D0-70D1-49E8-5135-22BE89679DF1}" dt="2026-05-04T18:27:03.870" v="228" actId="20577"/>
          <ac:spMkLst>
            <pc:docMk/>
            <pc:sldMk cId="2191418921" sldId="265"/>
            <ac:spMk id="2" creationId="{3ED90190-8C9B-4DC9-9E9E-1E88E6234ECF}"/>
          </ac:spMkLst>
        </pc:spChg>
      </pc:sldChg>
      <pc:sldChg chg="addSp delSp modSp">
        <pc:chgData name="Mari Jaya Aas" userId="S::majaas@ahus.no::4e7a08b9-d70f-4b60-9813-a5da27164ff5" providerId="AD" clId="Web-{E12DF6D0-70D1-49E8-5135-22BE89679DF1}" dt="2026-05-04T18:59:25.980" v="395" actId="20577"/>
        <pc:sldMkLst>
          <pc:docMk/>
          <pc:sldMk cId="2581375585" sldId="275"/>
        </pc:sldMkLst>
        <pc:spChg chg="add del mod">
          <ac:chgData name="Mari Jaya Aas" userId="S::majaas@ahus.no::4e7a08b9-d70f-4b60-9813-a5da27164ff5" providerId="AD" clId="Web-{E12DF6D0-70D1-49E8-5135-22BE89679DF1}" dt="2026-05-04T18:56:56.214" v="347"/>
          <ac:spMkLst>
            <pc:docMk/>
            <pc:sldMk cId="2581375585" sldId="275"/>
            <ac:spMk id="2" creationId="{2BCAD10A-CAF8-ECE8-FC48-AB1C3A26EE31}"/>
          </ac:spMkLst>
        </pc:spChg>
        <pc:spChg chg="add mod">
          <ac:chgData name="Mari Jaya Aas" userId="S::majaas@ahus.no::4e7a08b9-d70f-4b60-9813-a5da27164ff5" providerId="AD" clId="Web-{E12DF6D0-70D1-49E8-5135-22BE89679DF1}" dt="2026-05-04T18:57:50.480" v="365" actId="20577"/>
          <ac:spMkLst>
            <pc:docMk/>
            <pc:sldMk cId="2581375585" sldId="275"/>
            <ac:spMk id="3" creationId="{5ECCD390-4ED3-6D07-828B-C1943741801A}"/>
          </ac:spMkLst>
        </pc:spChg>
        <pc:spChg chg="mod">
          <ac:chgData name="Mari Jaya Aas" userId="S::majaas@ahus.no::4e7a08b9-d70f-4b60-9813-a5da27164ff5" providerId="AD" clId="Web-{E12DF6D0-70D1-49E8-5135-22BE89679DF1}" dt="2026-05-04T18:59:03.949" v="383" actId="20577"/>
          <ac:spMkLst>
            <pc:docMk/>
            <pc:sldMk cId="2581375585" sldId="275"/>
            <ac:spMk id="4" creationId="{63F5444C-A30B-43E8-940B-AB62D0ABE2C6}"/>
          </ac:spMkLst>
        </pc:spChg>
        <pc:spChg chg="add del mod">
          <ac:chgData name="Mari Jaya Aas" userId="S::majaas@ahus.no::4e7a08b9-d70f-4b60-9813-a5da27164ff5" providerId="AD" clId="Web-{E12DF6D0-70D1-49E8-5135-22BE89679DF1}" dt="2026-05-04T18:58:10.230" v="368"/>
          <ac:spMkLst>
            <pc:docMk/>
            <pc:sldMk cId="2581375585" sldId="275"/>
            <ac:spMk id="6" creationId="{FCDD5467-8717-800C-CFD0-71EFD4408735}"/>
          </ac:spMkLst>
        </pc:spChg>
        <pc:spChg chg="add del mod">
          <ac:chgData name="Mari Jaya Aas" userId="S::majaas@ahus.no::4e7a08b9-d70f-4b60-9813-a5da27164ff5" providerId="AD" clId="Web-{E12DF6D0-70D1-49E8-5135-22BE89679DF1}" dt="2026-05-04T18:59:25.980" v="395" actId="20577"/>
          <ac:spMkLst>
            <pc:docMk/>
            <pc:sldMk cId="2581375585" sldId="275"/>
            <ac:spMk id="7" creationId="{62A48A6D-E19C-477F-A332-3B7DCDE84914}"/>
          </ac:spMkLst>
        </pc:spChg>
        <pc:spChg chg="mod">
          <ac:chgData name="Mari Jaya Aas" userId="S::majaas@ahus.no::4e7a08b9-d70f-4b60-9813-a5da27164ff5" providerId="AD" clId="Web-{E12DF6D0-70D1-49E8-5135-22BE89679DF1}" dt="2026-05-04T18:58:34.558" v="373" actId="20577"/>
          <ac:spMkLst>
            <pc:docMk/>
            <pc:sldMk cId="2581375585" sldId="275"/>
            <ac:spMk id="9" creationId="{625DAE04-E33F-F54A-6942-DD10C8310D3C}"/>
          </ac:spMkLst>
        </pc:spChg>
        <pc:picChg chg="mod">
          <ac:chgData name="Mari Jaya Aas" userId="S::majaas@ahus.no::4e7a08b9-d70f-4b60-9813-a5da27164ff5" providerId="AD" clId="Web-{E12DF6D0-70D1-49E8-5135-22BE89679DF1}" dt="2026-05-04T18:42:14.589" v="308" actId="1076"/>
          <ac:picMkLst>
            <pc:docMk/>
            <pc:sldMk cId="2581375585" sldId="275"/>
            <ac:picMk id="16" creationId="{DED21A9C-4177-C203-CDD9-AC6147FA8AE9}"/>
          </ac:picMkLst>
        </pc:picChg>
      </pc:sldChg>
      <pc:sldChg chg="modSp">
        <pc:chgData name="Mari Jaya Aas" userId="S::majaas@ahus.no::4e7a08b9-d70f-4b60-9813-a5da27164ff5" providerId="AD" clId="Web-{E12DF6D0-70D1-49E8-5135-22BE89679DF1}" dt="2026-05-05T06:09:48.591" v="414" actId="20577"/>
        <pc:sldMkLst>
          <pc:docMk/>
          <pc:sldMk cId="4146780670" sldId="283"/>
        </pc:sldMkLst>
        <pc:spChg chg="mod">
          <ac:chgData name="Mari Jaya Aas" userId="S::majaas@ahus.no::4e7a08b9-d70f-4b60-9813-a5da27164ff5" providerId="AD" clId="Web-{E12DF6D0-70D1-49E8-5135-22BE89679DF1}" dt="2026-05-05T06:09:48.591" v="414" actId="20577"/>
          <ac:spMkLst>
            <pc:docMk/>
            <pc:sldMk cId="4146780670" sldId="283"/>
            <ac:spMk id="5" creationId="{C0E951C8-50DA-749E-2BDA-3CC729693891}"/>
          </ac:spMkLst>
        </pc:spChg>
      </pc:sldChg>
      <pc:sldChg chg="del">
        <pc:chgData name="Mari Jaya Aas" userId="S::majaas@ahus.no::4e7a08b9-d70f-4b60-9813-a5da27164ff5" providerId="AD" clId="Web-{E12DF6D0-70D1-49E8-5135-22BE89679DF1}" dt="2026-05-04T14:18:54.347" v="0"/>
        <pc:sldMkLst>
          <pc:docMk/>
          <pc:sldMk cId="3625292135" sldId="285"/>
        </pc:sldMkLst>
      </pc:sldChg>
      <pc:sldChg chg="modSp">
        <pc:chgData name="Mari Jaya Aas" userId="S::majaas@ahus.no::4e7a08b9-d70f-4b60-9813-a5da27164ff5" providerId="AD" clId="Web-{E12DF6D0-70D1-49E8-5135-22BE89679DF1}" dt="2026-05-04T17:09:00.419" v="117" actId="20577"/>
        <pc:sldMkLst>
          <pc:docMk/>
          <pc:sldMk cId="3769550437" sldId="286"/>
        </pc:sldMkLst>
        <pc:spChg chg="mod">
          <ac:chgData name="Mari Jaya Aas" userId="S::majaas@ahus.no::4e7a08b9-d70f-4b60-9813-a5da27164ff5" providerId="AD" clId="Web-{E12DF6D0-70D1-49E8-5135-22BE89679DF1}" dt="2026-05-04T17:09:00.419" v="117" actId="20577"/>
          <ac:spMkLst>
            <pc:docMk/>
            <pc:sldMk cId="3769550437" sldId="286"/>
            <ac:spMk id="3" creationId="{BD193963-61C2-E624-B278-89CD15F40E9B}"/>
          </ac:spMkLst>
        </pc:spChg>
      </pc:sldChg>
      <pc:sldChg chg="del">
        <pc:chgData name="Mari Jaya Aas" userId="S::majaas@ahus.no::4e7a08b9-d70f-4b60-9813-a5da27164ff5" providerId="AD" clId="Web-{E12DF6D0-70D1-49E8-5135-22BE89679DF1}" dt="2026-05-04T15:44:07.800" v="13"/>
        <pc:sldMkLst>
          <pc:docMk/>
          <pc:sldMk cId="371527353" sldId="289"/>
        </pc:sldMkLst>
      </pc:sldChg>
      <pc:sldChg chg="modSp">
        <pc:chgData name="Mari Jaya Aas" userId="S::majaas@ahus.no::4e7a08b9-d70f-4b60-9813-a5da27164ff5" providerId="AD" clId="Web-{E12DF6D0-70D1-49E8-5135-22BE89679DF1}" dt="2026-05-04T18:54:02.448" v="341" actId="20577"/>
        <pc:sldMkLst>
          <pc:docMk/>
          <pc:sldMk cId="3318656107" sldId="291"/>
        </pc:sldMkLst>
        <pc:spChg chg="mod">
          <ac:chgData name="Mari Jaya Aas" userId="S::majaas@ahus.no::4e7a08b9-d70f-4b60-9813-a5da27164ff5" providerId="AD" clId="Web-{E12DF6D0-70D1-49E8-5135-22BE89679DF1}" dt="2026-05-04T17:03:04.308" v="56" actId="14100"/>
          <ac:spMkLst>
            <pc:docMk/>
            <pc:sldMk cId="3318656107" sldId="291"/>
            <ac:spMk id="2" creationId="{1CC12488-4C9C-75B3-DE83-305729B97F03}"/>
          </ac:spMkLst>
        </pc:spChg>
        <pc:spChg chg="mod">
          <ac:chgData name="Mari Jaya Aas" userId="S::majaas@ahus.no::4e7a08b9-d70f-4b60-9813-a5da27164ff5" providerId="AD" clId="Web-{E12DF6D0-70D1-49E8-5135-22BE89679DF1}" dt="2026-05-04T18:54:02.448" v="341" actId="20577"/>
          <ac:spMkLst>
            <pc:docMk/>
            <pc:sldMk cId="3318656107" sldId="291"/>
            <ac:spMk id="3" creationId="{9CB5341D-06A7-849E-9515-70A680F6A3F8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8:24:34.151" v="227" actId="20577"/>
        <pc:sldMkLst>
          <pc:docMk/>
          <pc:sldMk cId="2336205342" sldId="294"/>
        </pc:sldMkLst>
        <pc:spChg chg="mod">
          <ac:chgData name="Mari Jaya Aas" userId="S::majaas@ahus.no::4e7a08b9-d70f-4b60-9813-a5da27164ff5" providerId="AD" clId="Web-{E12DF6D0-70D1-49E8-5135-22BE89679DF1}" dt="2026-05-04T17:51:13.711" v="194" actId="20577"/>
          <ac:spMkLst>
            <pc:docMk/>
            <pc:sldMk cId="2336205342" sldId="294"/>
            <ac:spMk id="5" creationId="{A975B301-B070-A684-849C-6CE00495C296}"/>
          </ac:spMkLst>
        </pc:spChg>
        <pc:spChg chg="mod">
          <ac:chgData name="Mari Jaya Aas" userId="S::majaas@ahus.no::4e7a08b9-d70f-4b60-9813-a5da27164ff5" providerId="AD" clId="Web-{E12DF6D0-70D1-49E8-5135-22BE89679DF1}" dt="2026-05-04T18:24:34.151" v="227" actId="20577"/>
          <ac:spMkLst>
            <pc:docMk/>
            <pc:sldMk cId="2336205342" sldId="294"/>
            <ac:spMk id="8" creationId="{AEB391A1-751E-F3BC-EACA-1EECB0EA3B88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7:11:00.889" v="122" actId="20577"/>
        <pc:sldMkLst>
          <pc:docMk/>
          <pc:sldMk cId="3080450691" sldId="299"/>
        </pc:sldMkLst>
        <pc:spChg chg="mod">
          <ac:chgData name="Mari Jaya Aas" userId="S::majaas@ahus.no::4e7a08b9-d70f-4b60-9813-a5da27164ff5" providerId="AD" clId="Web-{E12DF6D0-70D1-49E8-5135-22BE89679DF1}" dt="2026-05-04T17:11:00.889" v="122" actId="20577"/>
          <ac:spMkLst>
            <pc:docMk/>
            <pc:sldMk cId="3080450691" sldId="299"/>
            <ac:spMk id="3" creationId="{9B54DC62-9A7B-7A9A-B3A0-0A58571826B1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7:45:24.944" v="187" actId="20577"/>
        <pc:sldMkLst>
          <pc:docMk/>
          <pc:sldMk cId="132895718" sldId="300"/>
        </pc:sldMkLst>
        <pc:spChg chg="mod">
          <ac:chgData name="Mari Jaya Aas" userId="S::majaas@ahus.no::4e7a08b9-d70f-4b60-9813-a5da27164ff5" providerId="AD" clId="Web-{E12DF6D0-70D1-49E8-5135-22BE89679DF1}" dt="2026-05-04T17:45:24.944" v="187" actId="20577"/>
          <ac:spMkLst>
            <pc:docMk/>
            <pc:sldMk cId="132895718" sldId="300"/>
            <ac:spMk id="3" creationId="{F1627BB5-6378-25DD-0114-858AA7072D86}"/>
          </ac:spMkLst>
        </pc:spChg>
        <pc:spChg chg="mod">
          <ac:chgData name="Mari Jaya Aas" userId="S::majaas@ahus.no::4e7a08b9-d70f-4b60-9813-a5da27164ff5" providerId="AD" clId="Web-{E12DF6D0-70D1-49E8-5135-22BE89679DF1}" dt="2026-05-04T17:12:24.967" v="126" actId="20577"/>
          <ac:spMkLst>
            <pc:docMk/>
            <pc:sldMk cId="132895718" sldId="300"/>
            <ac:spMk id="9" creationId="{79B168E0-0243-45AB-4043-D0898101044F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8:33:09.370" v="237" actId="20577"/>
        <pc:sldMkLst>
          <pc:docMk/>
          <pc:sldMk cId="2874953603" sldId="301"/>
        </pc:sldMkLst>
        <pc:spChg chg="mod">
          <ac:chgData name="Mari Jaya Aas" userId="S::majaas@ahus.no::4e7a08b9-d70f-4b60-9813-a5da27164ff5" providerId="AD" clId="Web-{E12DF6D0-70D1-49E8-5135-22BE89679DF1}" dt="2026-05-04T17:13:24.436" v="130" actId="20577"/>
          <ac:spMkLst>
            <pc:docMk/>
            <pc:sldMk cId="2874953603" sldId="301"/>
            <ac:spMk id="9" creationId="{06B1322B-A7EC-22FE-CADC-D7B5BCBA04BC}"/>
          </ac:spMkLst>
        </pc:spChg>
        <pc:spChg chg="mod">
          <ac:chgData name="Mari Jaya Aas" userId="S::majaas@ahus.no::4e7a08b9-d70f-4b60-9813-a5da27164ff5" providerId="AD" clId="Web-{E12DF6D0-70D1-49E8-5135-22BE89679DF1}" dt="2026-05-04T18:33:09.370" v="237" actId="20577"/>
          <ac:spMkLst>
            <pc:docMk/>
            <pc:sldMk cId="2874953603" sldId="301"/>
            <ac:spMk id="14" creationId="{767AC2C5-0589-334E-CDC4-AD4F7F26E9EB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7:45:47.757" v="189" actId="20577"/>
        <pc:sldMkLst>
          <pc:docMk/>
          <pc:sldMk cId="3846321016" sldId="302"/>
        </pc:sldMkLst>
        <pc:spChg chg="mod">
          <ac:chgData name="Mari Jaya Aas" userId="S::majaas@ahus.no::4e7a08b9-d70f-4b60-9813-a5da27164ff5" providerId="AD" clId="Web-{E12DF6D0-70D1-49E8-5135-22BE89679DF1}" dt="2026-05-04T17:14:07.671" v="136" actId="20577"/>
          <ac:spMkLst>
            <pc:docMk/>
            <pc:sldMk cId="3846321016" sldId="302"/>
            <ac:spMk id="9" creationId="{7A68B15D-F6BA-2520-A428-CFD2DEA07B0A}"/>
          </ac:spMkLst>
        </pc:spChg>
        <pc:spChg chg="mod">
          <ac:chgData name="Mari Jaya Aas" userId="S::majaas@ahus.no::4e7a08b9-d70f-4b60-9813-a5da27164ff5" providerId="AD" clId="Web-{E12DF6D0-70D1-49E8-5135-22BE89679DF1}" dt="2026-05-04T17:45:47.757" v="189" actId="20577"/>
          <ac:spMkLst>
            <pc:docMk/>
            <pc:sldMk cId="3846321016" sldId="302"/>
            <ac:spMk id="14" creationId="{A32D9751-CDE7-2DD1-A62F-1F50FC9D9EA0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7:45:53.429" v="191" actId="20577"/>
        <pc:sldMkLst>
          <pc:docMk/>
          <pc:sldMk cId="2453045931" sldId="303"/>
        </pc:sldMkLst>
        <pc:spChg chg="mod">
          <ac:chgData name="Mari Jaya Aas" userId="S::majaas@ahus.no::4e7a08b9-d70f-4b60-9813-a5da27164ff5" providerId="AD" clId="Web-{E12DF6D0-70D1-49E8-5135-22BE89679DF1}" dt="2026-05-04T17:35:57.269" v="164" actId="20577"/>
          <ac:spMkLst>
            <pc:docMk/>
            <pc:sldMk cId="2453045931" sldId="303"/>
            <ac:spMk id="9" creationId="{417D8E4E-A706-E872-51C0-6BA694CEAE79}"/>
          </ac:spMkLst>
        </pc:spChg>
        <pc:spChg chg="mod">
          <ac:chgData name="Mari Jaya Aas" userId="S::majaas@ahus.no::4e7a08b9-d70f-4b60-9813-a5da27164ff5" providerId="AD" clId="Web-{E12DF6D0-70D1-49E8-5135-22BE89679DF1}" dt="2026-05-04T17:45:53.429" v="191" actId="20577"/>
          <ac:spMkLst>
            <pc:docMk/>
            <pc:sldMk cId="2453045931" sldId="303"/>
            <ac:spMk id="14" creationId="{3FF0DC03-E598-BAB2-6626-E41DF29BD27F}"/>
          </ac:spMkLst>
        </pc:spChg>
      </pc:sldChg>
      <pc:sldChg chg="modSp">
        <pc:chgData name="Mari Jaya Aas" userId="S::majaas@ahus.no::4e7a08b9-d70f-4b60-9813-a5da27164ff5" providerId="AD" clId="Web-{E12DF6D0-70D1-49E8-5135-22BE89679DF1}" dt="2026-05-04T17:37:12.504" v="180" actId="20577"/>
        <pc:sldMkLst>
          <pc:docMk/>
          <pc:sldMk cId="4201226640" sldId="304"/>
        </pc:sldMkLst>
        <pc:spChg chg="mod">
          <ac:chgData name="Mari Jaya Aas" userId="S::majaas@ahus.no::4e7a08b9-d70f-4b60-9813-a5da27164ff5" providerId="AD" clId="Web-{E12DF6D0-70D1-49E8-5135-22BE89679DF1}" dt="2026-05-04T17:37:12.504" v="180" actId="20577"/>
          <ac:spMkLst>
            <pc:docMk/>
            <pc:sldMk cId="4201226640" sldId="304"/>
            <ac:spMk id="4" creationId="{E255A239-7F76-3520-0A88-7C23D14285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EE72-573B-4B38-AE0B-1C8977CFD17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14B9-EF1E-458B-9A98-802122D46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07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F7AC2-F874-1D78-F3E0-8343A867F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9EE0F-1C0F-3274-C691-7FA7009BE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E131B-BA12-0853-CABD-77DFC3CC8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Hei </a:t>
            </a:r>
            <a:r>
              <a:rPr lang="en-US" dirty="0" err="1">
                <a:ea typeface="Calibri"/>
                <a:cs typeface="Calibri"/>
              </a:rPr>
              <a:t>hei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42883-A5C5-94E0-9511-28491EE2B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14B9-EF1E-458B-9A98-802122D464F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891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594A0-2F73-533D-322A-AEE25C41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21E98-041E-F7B2-385F-9DCCE10D7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34B2A-02BB-559D-FB80-9553092C7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solidFill>
                  <a:schemeClr val="tx2"/>
                </a:solidFill>
              </a:rPr>
              <a:t>• Dignio</a:t>
            </a:r>
            <a:endParaRPr lang="en-US"/>
          </a:p>
          <a:p>
            <a:r>
              <a:rPr lang="nb-NO">
                <a:solidFill>
                  <a:schemeClr val="tx2"/>
                </a:solidFill>
              </a:rPr>
              <a:t>• Hjemmebesøk for primært 2-døgnspakke (Vekt, hørsel, TC, følling og TVS) </a:t>
            </a:r>
            <a:endParaRPr lang="nb-NO"/>
          </a:p>
          <a:p>
            <a:r>
              <a:rPr lang="nb-NO">
                <a:solidFill>
                  <a:schemeClr val="tx2"/>
                </a:solidFill>
              </a:rPr>
              <a:t>• Evt. Ammeveiledning/2-døgns på helsestasjonen</a:t>
            </a:r>
            <a:endParaRPr lang="en-US"/>
          </a:p>
          <a:p>
            <a:r>
              <a:rPr lang="nb-NO">
                <a:solidFill>
                  <a:schemeClr val="tx2"/>
                </a:solidFill>
              </a:rPr>
              <a:t>• Unngå å komme tilbake poliklinisk</a:t>
            </a:r>
            <a:endParaRPr lang="en-US"/>
          </a:p>
          <a:p>
            <a:r>
              <a:rPr lang="nb-NO">
                <a:solidFill>
                  <a:schemeClr val="tx2"/>
                </a:solidFill>
              </a:rPr>
              <a:t>• Finne en varig løsning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75F9C-EF53-9FD3-48ED-48632FA1B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14B9-EF1E-458B-9A98-802122D464F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62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14B9-EF1E-458B-9A98-802122D464F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14B9-EF1E-458B-9A98-802122D464F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60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414B9-EF1E-458B-9A98-802122D464F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018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6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2DBBEB56-06A6-45B5-B625-3E0F1FAFF5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554" y="703605"/>
            <a:ext cx="5393060" cy="5450399"/>
          </a:xfrm>
          <a:custGeom>
            <a:avLst/>
            <a:gdLst>
              <a:gd name="connsiteX0" fmla="*/ 1068172 w 5393060"/>
              <a:gd name="connsiteY0" fmla="*/ 211 h 5450399"/>
              <a:gd name="connsiteX1" fmla="*/ 4325016 w 5393060"/>
              <a:gd name="connsiteY1" fmla="*/ 211 h 5450399"/>
              <a:gd name="connsiteX2" fmla="*/ 5077026 w 5393060"/>
              <a:gd name="connsiteY2" fmla="*/ 312099 h 5450399"/>
              <a:gd name="connsiteX3" fmla="*/ 5092341 w 5393060"/>
              <a:gd name="connsiteY3" fmla="*/ 327586 h 5450399"/>
              <a:gd name="connsiteX4" fmla="*/ 5077026 w 5393060"/>
              <a:gd name="connsiteY4" fmla="*/ 1832931 h 5450399"/>
              <a:gd name="connsiteX5" fmla="*/ 1820182 w 5393060"/>
              <a:gd name="connsiteY5" fmla="*/ 5131831 h 5450399"/>
              <a:gd name="connsiteX6" fmla="*/ 1061565 w 5393060"/>
              <a:gd name="connsiteY6" fmla="*/ 5450396 h 5450399"/>
              <a:gd name="connsiteX7" fmla="*/ 4 w 5393060"/>
              <a:gd name="connsiteY7" fmla="*/ 4371413 h 5450399"/>
              <a:gd name="connsiteX8" fmla="*/ 4 w 5393060"/>
              <a:gd name="connsiteY8" fmla="*/ 1079890 h 5450399"/>
              <a:gd name="connsiteX9" fmla="*/ 1068172 w 5393060"/>
              <a:gd name="connsiteY9" fmla="*/ 211 h 54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3060" h="5450399">
                <a:moveTo>
                  <a:pt x="1068172" y="211"/>
                </a:moveTo>
                <a:lnTo>
                  <a:pt x="4325016" y="211"/>
                </a:lnTo>
                <a:cubicBezTo>
                  <a:pt x="4607590" y="-5561"/>
                  <a:pt x="4879866" y="107354"/>
                  <a:pt x="5077026" y="312099"/>
                </a:cubicBezTo>
                <a:cubicBezTo>
                  <a:pt x="5082175" y="317217"/>
                  <a:pt x="5087280" y="322379"/>
                  <a:pt x="5092341" y="327586"/>
                </a:cubicBezTo>
                <a:cubicBezTo>
                  <a:pt x="5499189" y="747569"/>
                  <a:pt x="5492369" y="1421535"/>
                  <a:pt x="5077026" y="1832931"/>
                </a:cubicBezTo>
                <a:lnTo>
                  <a:pt x="1820182" y="5131831"/>
                </a:lnTo>
                <a:cubicBezTo>
                  <a:pt x="1619673" y="5336402"/>
                  <a:pt x="1346410" y="5451137"/>
                  <a:pt x="1061565" y="5450396"/>
                </a:cubicBezTo>
                <a:cubicBezTo>
                  <a:pt x="473771" y="5448837"/>
                  <a:pt x="-1501" y="4965779"/>
                  <a:pt x="4" y="4371413"/>
                </a:cubicBezTo>
                <a:lnTo>
                  <a:pt x="4" y="1079890"/>
                </a:lnTo>
                <a:cubicBezTo>
                  <a:pt x="2577" y="484524"/>
                  <a:pt x="479392" y="2597"/>
                  <a:pt x="1068172" y="211"/>
                </a:cubicBezTo>
                <a:close/>
              </a:path>
            </a:pathLst>
          </a:custGeom>
          <a:solidFill>
            <a:srgbClr val="D5EEF6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Grafikk 12" descr="Logo Akershus Universitetssykehus ">
            <a:extLst>
              <a:ext uri="{FF2B5EF4-FFF2-40B4-BE49-F238E27FC236}">
                <a16:creationId xmlns:a16="http://schemas.microsoft.com/office/drawing/2014/main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8" name="Grafikk 9" descr="ahus.no - Menneskelig nær, faglig sterk">
            <a:extLst>
              <a:ext uri="{FF2B5EF4-FFF2-40B4-BE49-F238E27FC236}">
                <a16:creationId xmlns:a16="http://schemas.microsoft.com/office/drawing/2014/main" id="{0E5F8EF4-25C5-5DEC-C7BB-ECF18AC4F6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68" y="6037199"/>
            <a:ext cx="2342395" cy="115200"/>
          </a:xfrm>
          <a:prstGeom prst="rect">
            <a:avLst/>
          </a:prstGeom>
        </p:spPr>
      </p:pic>
      <p:pic>
        <p:nvPicPr>
          <p:cNvPr id="10" name="Picture 9" descr="Logo Universitetet i Oslo">
            <a:extLst>
              <a:ext uri="{FF2B5EF4-FFF2-40B4-BE49-F238E27FC236}">
                <a16:creationId xmlns:a16="http://schemas.microsoft.com/office/drawing/2014/main" id="{4B13CC1E-FCA7-EC8B-95FF-26A4B2C486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9" y="5567324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30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grafik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4055706" cy="2387600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 descr="Logo Akershus Universitetssykehus ">
            <a:extLst>
              <a:ext uri="{FF2B5EF4-FFF2-40B4-BE49-F238E27FC236}">
                <a16:creationId xmlns:a16="http://schemas.microsoft.com/office/drawing/2014/main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DF5FDB5D-634E-4ACF-9F47-AC25B3FC7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2400" y="727200"/>
            <a:ext cx="5043600" cy="50436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52D61E19-D6D8-CFFE-8E79-DD2AF39768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26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grafik 2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4055706" cy="2387600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 descr="Logo Akershus Universitetssykehus  ">
            <a:extLst>
              <a:ext uri="{FF2B5EF4-FFF2-40B4-BE49-F238E27FC236}">
                <a16:creationId xmlns:a16="http://schemas.microsoft.com/office/drawing/2014/main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FAD230E0-21EF-46A6-BCC7-AAE446E0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2400" y="727200"/>
            <a:ext cx="5043600" cy="50436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57692A7E-CCDF-EC3F-34FF-E4E6493072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1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grafik 3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10475166" cy="1033004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 descr="Logo Akershus Universitetssykehus  ">
            <a:extLst>
              <a:ext uri="{FF2B5EF4-FFF2-40B4-BE49-F238E27FC236}">
                <a16:creationId xmlns:a16="http://schemas.microsoft.com/office/drawing/2014/main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B6954AF7-D161-46B9-86F2-018327C02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200" y="2386800"/>
            <a:ext cx="10738800" cy="3385194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C1D2A712-9F68-1DBE-5715-306C113906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9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3 bilder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10475166" cy="1033004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 descr="Logo Akershus Universitetssykehus  ">
            <a:extLst>
              <a:ext uri="{FF2B5EF4-FFF2-40B4-BE49-F238E27FC236}">
                <a16:creationId xmlns:a16="http://schemas.microsoft.com/office/drawing/2014/main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30082CFE-A667-4314-A8B3-3AEB611792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600" y="2372400"/>
            <a:ext cx="3420000" cy="3420000"/>
          </a:xfrm>
          <a:prstGeom prst="roundRect">
            <a:avLst>
              <a:gd name="adj" fmla="val 19662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F06AC7A-007F-4CCF-9963-1DD1340870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8400" y="2372400"/>
            <a:ext cx="3416400" cy="34056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07087351-EA05-4C1B-B33E-7C5640B9D0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7600" y="2372400"/>
            <a:ext cx="3416400" cy="3420000"/>
          </a:xfrm>
          <a:custGeom>
            <a:avLst/>
            <a:gdLst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538982 w 5446800"/>
              <a:gd name="connsiteY2" fmla="*/ 0 h 5450400"/>
              <a:gd name="connsiteX3" fmla="*/ 5446800 w 5446800"/>
              <a:gd name="connsiteY3" fmla="*/ 907818 h 5450400"/>
              <a:gd name="connsiteX4" fmla="*/ 5446800 w 5446800"/>
              <a:gd name="connsiteY4" fmla="*/ 4542582 h 5450400"/>
              <a:gd name="connsiteX5" fmla="*/ 4538982 w 5446800"/>
              <a:gd name="connsiteY5" fmla="*/ 5450400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538982 w 5446800"/>
              <a:gd name="connsiteY2" fmla="*/ 0 h 5450400"/>
              <a:gd name="connsiteX3" fmla="*/ 5446800 w 5446800"/>
              <a:gd name="connsiteY3" fmla="*/ 907818 h 5450400"/>
              <a:gd name="connsiteX4" fmla="*/ 5446800 w 5446800"/>
              <a:gd name="connsiteY4" fmla="*/ 4542582 h 5450400"/>
              <a:gd name="connsiteX5" fmla="*/ 3568599 w 5446800"/>
              <a:gd name="connsiteY5" fmla="*/ 4200098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538982 w 5446800"/>
              <a:gd name="connsiteY2" fmla="*/ 0 h 5450400"/>
              <a:gd name="connsiteX3" fmla="*/ 5446800 w 5446800"/>
              <a:gd name="connsiteY3" fmla="*/ 907818 h 5450400"/>
              <a:gd name="connsiteX4" fmla="*/ 5400147 w 5446800"/>
              <a:gd name="connsiteY4" fmla="*/ 1398166 h 5450400"/>
              <a:gd name="connsiteX5" fmla="*/ 3568599 w 5446800"/>
              <a:gd name="connsiteY5" fmla="*/ 4200098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361700 w 5446800"/>
              <a:gd name="connsiteY2" fmla="*/ 18661 h 5450400"/>
              <a:gd name="connsiteX3" fmla="*/ 5446800 w 5446800"/>
              <a:gd name="connsiteY3" fmla="*/ 907818 h 5450400"/>
              <a:gd name="connsiteX4" fmla="*/ 5400147 w 5446800"/>
              <a:gd name="connsiteY4" fmla="*/ 1398166 h 5450400"/>
              <a:gd name="connsiteX5" fmla="*/ 3568599 w 5446800"/>
              <a:gd name="connsiteY5" fmla="*/ 4200098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09477"/>
              <a:gd name="connsiteY0" fmla="*/ 907818 h 5450400"/>
              <a:gd name="connsiteX1" fmla="*/ 907818 w 5409477"/>
              <a:gd name="connsiteY1" fmla="*/ 0 h 5450400"/>
              <a:gd name="connsiteX2" fmla="*/ 4361700 w 5409477"/>
              <a:gd name="connsiteY2" fmla="*/ 18661 h 5450400"/>
              <a:gd name="connsiteX3" fmla="*/ 5409477 w 5409477"/>
              <a:gd name="connsiteY3" fmla="*/ 907818 h 5450400"/>
              <a:gd name="connsiteX4" fmla="*/ 5400147 w 5409477"/>
              <a:gd name="connsiteY4" fmla="*/ 1398166 h 5450400"/>
              <a:gd name="connsiteX5" fmla="*/ 3568599 w 5409477"/>
              <a:gd name="connsiteY5" fmla="*/ 4200098 h 5450400"/>
              <a:gd name="connsiteX6" fmla="*/ 907818 w 5409477"/>
              <a:gd name="connsiteY6" fmla="*/ 5450400 h 5450400"/>
              <a:gd name="connsiteX7" fmla="*/ 0 w 5409477"/>
              <a:gd name="connsiteY7" fmla="*/ 4542582 h 5450400"/>
              <a:gd name="connsiteX8" fmla="*/ 0 w 5409477"/>
              <a:gd name="connsiteY8" fmla="*/ 907818 h 5450400"/>
              <a:gd name="connsiteX0" fmla="*/ 0 w 5587149"/>
              <a:gd name="connsiteY0" fmla="*/ 907818 h 5450400"/>
              <a:gd name="connsiteX1" fmla="*/ 907818 w 5587149"/>
              <a:gd name="connsiteY1" fmla="*/ 0 h 5450400"/>
              <a:gd name="connsiteX2" fmla="*/ 4361700 w 5587149"/>
              <a:gd name="connsiteY2" fmla="*/ 18661 h 5450400"/>
              <a:gd name="connsiteX3" fmla="*/ 5409477 w 5587149"/>
              <a:gd name="connsiteY3" fmla="*/ 907818 h 5450400"/>
              <a:gd name="connsiteX4" fmla="*/ 5400147 w 5587149"/>
              <a:gd name="connsiteY4" fmla="*/ 1398166 h 5450400"/>
              <a:gd name="connsiteX5" fmla="*/ 5350746 w 5587149"/>
              <a:gd name="connsiteY5" fmla="*/ 2128702 h 5450400"/>
              <a:gd name="connsiteX6" fmla="*/ 907818 w 5587149"/>
              <a:gd name="connsiteY6" fmla="*/ 5450400 h 5450400"/>
              <a:gd name="connsiteX7" fmla="*/ 0 w 5587149"/>
              <a:gd name="connsiteY7" fmla="*/ 4542582 h 5450400"/>
              <a:gd name="connsiteX8" fmla="*/ 0 w 5587149"/>
              <a:gd name="connsiteY8" fmla="*/ 907818 h 5450400"/>
              <a:gd name="connsiteX0" fmla="*/ 0 w 5409477"/>
              <a:gd name="connsiteY0" fmla="*/ 907818 h 5450400"/>
              <a:gd name="connsiteX1" fmla="*/ 907818 w 5409477"/>
              <a:gd name="connsiteY1" fmla="*/ 0 h 5450400"/>
              <a:gd name="connsiteX2" fmla="*/ 4361700 w 5409477"/>
              <a:gd name="connsiteY2" fmla="*/ 18661 h 5450400"/>
              <a:gd name="connsiteX3" fmla="*/ 5409477 w 5409477"/>
              <a:gd name="connsiteY3" fmla="*/ 907818 h 5450400"/>
              <a:gd name="connsiteX4" fmla="*/ 5400147 w 5409477"/>
              <a:gd name="connsiteY4" fmla="*/ 1398166 h 5450400"/>
              <a:gd name="connsiteX5" fmla="*/ 5350746 w 5409477"/>
              <a:gd name="connsiteY5" fmla="*/ 2128702 h 5450400"/>
              <a:gd name="connsiteX6" fmla="*/ 907818 w 5409477"/>
              <a:gd name="connsiteY6" fmla="*/ 5450400 h 5450400"/>
              <a:gd name="connsiteX7" fmla="*/ 0 w 5409477"/>
              <a:gd name="connsiteY7" fmla="*/ 4542582 h 5450400"/>
              <a:gd name="connsiteX8" fmla="*/ 0 w 5409477"/>
              <a:gd name="connsiteY8" fmla="*/ 907818 h 5450400"/>
              <a:gd name="connsiteX0" fmla="*/ 0 w 5409477"/>
              <a:gd name="connsiteY0" fmla="*/ 907818 h 5450400"/>
              <a:gd name="connsiteX1" fmla="*/ 907818 w 5409477"/>
              <a:gd name="connsiteY1" fmla="*/ 0 h 5450400"/>
              <a:gd name="connsiteX2" fmla="*/ 4361700 w 5409477"/>
              <a:gd name="connsiteY2" fmla="*/ 18661 h 5450400"/>
              <a:gd name="connsiteX3" fmla="*/ 5409477 w 5409477"/>
              <a:gd name="connsiteY3" fmla="*/ 907818 h 5450400"/>
              <a:gd name="connsiteX4" fmla="*/ 5400147 w 5409477"/>
              <a:gd name="connsiteY4" fmla="*/ 1398166 h 5450400"/>
              <a:gd name="connsiteX5" fmla="*/ 5350746 w 5409477"/>
              <a:gd name="connsiteY5" fmla="*/ 2128702 h 5450400"/>
              <a:gd name="connsiteX6" fmla="*/ 907818 w 5409477"/>
              <a:gd name="connsiteY6" fmla="*/ 5450400 h 5450400"/>
              <a:gd name="connsiteX7" fmla="*/ 0 w 5409477"/>
              <a:gd name="connsiteY7" fmla="*/ 4542582 h 5450400"/>
              <a:gd name="connsiteX8" fmla="*/ 0 w 5409477"/>
              <a:gd name="connsiteY8" fmla="*/ 907818 h 5450400"/>
              <a:gd name="connsiteX0" fmla="*/ 0 w 5409477"/>
              <a:gd name="connsiteY0" fmla="*/ 907818 h 5459730"/>
              <a:gd name="connsiteX1" fmla="*/ 907818 w 5409477"/>
              <a:gd name="connsiteY1" fmla="*/ 0 h 5459730"/>
              <a:gd name="connsiteX2" fmla="*/ 4361700 w 5409477"/>
              <a:gd name="connsiteY2" fmla="*/ 18661 h 5459730"/>
              <a:gd name="connsiteX3" fmla="*/ 5409477 w 5409477"/>
              <a:gd name="connsiteY3" fmla="*/ 907818 h 5459730"/>
              <a:gd name="connsiteX4" fmla="*/ 5400147 w 5409477"/>
              <a:gd name="connsiteY4" fmla="*/ 1398166 h 5459730"/>
              <a:gd name="connsiteX5" fmla="*/ 5350746 w 5409477"/>
              <a:gd name="connsiteY5" fmla="*/ 2128702 h 5459730"/>
              <a:gd name="connsiteX6" fmla="*/ 1085099 w 5409477"/>
              <a:gd name="connsiteY6" fmla="*/ 5459730 h 5459730"/>
              <a:gd name="connsiteX7" fmla="*/ 0 w 5409477"/>
              <a:gd name="connsiteY7" fmla="*/ 4542582 h 5459730"/>
              <a:gd name="connsiteX8" fmla="*/ 0 w 5409477"/>
              <a:gd name="connsiteY8" fmla="*/ 907818 h 5459730"/>
              <a:gd name="connsiteX0" fmla="*/ 0 w 5409477"/>
              <a:gd name="connsiteY0" fmla="*/ 907818 h 5459730"/>
              <a:gd name="connsiteX1" fmla="*/ 907818 w 5409477"/>
              <a:gd name="connsiteY1" fmla="*/ 0 h 5459730"/>
              <a:gd name="connsiteX2" fmla="*/ 4361700 w 5409477"/>
              <a:gd name="connsiteY2" fmla="*/ 18661 h 5459730"/>
              <a:gd name="connsiteX3" fmla="*/ 5409477 w 5409477"/>
              <a:gd name="connsiteY3" fmla="*/ 907818 h 5459730"/>
              <a:gd name="connsiteX4" fmla="*/ 5400147 w 5409477"/>
              <a:gd name="connsiteY4" fmla="*/ 1398166 h 5459730"/>
              <a:gd name="connsiteX5" fmla="*/ 5350746 w 5409477"/>
              <a:gd name="connsiteY5" fmla="*/ 2128702 h 5459730"/>
              <a:gd name="connsiteX6" fmla="*/ 1085099 w 5409477"/>
              <a:gd name="connsiteY6" fmla="*/ 5459730 h 5459730"/>
              <a:gd name="connsiteX7" fmla="*/ 18661 w 5409477"/>
              <a:gd name="connsiteY7" fmla="*/ 4505259 h 5459730"/>
              <a:gd name="connsiteX8" fmla="*/ 0 w 5409477"/>
              <a:gd name="connsiteY8" fmla="*/ 907818 h 5459730"/>
              <a:gd name="connsiteX0" fmla="*/ 1796 w 5392612"/>
              <a:gd name="connsiteY0" fmla="*/ 945140 h 5459730"/>
              <a:gd name="connsiteX1" fmla="*/ 890953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333881 w 5392612"/>
              <a:gd name="connsiteY5" fmla="*/ 2128702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333881 w 5392612"/>
              <a:gd name="connsiteY5" fmla="*/ 2128702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333881 w 5392612"/>
              <a:gd name="connsiteY5" fmla="*/ 20633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259237 w 5392612"/>
              <a:gd name="connsiteY5" fmla="*/ 2007403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645041 w 5392612"/>
              <a:gd name="connsiteY5" fmla="*/ 3360342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14413 w 5392612"/>
              <a:gd name="connsiteY5" fmla="*/ 34349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14413 w 5392612"/>
              <a:gd name="connsiteY5" fmla="*/ 34349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14413 w 5392612"/>
              <a:gd name="connsiteY5" fmla="*/ 34349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3062"/>
              <a:gd name="connsiteY0" fmla="*/ 945140 h 5450400"/>
              <a:gd name="connsiteX1" fmla="*/ 1086896 w 5393062"/>
              <a:gd name="connsiteY1" fmla="*/ 0 h 5450400"/>
              <a:gd name="connsiteX2" fmla="*/ 4344835 w 5393062"/>
              <a:gd name="connsiteY2" fmla="*/ 18661 h 5450400"/>
              <a:gd name="connsiteX3" fmla="*/ 5392612 w 5393062"/>
              <a:gd name="connsiteY3" fmla="*/ 907818 h 5450400"/>
              <a:gd name="connsiteX4" fmla="*/ 5383282 w 5393062"/>
              <a:gd name="connsiteY4" fmla="*/ 1398166 h 5450400"/>
              <a:gd name="connsiteX5" fmla="*/ 3514413 w 5393062"/>
              <a:gd name="connsiteY5" fmla="*/ 3434987 h 5450400"/>
              <a:gd name="connsiteX6" fmla="*/ 1142879 w 5393062"/>
              <a:gd name="connsiteY6" fmla="*/ 5450400 h 5450400"/>
              <a:gd name="connsiteX7" fmla="*/ 1796 w 5393062"/>
              <a:gd name="connsiteY7" fmla="*/ 4505259 h 5450400"/>
              <a:gd name="connsiteX8" fmla="*/ 1796 w 5393062"/>
              <a:gd name="connsiteY8" fmla="*/ 945140 h 5450400"/>
              <a:gd name="connsiteX0" fmla="*/ 1796 w 5393062"/>
              <a:gd name="connsiteY0" fmla="*/ 945140 h 5450400"/>
              <a:gd name="connsiteX1" fmla="*/ 1086896 w 5393062"/>
              <a:gd name="connsiteY1" fmla="*/ 0 h 5450400"/>
              <a:gd name="connsiteX2" fmla="*/ 4344835 w 5393062"/>
              <a:gd name="connsiteY2" fmla="*/ 18661 h 5450400"/>
              <a:gd name="connsiteX3" fmla="*/ 5392612 w 5393062"/>
              <a:gd name="connsiteY3" fmla="*/ 907818 h 5450400"/>
              <a:gd name="connsiteX4" fmla="*/ 5383282 w 5393062"/>
              <a:gd name="connsiteY4" fmla="*/ 1398166 h 5450400"/>
              <a:gd name="connsiteX5" fmla="*/ 3514413 w 5393062"/>
              <a:gd name="connsiteY5" fmla="*/ 3434987 h 5450400"/>
              <a:gd name="connsiteX6" fmla="*/ 1142879 w 5393062"/>
              <a:gd name="connsiteY6" fmla="*/ 5450400 h 5450400"/>
              <a:gd name="connsiteX7" fmla="*/ 1796 w 5393062"/>
              <a:gd name="connsiteY7" fmla="*/ 4505259 h 5450400"/>
              <a:gd name="connsiteX8" fmla="*/ 1796 w 5393062"/>
              <a:gd name="connsiteY8" fmla="*/ 945140 h 5450400"/>
              <a:gd name="connsiteX0" fmla="*/ 1796 w 5393062"/>
              <a:gd name="connsiteY0" fmla="*/ 945140 h 5431739"/>
              <a:gd name="connsiteX1" fmla="*/ 1086896 w 5393062"/>
              <a:gd name="connsiteY1" fmla="*/ 0 h 5431739"/>
              <a:gd name="connsiteX2" fmla="*/ 4344835 w 5393062"/>
              <a:gd name="connsiteY2" fmla="*/ 18661 h 5431739"/>
              <a:gd name="connsiteX3" fmla="*/ 5392612 w 5393062"/>
              <a:gd name="connsiteY3" fmla="*/ 907818 h 5431739"/>
              <a:gd name="connsiteX4" fmla="*/ 5383282 w 5393062"/>
              <a:gd name="connsiteY4" fmla="*/ 1398166 h 5431739"/>
              <a:gd name="connsiteX5" fmla="*/ 3514413 w 5393062"/>
              <a:gd name="connsiteY5" fmla="*/ 3434987 h 5431739"/>
              <a:gd name="connsiteX6" fmla="*/ 1068234 w 5393062"/>
              <a:gd name="connsiteY6" fmla="*/ 5431739 h 5431739"/>
              <a:gd name="connsiteX7" fmla="*/ 1796 w 5393062"/>
              <a:gd name="connsiteY7" fmla="*/ 4505259 h 5431739"/>
              <a:gd name="connsiteX8" fmla="*/ 1796 w 5393062"/>
              <a:gd name="connsiteY8" fmla="*/ 945140 h 5431739"/>
              <a:gd name="connsiteX0" fmla="*/ 1796 w 5393062"/>
              <a:gd name="connsiteY0" fmla="*/ 945140 h 5431739"/>
              <a:gd name="connsiteX1" fmla="*/ 1086896 w 5393062"/>
              <a:gd name="connsiteY1" fmla="*/ 0 h 5431739"/>
              <a:gd name="connsiteX2" fmla="*/ 4344835 w 5393062"/>
              <a:gd name="connsiteY2" fmla="*/ 18661 h 5431739"/>
              <a:gd name="connsiteX3" fmla="*/ 5392612 w 5393062"/>
              <a:gd name="connsiteY3" fmla="*/ 907818 h 5431739"/>
              <a:gd name="connsiteX4" fmla="*/ 5383282 w 5393062"/>
              <a:gd name="connsiteY4" fmla="*/ 1398166 h 5431739"/>
              <a:gd name="connsiteX5" fmla="*/ 3514413 w 5393062"/>
              <a:gd name="connsiteY5" fmla="*/ 3434987 h 5431739"/>
              <a:gd name="connsiteX6" fmla="*/ 1068234 w 5393062"/>
              <a:gd name="connsiteY6" fmla="*/ 5431739 h 5431739"/>
              <a:gd name="connsiteX7" fmla="*/ 1796 w 5393062"/>
              <a:gd name="connsiteY7" fmla="*/ 4505259 h 5431739"/>
              <a:gd name="connsiteX8" fmla="*/ 1796 w 5393062"/>
              <a:gd name="connsiteY8" fmla="*/ 945140 h 5431739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062" h="5450401">
                <a:moveTo>
                  <a:pt x="1796" y="945140"/>
                </a:moveTo>
                <a:cubicBezTo>
                  <a:pt x="1796" y="443766"/>
                  <a:pt x="585522" y="0"/>
                  <a:pt x="1086896" y="0"/>
                </a:cubicBezTo>
                <a:lnTo>
                  <a:pt x="4344835" y="18661"/>
                </a:lnTo>
                <a:cubicBezTo>
                  <a:pt x="4846209" y="18661"/>
                  <a:pt x="5411273" y="462427"/>
                  <a:pt x="5392612" y="907818"/>
                </a:cubicBezTo>
                <a:lnTo>
                  <a:pt x="5383282" y="1398166"/>
                </a:lnTo>
                <a:cubicBezTo>
                  <a:pt x="5271315" y="1852886"/>
                  <a:pt x="4407673" y="2417949"/>
                  <a:pt x="3514413" y="3434987"/>
                </a:cubicBezTo>
                <a:cubicBezTo>
                  <a:pt x="2471975" y="4340056"/>
                  <a:pt x="1840085" y="5385086"/>
                  <a:pt x="1152209" y="5450401"/>
                </a:cubicBezTo>
                <a:cubicBezTo>
                  <a:pt x="594851" y="5450401"/>
                  <a:pt x="1796" y="5006633"/>
                  <a:pt x="1796" y="4505259"/>
                </a:cubicBezTo>
                <a:cubicBezTo>
                  <a:pt x="-4424" y="3306112"/>
                  <a:pt x="8016" y="2144287"/>
                  <a:pt x="1796" y="945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5E8B66B1-EBA6-7B70-4714-FD2CD6243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67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2 bilder og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806892"/>
            <a:ext cx="5091405" cy="5038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329075"/>
            <a:ext cx="5091405" cy="16238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4FA917D-A0D6-41B8-AE11-4143A5C54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600" y="1893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A8F62251-484A-4DB8-B9A6-8773BAE23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5285" y="3806892"/>
            <a:ext cx="5091405" cy="5038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BDA7DA84-3988-459B-9107-52798FAC8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284" y="4320076"/>
            <a:ext cx="5091405" cy="16238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9265823B-5EFC-4836-B0CC-BC80264A9D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8000" y="1893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CBF747FD-9B13-B214-280A-0DCC048B8E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569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3 bilder og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4FA917D-A0D6-41B8-AE11-4143A5C54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6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9265823B-5EFC-4836-B0CC-BC80264A9D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84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bilde 9">
            <a:extLst>
              <a:ext uri="{FF2B5EF4-FFF2-40B4-BE49-F238E27FC236}">
                <a16:creationId xmlns:a16="http://schemas.microsoft.com/office/drawing/2014/main" id="{BDF2C2CB-3C69-4B66-AF00-7872A200AF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6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53AC08D0-9936-C204-43D2-D428D4B77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04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8400" y="425482"/>
            <a:ext cx="6808333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2" name="Grafikk 11" descr="Logo Akershus Universitetssykehus 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id="{9265823B-5EFC-4836-B0CC-BC80264A9D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84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Plassholder for bilde 9">
            <a:extLst>
              <a:ext uri="{FF2B5EF4-FFF2-40B4-BE49-F238E27FC236}">
                <a16:creationId xmlns:a16="http://schemas.microsoft.com/office/drawing/2014/main" id="{BDF2C2CB-3C69-4B66-AF00-7872A200AF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6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68F24912-C277-4937-84CF-A1809459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200" y="727200"/>
            <a:ext cx="3268800" cy="5042568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62768482-0457-25E0-4829-187C6BAC73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54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1FB65A4-E024-4D18-99E0-BE3635D7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6000" y="-115200"/>
            <a:ext cx="6139355" cy="11700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BA56D4C1-0D95-A443-3613-F3EB7CF81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92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53785153-5CDA-4F6E-9E71-C0F41795E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8400" y="79200"/>
            <a:ext cx="354709" cy="66888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3969B46C-1262-43BA-4FAF-1E4F7E1DD2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196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CC84047B-621B-40F7-870E-F1AF6D8B8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0800" y="86400"/>
            <a:ext cx="3258000" cy="32580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803557D5-E00B-FF53-92E2-EB8ECF6AF9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4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3" name="Grafikk 12" descr="Logo Akershus Universitetssykehus ">
            <a:extLst>
              <a:ext uri="{FF2B5EF4-FFF2-40B4-BE49-F238E27FC236}">
                <a16:creationId xmlns:a16="http://schemas.microsoft.com/office/drawing/2014/main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EB6F08E8-F3E7-4532-886B-C7C78146D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3775" y="733527"/>
            <a:ext cx="1590962" cy="1590708"/>
          </a:xfrm>
          <a:custGeom>
            <a:avLst/>
            <a:gdLst>
              <a:gd name="connsiteX0" fmla="*/ 1590485 w 1590962"/>
              <a:gd name="connsiteY0" fmla="*/ 315048 h 1590708"/>
              <a:gd name="connsiteX1" fmla="*/ 1276140 w 1590962"/>
              <a:gd name="connsiteY1" fmla="*/ -57 h 1590708"/>
              <a:gd name="connsiteX2" fmla="*/ 1275507 w 1590962"/>
              <a:gd name="connsiteY2" fmla="*/ -57 h 1590708"/>
              <a:gd name="connsiteX3" fmla="*/ 314628 w 1590962"/>
              <a:gd name="connsiteY3" fmla="*/ -57 h 1590708"/>
              <a:gd name="connsiteX4" fmla="*/ -477 w 1590962"/>
              <a:gd name="connsiteY4" fmla="*/ 314542 h 1590708"/>
              <a:gd name="connsiteX5" fmla="*/ -477 w 1590962"/>
              <a:gd name="connsiteY5" fmla="*/ 315048 h 1590708"/>
              <a:gd name="connsiteX6" fmla="*/ -477 w 1590962"/>
              <a:gd name="connsiteY6" fmla="*/ 1275674 h 1590708"/>
              <a:gd name="connsiteX7" fmla="*/ 314249 w 1590962"/>
              <a:gd name="connsiteY7" fmla="*/ 1590652 h 1590708"/>
              <a:gd name="connsiteX8" fmla="*/ 314628 w 1590962"/>
              <a:gd name="connsiteY8" fmla="*/ 1590652 h 1590708"/>
              <a:gd name="connsiteX9" fmla="*/ 1275507 w 1590962"/>
              <a:gd name="connsiteY9" fmla="*/ 1590652 h 1590708"/>
              <a:gd name="connsiteX10" fmla="*/ 1590485 w 1590962"/>
              <a:gd name="connsiteY10" fmla="*/ 1276180 h 1590708"/>
              <a:gd name="connsiteX11" fmla="*/ 1590485 w 1590962"/>
              <a:gd name="connsiteY11" fmla="*/ 1275674 h 15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962" h="1590708">
                <a:moveTo>
                  <a:pt x="1590485" y="315048"/>
                </a:moveTo>
                <a:cubicBezTo>
                  <a:pt x="1590700" y="141230"/>
                  <a:pt x="1449954" y="154"/>
                  <a:pt x="1276140" y="-57"/>
                </a:cubicBezTo>
                <a:cubicBezTo>
                  <a:pt x="1275925" y="-57"/>
                  <a:pt x="1275723" y="-57"/>
                  <a:pt x="1275507" y="-57"/>
                </a:cubicBezTo>
                <a:lnTo>
                  <a:pt x="314628" y="-57"/>
                </a:lnTo>
                <a:cubicBezTo>
                  <a:pt x="140739" y="-197"/>
                  <a:pt x="-337" y="140653"/>
                  <a:pt x="-477" y="314542"/>
                </a:cubicBezTo>
                <a:cubicBezTo>
                  <a:pt x="-477" y="314710"/>
                  <a:pt x="-477" y="314880"/>
                  <a:pt x="-477" y="315048"/>
                </a:cubicBezTo>
                <a:lnTo>
                  <a:pt x="-477" y="1275674"/>
                </a:lnTo>
                <a:cubicBezTo>
                  <a:pt x="-552" y="1449564"/>
                  <a:pt x="140359" y="1590576"/>
                  <a:pt x="314249" y="1590652"/>
                </a:cubicBezTo>
                <a:cubicBezTo>
                  <a:pt x="314375" y="1590652"/>
                  <a:pt x="314501" y="1590652"/>
                  <a:pt x="314628" y="1590652"/>
                </a:cubicBezTo>
                <a:lnTo>
                  <a:pt x="1275507" y="1590652"/>
                </a:lnTo>
                <a:cubicBezTo>
                  <a:pt x="1449321" y="1590791"/>
                  <a:pt x="1590346" y="1449994"/>
                  <a:pt x="1590485" y="1276180"/>
                </a:cubicBezTo>
                <a:cubicBezTo>
                  <a:pt x="1590485" y="1276016"/>
                  <a:pt x="1590485" y="1275838"/>
                  <a:pt x="1590485" y="1275674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87910B8E-3678-4B37-A492-00C1A7EBB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0869" y="2630861"/>
            <a:ext cx="1588693" cy="1588683"/>
          </a:xfrm>
          <a:custGeom>
            <a:avLst/>
            <a:gdLst>
              <a:gd name="connsiteX0" fmla="*/ 794002 w 1588693"/>
              <a:gd name="connsiteY0" fmla="*/ -57 h 1588683"/>
              <a:gd name="connsiteX1" fmla="*/ 1588216 w 1588693"/>
              <a:gd name="connsiteY1" fmla="*/ 794412 h 1588683"/>
              <a:gd name="connsiteX2" fmla="*/ 793748 w 1588693"/>
              <a:gd name="connsiteY2" fmla="*/ 1588627 h 1588683"/>
              <a:gd name="connsiteX3" fmla="*/ -467 w 1588693"/>
              <a:gd name="connsiteY3" fmla="*/ 794285 h 1588683"/>
              <a:gd name="connsiteX4" fmla="*/ 794002 w 1588693"/>
              <a:gd name="connsiteY4" fmla="*/ -57 h 15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693" h="1588683">
                <a:moveTo>
                  <a:pt x="794002" y="-57"/>
                </a:moveTo>
                <a:cubicBezTo>
                  <a:pt x="1232706" y="19"/>
                  <a:pt x="1588293" y="355708"/>
                  <a:pt x="1588216" y="794412"/>
                </a:cubicBezTo>
                <a:cubicBezTo>
                  <a:pt x="1588153" y="1233116"/>
                  <a:pt x="1232452" y="1588703"/>
                  <a:pt x="793748" y="1588627"/>
                </a:cubicBezTo>
                <a:cubicBezTo>
                  <a:pt x="355095" y="1588551"/>
                  <a:pt x="-467" y="1232939"/>
                  <a:pt x="-467" y="794285"/>
                </a:cubicBezTo>
                <a:cubicBezTo>
                  <a:pt x="-2619" y="357188"/>
                  <a:pt x="354627" y="-57"/>
                  <a:pt x="794002" y="-57"/>
                </a:cubicBezTo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6A7F704B-592D-4A10-A5D9-CF037547C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853" y="733527"/>
            <a:ext cx="1588684" cy="1588683"/>
          </a:xfrm>
          <a:custGeom>
            <a:avLst/>
            <a:gdLst>
              <a:gd name="connsiteX0" fmla="*/ 793865 w 1588684"/>
              <a:gd name="connsiteY0" fmla="*/ -57 h 1588683"/>
              <a:gd name="connsiteX1" fmla="*/ -477 w 1588684"/>
              <a:gd name="connsiteY1" fmla="*/ 794285 h 1588683"/>
              <a:gd name="connsiteX2" fmla="*/ 793865 w 1588684"/>
              <a:gd name="connsiteY2" fmla="*/ 1588627 h 1588683"/>
              <a:gd name="connsiteX3" fmla="*/ 1588207 w 1588684"/>
              <a:gd name="connsiteY3" fmla="*/ 794791 h 1588683"/>
              <a:gd name="connsiteX4" fmla="*/ 795131 w 1588684"/>
              <a:gd name="connsiteY4" fmla="*/ 450 h 1588683"/>
              <a:gd name="connsiteX5" fmla="*/ 793865 w 1588684"/>
              <a:gd name="connsiteY5" fmla="*/ 450 h 15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684" h="1588683">
                <a:moveTo>
                  <a:pt x="793865" y="-57"/>
                </a:moveTo>
                <a:cubicBezTo>
                  <a:pt x="355161" y="-57"/>
                  <a:pt x="-477" y="355582"/>
                  <a:pt x="-477" y="794285"/>
                </a:cubicBezTo>
                <a:cubicBezTo>
                  <a:pt x="-477" y="1232989"/>
                  <a:pt x="355161" y="1588627"/>
                  <a:pt x="793865" y="1588627"/>
                </a:cubicBezTo>
                <a:cubicBezTo>
                  <a:pt x="1232366" y="1588627"/>
                  <a:pt x="1587928" y="1233293"/>
                  <a:pt x="1588207" y="794791"/>
                </a:cubicBezTo>
                <a:cubicBezTo>
                  <a:pt x="1588562" y="356438"/>
                  <a:pt x="1233480" y="799"/>
                  <a:pt x="795131" y="450"/>
                </a:cubicBezTo>
                <a:cubicBezTo>
                  <a:pt x="794713" y="450"/>
                  <a:pt x="794283" y="450"/>
                  <a:pt x="793865" y="450"/>
                </a:cubicBezTo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18FCC181-67CD-47B6-BA45-96B3183E5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4364" y="2630790"/>
            <a:ext cx="1590812" cy="1590654"/>
          </a:xfrm>
          <a:custGeom>
            <a:avLst/>
            <a:gdLst>
              <a:gd name="connsiteX0" fmla="*/ 1499296 w 1590812"/>
              <a:gd name="connsiteY0" fmla="*/ 93281 h 1590654"/>
              <a:gd name="connsiteX1" fmla="*/ 1590284 w 1590812"/>
              <a:gd name="connsiteY1" fmla="*/ 314866 h 1590654"/>
              <a:gd name="connsiteX2" fmla="*/ 1590284 w 1590812"/>
              <a:gd name="connsiteY2" fmla="*/ 1275619 h 1590654"/>
              <a:gd name="connsiteX3" fmla="*/ 1275179 w 1590812"/>
              <a:gd name="connsiteY3" fmla="*/ 1590597 h 1590654"/>
              <a:gd name="connsiteX4" fmla="*/ 314300 w 1590812"/>
              <a:gd name="connsiteY4" fmla="*/ 1590597 h 1590654"/>
              <a:gd name="connsiteX5" fmla="*/ -476 w 1590812"/>
              <a:gd name="connsiteY5" fmla="*/ 1277441 h 1590654"/>
              <a:gd name="connsiteX6" fmla="*/ 92461 w 1590812"/>
              <a:gd name="connsiteY6" fmla="*/ 1053654 h 1590654"/>
              <a:gd name="connsiteX7" fmla="*/ 1053214 w 1590812"/>
              <a:gd name="connsiteY7" fmla="*/ 93028 h 1590654"/>
              <a:gd name="connsiteX8" fmla="*/ 1496499 w 1590812"/>
              <a:gd name="connsiteY8" fmla="*/ 90484 h 1590654"/>
              <a:gd name="connsiteX9" fmla="*/ 1499296 w 1590812"/>
              <a:gd name="connsiteY9" fmla="*/ 93281 h 15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812" h="1590654">
                <a:moveTo>
                  <a:pt x="1499296" y="93281"/>
                </a:moveTo>
                <a:cubicBezTo>
                  <a:pt x="1558899" y="151417"/>
                  <a:pt x="1591828" y="231611"/>
                  <a:pt x="1590284" y="314866"/>
                </a:cubicBezTo>
                <a:lnTo>
                  <a:pt x="1590284" y="1275619"/>
                </a:lnTo>
                <a:cubicBezTo>
                  <a:pt x="1589525" y="1449306"/>
                  <a:pt x="1448867" y="1589901"/>
                  <a:pt x="1275179" y="1590597"/>
                </a:cubicBezTo>
                <a:lnTo>
                  <a:pt x="314300" y="1590597"/>
                </a:lnTo>
                <a:cubicBezTo>
                  <a:pt x="140904" y="1591040"/>
                  <a:pt x="-32" y="1450837"/>
                  <a:pt x="-476" y="1277441"/>
                </a:cubicBezTo>
                <a:cubicBezTo>
                  <a:pt x="-691" y="1193414"/>
                  <a:pt x="32782" y="1112802"/>
                  <a:pt x="92461" y="1053654"/>
                </a:cubicBezTo>
                <a:lnTo>
                  <a:pt x="1053214" y="93028"/>
                </a:lnTo>
                <a:cubicBezTo>
                  <a:pt x="1174928" y="-30091"/>
                  <a:pt x="1373393" y="-31217"/>
                  <a:pt x="1496499" y="90484"/>
                </a:cubicBezTo>
                <a:cubicBezTo>
                  <a:pt x="1497435" y="91408"/>
                  <a:pt x="1498372" y="92344"/>
                  <a:pt x="1499296" y="93281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40FFEECB-3CB7-4634-A038-A21A83ED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8764" y="4530412"/>
            <a:ext cx="1590925" cy="1590062"/>
          </a:xfrm>
          <a:custGeom>
            <a:avLst/>
            <a:gdLst>
              <a:gd name="connsiteX0" fmla="*/ 92752 w 1590925"/>
              <a:gd name="connsiteY0" fmla="*/ 90993 h 1590062"/>
              <a:gd name="connsiteX1" fmla="*/ 314591 w 1590925"/>
              <a:gd name="connsiteY1" fmla="*/ 5 h 1590062"/>
              <a:gd name="connsiteX2" fmla="*/ 1275343 w 1590925"/>
              <a:gd name="connsiteY2" fmla="*/ 5 h 1590062"/>
              <a:gd name="connsiteX3" fmla="*/ 1590447 w 1590925"/>
              <a:gd name="connsiteY3" fmla="*/ 314983 h 1590062"/>
              <a:gd name="connsiteX4" fmla="*/ 1590447 w 1590925"/>
              <a:gd name="connsiteY4" fmla="*/ 1275229 h 1590062"/>
              <a:gd name="connsiteX5" fmla="*/ 1277292 w 1590925"/>
              <a:gd name="connsiteY5" fmla="*/ 1590004 h 1590062"/>
              <a:gd name="connsiteX6" fmla="*/ 1053504 w 1590925"/>
              <a:gd name="connsiteY6" fmla="*/ 1497068 h 1590062"/>
              <a:gd name="connsiteX7" fmla="*/ 92752 w 1590925"/>
              <a:gd name="connsiteY7" fmla="*/ 534670 h 1590062"/>
              <a:gd name="connsiteX8" fmla="*/ 88234 w 1590925"/>
              <a:gd name="connsiteY8" fmla="*/ 95511 h 1590062"/>
              <a:gd name="connsiteX9" fmla="*/ 92752 w 1590925"/>
              <a:gd name="connsiteY9" fmla="*/ 90993 h 15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925" h="1590062">
                <a:moveTo>
                  <a:pt x="92752" y="90993"/>
                </a:moveTo>
                <a:cubicBezTo>
                  <a:pt x="150913" y="31262"/>
                  <a:pt x="231233" y="-1679"/>
                  <a:pt x="314591" y="5"/>
                </a:cubicBezTo>
                <a:lnTo>
                  <a:pt x="1275343" y="5"/>
                </a:lnTo>
                <a:cubicBezTo>
                  <a:pt x="1449030" y="701"/>
                  <a:pt x="1589688" y="141295"/>
                  <a:pt x="1590447" y="314983"/>
                </a:cubicBezTo>
                <a:lnTo>
                  <a:pt x="1590447" y="1275229"/>
                </a:lnTo>
                <a:cubicBezTo>
                  <a:pt x="1590891" y="1448625"/>
                  <a:pt x="1450688" y="1589549"/>
                  <a:pt x="1277292" y="1590004"/>
                </a:cubicBezTo>
                <a:cubicBezTo>
                  <a:pt x="1193264" y="1590220"/>
                  <a:pt x="1112653" y="1556748"/>
                  <a:pt x="1053504" y="1497068"/>
                </a:cubicBezTo>
                <a:lnTo>
                  <a:pt x="92752" y="534670"/>
                </a:lnTo>
                <a:cubicBezTo>
                  <a:pt x="-29772" y="414652"/>
                  <a:pt x="-31784" y="218034"/>
                  <a:pt x="88234" y="95511"/>
                </a:cubicBezTo>
                <a:cubicBezTo>
                  <a:pt x="89727" y="93992"/>
                  <a:pt x="91233" y="92486"/>
                  <a:pt x="92752" y="90993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4F702E57-B2A3-4FBC-B4A4-70E814464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3775" y="4528195"/>
            <a:ext cx="1590708" cy="1590835"/>
          </a:xfrm>
          <a:custGeom>
            <a:avLst/>
            <a:gdLst>
              <a:gd name="connsiteX0" fmla="*/ 314628 w 1590708"/>
              <a:gd name="connsiteY0" fmla="*/ 1590779 h 1590835"/>
              <a:gd name="connsiteX1" fmla="*/ 629733 w 1590708"/>
              <a:gd name="connsiteY1" fmla="*/ 1275674 h 1590835"/>
              <a:gd name="connsiteX2" fmla="*/ 314628 w 1590708"/>
              <a:gd name="connsiteY2" fmla="*/ 960569 h 1590835"/>
              <a:gd name="connsiteX3" fmla="*/ -477 w 1590708"/>
              <a:gd name="connsiteY3" fmla="*/ 1275674 h 1590835"/>
              <a:gd name="connsiteX4" fmla="*/ -477 w 1590708"/>
              <a:gd name="connsiteY4" fmla="*/ 1275800 h 1590835"/>
              <a:gd name="connsiteX5" fmla="*/ 313996 w 1590708"/>
              <a:gd name="connsiteY5" fmla="*/ 1590779 h 1590835"/>
              <a:gd name="connsiteX6" fmla="*/ 314628 w 1590708"/>
              <a:gd name="connsiteY6" fmla="*/ 1590779 h 1590835"/>
              <a:gd name="connsiteX7" fmla="*/ 314628 w 1590708"/>
              <a:gd name="connsiteY7" fmla="*/ 630153 h 1590835"/>
              <a:gd name="connsiteX8" fmla="*/ 629733 w 1590708"/>
              <a:gd name="connsiteY8" fmla="*/ 315048 h 1590835"/>
              <a:gd name="connsiteX9" fmla="*/ 314628 w 1590708"/>
              <a:gd name="connsiteY9" fmla="*/ -57 h 1590835"/>
              <a:gd name="connsiteX10" fmla="*/ -477 w 1590708"/>
              <a:gd name="connsiteY10" fmla="*/ 315048 h 1590835"/>
              <a:gd name="connsiteX11" fmla="*/ 314122 w 1590708"/>
              <a:gd name="connsiteY11" fmla="*/ 630153 h 1590835"/>
              <a:gd name="connsiteX12" fmla="*/ 314628 w 1590708"/>
              <a:gd name="connsiteY12" fmla="*/ 630153 h 1590835"/>
              <a:gd name="connsiteX13" fmla="*/ 960023 w 1590708"/>
              <a:gd name="connsiteY13" fmla="*/ 315048 h 1590835"/>
              <a:gd name="connsiteX14" fmla="*/ 1275128 w 1590708"/>
              <a:gd name="connsiteY14" fmla="*/ -57 h 1590835"/>
              <a:gd name="connsiteX15" fmla="*/ 1590232 w 1590708"/>
              <a:gd name="connsiteY15" fmla="*/ 315048 h 1590835"/>
              <a:gd name="connsiteX16" fmla="*/ 1275128 w 1590708"/>
              <a:gd name="connsiteY16" fmla="*/ 630153 h 1590835"/>
              <a:gd name="connsiteX17" fmla="*/ 960403 w 1590708"/>
              <a:gd name="connsiteY17" fmla="*/ 315681 h 15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708" h="1590835">
                <a:moveTo>
                  <a:pt x="314628" y="1590779"/>
                </a:moveTo>
                <a:cubicBezTo>
                  <a:pt x="488657" y="1590779"/>
                  <a:pt x="629733" y="1449703"/>
                  <a:pt x="629733" y="1275674"/>
                </a:cubicBezTo>
                <a:cubicBezTo>
                  <a:pt x="629733" y="1101645"/>
                  <a:pt x="488657" y="960569"/>
                  <a:pt x="314628" y="960569"/>
                </a:cubicBezTo>
                <a:cubicBezTo>
                  <a:pt x="140599" y="960569"/>
                  <a:pt x="-477" y="1101645"/>
                  <a:pt x="-477" y="1275674"/>
                </a:cubicBezTo>
                <a:cubicBezTo>
                  <a:pt x="-477" y="1275712"/>
                  <a:pt x="-477" y="1275763"/>
                  <a:pt x="-477" y="1275800"/>
                </a:cubicBezTo>
                <a:cubicBezTo>
                  <a:pt x="-616" y="1449614"/>
                  <a:pt x="140182" y="1590639"/>
                  <a:pt x="313996" y="1590779"/>
                </a:cubicBezTo>
                <a:cubicBezTo>
                  <a:pt x="314210" y="1590779"/>
                  <a:pt x="314413" y="1590779"/>
                  <a:pt x="314628" y="1590779"/>
                </a:cubicBezTo>
                <a:close/>
                <a:moveTo>
                  <a:pt x="314628" y="630153"/>
                </a:moveTo>
                <a:cubicBezTo>
                  <a:pt x="488657" y="630153"/>
                  <a:pt x="629733" y="489077"/>
                  <a:pt x="629733" y="315048"/>
                </a:cubicBezTo>
                <a:cubicBezTo>
                  <a:pt x="629733" y="141019"/>
                  <a:pt x="488657" y="-57"/>
                  <a:pt x="314628" y="-57"/>
                </a:cubicBezTo>
                <a:cubicBezTo>
                  <a:pt x="140599" y="-57"/>
                  <a:pt x="-477" y="141019"/>
                  <a:pt x="-477" y="315048"/>
                </a:cubicBezTo>
                <a:cubicBezTo>
                  <a:pt x="-616" y="488938"/>
                  <a:pt x="140232" y="630013"/>
                  <a:pt x="314122" y="630153"/>
                </a:cubicBezTo>
                <a:cubicBezTo>
                  <a:pt x="314287" y="630153"/>
                  <a:pt x="314464" y="630153"/>
                  <a:pt x="314628" y="630153"/>
                </a:cubicBezTo>
                <a:close/>
                <a:moveTo>
                  <a:pt x="960023" y="315048"/>
                </a:moveTo>
                <a:cubicBezTo>
                  <a:pt x="960023" y="141019"/>
                  <a:pt x="1101099" y="-57"/>
                  <a:pt x="1275128" y="-57"/>
                </a:cubicBezTo>
                <a:cubicBezTo>
                  <a:pt x="1449156" y="-57"/>
                  <a:pt x="1590232" y="141019"/>
                  <a:pt x="1590232" y="315048"/>
                </a:cubicBezTo>
                <a:cubicBezTo>
                  <a:pt x="1590232" y="489077"/>
                  <a:pt x="1449156" y="630153"/>
                  <a:pt x="1275128" y="630153"/>
                </a:cubicBezTo>
                <a:cubicBezTo>
                  <a:pt x="1101440" y="630089"/>
                  <a:pt x="960618" y="489368"/>
                  <a:pt x="960403" y="315681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8731C7EE-7E20-423E-B816-77DF255E2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8085" y="733401"/>
            <a:ext cx="640081" cy="640079"/>
          </a:xfrm>
          <a:custGeom>
            <a:avLst/>
            <a:gdLst>
              <a:gd name="connsiteX0" fmla="*/ 318805 w 640081"/>
              <a:gd name="connsiteY0" fmla="*/ 640023 h 640079"/>
              <a:gd name="connsiteX1" fmla="*/ -476 w 640081"/>
              <a:gd name="connsiteY1" fmla="*/ 319222 h 640079"/>
              <a:gd name="connsiteX2" fmla="*/ 320324 w 640081"/>
              <a:gd name="connsiteY2" fmla="*/ -56 h 640079"/>
              <a:gd name="connsiteX3" fmla="*/ 639604 w 640081"/>
              <a:gd name="connsiteY3" fmla="*/ 320746 h 640079"/>
              <a:gd name="connsiteX4" fmla="*/ 639604 w 640081"/>
              <a:gd name="connsiteY4" fmla="*/ 321248 h 640079"/>
              <a:gd name="connsiteX5" fmla="*/ 318805 w 640081"/>
              <a:gd name="connsiteY5" fmla="*/ 640023 h 6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1" h="640079">
                <a:moveTo>
                  <a:pt x="318805" y="640023"/>
                </a:moveTo>
                <a:cubicBezTo>
                  <a:pt x="142055" y="639605"/>
                  <a:pt x="-893" y="495974"/>
                  <a:pt x="-476" y="319222"/>
                </a:cubicBezTo>
                <a:cubicBezTo>
                  <a:pt x="-46" y="142469"/>
                  <a:pt x="143574" y="-476"/>
                  <a:pt x="320324" y="-56"/>
                </a:cubicBezTo>
                <a:cubicBezTo>
                  <a:pt x="497085" y="366"/>
                  <a:pt x="640022" y="143993"/>
                  <a:pt x="639604" y="320746"/>
                </a:cubicBezTo>
                <a:cubicBezTo>
                  <a:pt x="639604" y="320913"/>
                  <a:pt x="639604" y="321081"/>
                  <a:pt x="639604" y="321248"/>
                </a:cubicBezTo>
                <a:cubicBezTo>
                  <a:pt x="638490" y="497630"/>
                  <a:pt x="495188" y="640023"/>
                  <a:pt x="318805" y="640023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3701944F-6C2B-4353-BE1A-CD4570931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6061" y="1682257"/>
            <a:ext cx="642104" cy="642104"/>
          </a:xfrm>
          <a:custGeom>
            <a:avLst/>
            <a:gdLst>
              <a:gd name="connsiteX0" fmla="*/ 320829 w 642104"/>
              <a:gd name="connsiteY0" fmla="*/ 642048 h 642104"/>
              <a:gd name="connsiteX1" fmla="*/ -477 w 642104"/>
              <a:gd name="connsiteY1" fmla="*/ 321249 h 642104"/>
              <a:gd name="connsiteX2" fmla="*/ 320322 w 642104"/>
              <a:gd name="connsiteY2" fmla="*/ -57 h 642104"/>
              <a:gd name="connsiteX3" fmla="*/ 641628 w 642104"/>
              <a:gd name="connsiteY3" fmla="*/ 320743 h 642104"/>
              <a:gd name="connsiteX4" fmla="*/ 641628 w 642104"/>
              <a:gd name="connsiteY4" fmla="*/ 320996 h 642104"/>
              <a:gd name="connsiteX5" fmla="*/ 321081 w 642104"/>
              <a:gd name="connsiteY5" fmla="*/ 642048 h 642104"/>
              <a:gd name="connsiteX6" fmla="*/ 320829 w 642104"/>
              <a:gd name="connsiteY6" fmla="*/ 642048 h 6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104" h="642104">
                <a:moveTo>
                  <a:pt x="320829" y="642048"/>
                </a:moveTo>
                <a:cubicBezTo>
                  <a:pt x="143522" y="642187"/>
                  <a:pt x="-338" y="498555"/>
                  <a:pt x="-477" y="321249"/>
                </a:cubicBezTo>
                <a:cubicBezTo>
                  <a:pt x="-616" y="143942"/>
                  <a:pt x="143016" y="83"/>
                  <a:pt x="320322" y="-57"/>
                </a:cubicBezTo>
                <a:cubicBezTo>
                  <a:pt x="497628" y="-196"/>
                  <a:pt x="641489" y="143436"/>
                  <a:pt x="641628" y="320743"/>
                </a:cubicBezTo>
                <a:cubicBezTo>
                  <a:pt x="641628" y="320831"/>
                  <a:pt x="641628" y="320907"/>
                  <a:pt x="641628" y="320996"/>
                </a:cubicBezTo>
                <a:cubicBezTo>
                  <a:pt x="641767" y="498163"/>
                  <a:pt x="498249" y="641909"/>
                  <a:pt x="321081" y="642048"/>
                </a:cubicBezTo>
                <a:cubicBezTo>
                  <a:pt x="320993" y="642048"/>
                  <a:pt x="320917" y="642048"/>
                  <a:pt x="320829" y="642048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4FDB7A0B-F774-4AAA-889E-87F580534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171" y="1682257"/>
            <a:ext cx="642104" cy="642104"/>
          </a:xfrm>
          <a:custGeom>
            <a:avLst/>
            <a:gdLst>
              <a:gd name="connsiteX0" fmla="*/ 320449 w 642104"/>
              <a:gd name="connsiteY0" fmla="*/ 642048 h 642104"/>
              <a:gd name="connsiteX1" fmla="*/ -477 w 642104"/>
              <a:gd name="connsiteY1" fmla="*/ 320869 h 642104"/>
              <a:gd name="connsiteX2" fmla="*/ 320702 w 642104"/>
              <a:gd name="connsiteY2" fmla="*/ -57 h 642104"/>
              <a:gd name="connsiteX3" fmla="*/ 641628 w 642104"/>
              <a:gd name="connsiteY3" fmla="*/ 320996 h 642104"/>
              <a:gd name="connsiteX4" fmla="*/ 321081 w 642104"/>
              <a:gd name="connsiteY4" fmla="*/ 642048 h 642104"/>
              <a:gd name="connsiteX5" fmla="*/ 320449 w 642104"/>
              <a:gd name="connsiteY5" fmla="*/ 642048 h 6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04" h="642104">
                <a:moveTo>
                  <a:pt x="320449" y="642048"/>
                </a:moveTo>
                <a:cubicBezTo>
                  <a:pt x="143143" y="641972"/>
                  <a:pt x="-552" y="498176"/>
                  <a:pt x="-477" y="320869"/>
                </a:cubicBezTo>
                <a:cubicBezTo>
                  <a:pt x="-401" y="143563"/>
                  <a:pt x="143396" y="-133"/>
                  <a:pt x="320702" y="-57"/>
                </a:cubicBezTo>
                <a:cubicBezTo>
                  <a:pt x="497971" y="19"/>
                  <a:pt x="641628" y="143727"/>
                  <a:pt x="641628" y="320996"/>
                </a:cubicBezTo>
                <a:cubicBezTo>
                  <a:pt x="641767" y="498163"/>
                  <a:pt x="498249" y="641909"/>
                  <a:pt x="321081" y="642048"/>
                </a:cubicBezTo>
                <a:cubicBezTo>
                  <a:pt x="320867" y="642048"/>
                  <a:pt x="320664" y="642048"/>
                  <a:pt x="320449" y="642048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68D299A6-FECF-4FC0-9D77-A24185492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6042" y="2630861"/>
            <a:ext cx="1588694" cy="1588683"/>
          </a:xfrm>
          <a:custGeom>
            <a:avLst/>
            <a:gdLst>
              <a:gd name="connsiteX0" fmla="*/ 793875 w 1588694"/>
              <a:gd name="connsiteY0" fmla="*/ -57 h 1588683"/>
              <a:gd name="connsiteX1" fmla="*/ 1588218 w 1588694"/>
              <a:gd name="connsiteY1" fmla="*/ 794285 h 1588683"/>
              <a:gd name="connsiteX2" fmla="*/ 793875 w 1588694"/>
              <a:gd name="connsiteY2" fmla="*/ 1588627 h 1588683"/>
              <a:gd name="connsiteX3" fmla="*/ -466 w 1588694"/>
              <a:gd name="connsiteY3" fmla="*/ 794285 h 1588683"/>
              <a:gd name="connsiteX4" fmla="*/ 793875 w 1588694"/>
              <a:gd name="connsiteY4" fmla="*/ -57 h 15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694" h="1588683">
                <a:moveTo>
                  <a:pt x="793875" y="-57"/>
                </a:moveTo>
                <a:cubicBezTo>
                  <a:pt x="1232579" y="-57"/>
                  <a:pt x="1588218" y="355581"/>
                  <a:pt x="1588218" y="794285"/>
                </a:cubicBezTo>
                <a:cubicBezTo>
                  <a:pt x="1588218" y="1232989"/>
                  <a:pt x="1232579" y="1588627"/>
                  <a:pt x="793875" y="1588627"/>
                </a:cubicBezTo>
                <a:cubicBezTo>
                  <a:pt x="355171" y="1588627"/>
                  <a:pt x="-466" y="1232989"/>
                  <a:pt x="-466" y="794285"/>
                </a:cubicBezTo>
                <a:cubicBezTo>
                  <a:pt x="-2745" y="357188"/>
                  <a:pt x="354501" y="-57"/>
                  <a:pt x="793875" y="-57"/>
                </a:cubicBezTo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B32AF689-9C89-4F02-91E0-0E595519D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6315" y="4528828"/>
            <a:ext cx="1590961" cy="1590835"/>
          </a:xfrm>
          <a:custGeom>
            <a:avLst/>
            <a:gdLst>
              <a:gd name="connsiteX0" fmla="*/ 1590485 w 1590961"/>
              <a:gd name="connsiteY0" fmla="*/ 315048 h 1590835"/>
              <a:gd name="connsiteX1" fmla="*/ 1275886 w 1590961"/>
              <a:gd name="connsiteY1" fmla="*/ -57 h 1590835"/>
              <a:gd name="connsiteX2" fmla="*/ 1275380 w 1590961"/>
              <a:gd name="connsiteY2" fmla="*/ -57 h 1590835"/>
              <a:gd name="connsiteX3" fmla="*/ 314627 w 1590961"/>
              <a:gd name="connsiteY3" fmla="*/ -57 h 1590835"/>
              <a:gd name="connsiteX4" fmla="*/ -477 w 1590961"/>
              <a:gd name="connsiteY4" fmla="*/ 314542 h 1590835"/>
              <a:gd name="connsiteX5" fmla="*/ -477 w 1590961"/>
              <a:gd name="connsiteY5" fmla="*/ 315048 h 1590835"/>
              <a:gd name="connsiteX6" fmla="*/ -477 w 1590961"/>
              <a:gd name="connsiteY6" fmla="*/ 1275801 h 1590835"/>
              <a:gd name="connsiteX7" fmla="*/ 313995 w 1590961"/>
              <a:gd name="connsiteY7" fmla="*/ 1590778 h 1590835"/>
              <a:gd name="connsiteX8" fmla="*/ 314627 w 1590961"/>
              <a:gd name="connsiteY8" fmla="*/ 1590778 h 1590835"/>
              <a:gd name="connsiteX9" fmla="*/ 1275380 w 1590961"/>
              <a:gd name="connsiteY9" fmla="*/ 1590778 h 1590835"/>
              <a:gd name="connsiteX10" fmla="*/ 1590485 w 1590961"/>
              <a:gd name="connsiteY10" fmla="*/ 1276433 h 1590835"/>
              <a:gd name="connsiteX11" fmla="*/ 1590485 w 1590961"/>
              <a:gd name="connsiteY11" fmla="*/ 1275168 h 15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961" h="1590835">
                <a:moveTo>
                  <a:pt x="1590485" y="315048"/>
                </a:moveTo>
                <a:cubicBezTo>
                  <a:pt x="1590624" y="141158"/>
                  <a:pt x="1449776" y="82"/>
                  <a:pt x="1275886" y="-57"/>
                </a:cubicBezTo>
                <a:cubicBezTo>
                  <a:pt x="1275722" y="-57"/>
                  <a:pt x="1275544" y="-57"/>
                  <a:pt x="1275380" y="-57"/>
                </a:cubicBezTo>
                <a:lnTo>
                  <a:pt x="314627" y="-57"/>
                </a:lnTo>
                <a:cubicBezTo>
                  <a:pt x="140738" y="-196"/>
                  <a:pt x="-338" y="140652"/>
                  <a:pt x="-477" y="314542"/>
                </a:cubicBezTo>
                <a:cubicBezTo>
                  <a:pt x="-477" y="314706"/>
                  <a:pt x="-477" y="314883"/>
                  <a:pt x="-477" y="315048"/>
                </a:cubicBezTo>
                <a:lnTo>
                  <a:pt x="-477" y="1275801"/>
                </a:lnTo>
                <a:cubicBezTo>
                  <a:pt x="-617" y="1449614"/>
                  <a:pt x="140181" y="1590639"/>
                  <a:pt x="313995" y="1590778"/>
                </a:cubicBezTo>
                <a:cubicBezTo>
                  <a:pt x="314210" y="1590778"/>
                  <a:pt x="314413" y="1590778"/>
                  <a:pt x="314627" y="1590778"/>
                </a:cubicBezTo>
                <a:lnTo>
                  <a:pt x="1275380" y="1590778"/>
                </a:lnTo>
                <a:cubicBezTo>
                  <a:pt x="1449194" y="1590994"/>
                  <a:pt x="1590269" y="1450247"/>
                  <a:pt x="1590485" y="1276433"/>
                </a:cubicBezTo>
                <a:cubicBezTo>
                  <a:pt x="1590485" y="1276016"/>
                  <a:pt x="1590485" y="1275585"/>
                  <a:pt x="1590485" y="1275168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3" name="Grafikk 9" descr="ahus.no - Menneskelig nær, faglig sterk">
            <a:extLst>
              <a:ext uri="{FF2B5EF4-FFF2-40B4-BE49-F238E27FC236}">
                <a16:creationId xmlns:a16="http://schemas.microsoft.com/office/drawing/2014/main" id="{40F9FE0D-35C1-06BD-6A72-A3E7FDF859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68" y="6037199"/>
            <a:ext cx="2342395" cy="115200"/>
          </a:xfrm>
          <a:prstGeom prst="rect">
            <a:avLst/>
          </a:prstGeom>
        </p:spPr>
      </p:pic>
      <p:pic>
        <p:nvPicPr>
          <p:cNvPr id="9" name="Picture 8" descr="Logo Universitetet i Oslo">
            <a:extLst>
              <a:ext uri="{FF2B5EF4-FFF2-40B4-BE49-F238E27FC236}">
                <a16:creationId xmlns:a16="http://schemas.microsoft.com/office/drawing/2014/main" id="{DC2EDA51-99E7-30F0-15CD-08360D9D53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9" y="5567324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9079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k 7">
            <a:extLst>
              <a:ext uri="{FF2B5EF4-FFF2-40B4-BE49-F238E27FC236}">
                <a16:creationId xmlns:a16="http://schemas.microsoft.com/office/drawing/2014/main" id="{CC84047B-621B-40F7-870E-F1AF6D8B8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08000" y="727200"/>
            <a:ext cx="3258000" cy="32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A0C7D850-23B7-71AC-4555-4B2444AFF3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31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86CF61A-8420-415D-919D-C9BC78916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9600" y="727200"/>
            <a:ext cx="1620000" cy="5037188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5CA27366-FDBB-FAC1-C14D-6567E1C285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152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734562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878360"/>
            <a:ext cx="7345626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2388309"/>
            <a:ext cx="7345625" cy="35739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68E135DF-3A4D-4AAC-ABF7-CBCDCB26D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8800" y="86400"/>
            <a:ext cx="2155355" cy="66816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4C251428-878F-3AC4-F7C4-772B3D6EAC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5315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, punkt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791478"/>
            <a:ext cx="5374434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17" y="2239018"/>
            <a:ext cx="5374434" cy="37049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ECFAF00F-1720-4257-8FB8-DD0F9F119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6000" y="1791477"/>
            <a:ext cx="5235331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dirty="0"/>
              <a:t>Click to add title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2888" y="3269450"/>
            <a:ext cx="5235331" cy="1330213"/>
          </a:xfrm>
        </p:spPr>
        <p:txBody>
          <a:bodyPr/>
          <a:lstStyle>
            <a:lvl1pPr marL="36000" indent="-244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6000" y="2246839"/>
            <a:ext cx="5235331" cy="97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2888" y="4599663"/>
            <a:ext cx="5235331" cy="13442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1FB65A4-E024-4D18-99E0-BE3635D7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6000" y="-115200"/>
            <a:ext cx="6139355" cy="1170000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BAA4B330-9FFC-0EF0-1AEC-BA6C39750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016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my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791478"/>
            <a:ext cx="5374434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17" y="2239018"/>
            <a:ext cx="5374434" cy="37049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1FB65A4-E024-4D18-99E0-BE3635D7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6000" y="-115200"/>
            <a:ext cx="6139355" cy="1170000"/>
          </a:xfrm>
          <a:prstGeom prst="rect">
            <a:avLst/>
          </a:prstGeom>
        </p:spPr>
      </p:pic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EA2ADCA2-20AD-4FA9-BD0A-0986B7DC50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7600" y="1648800"/>
            <a:ext cx="4140000" cy="41400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D1595EC5-71A5-2DFE-0D2C-7129265121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1193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3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A323C9F2-8B40-469A-B248-641D3AF66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7200" y="2390400"/>
            <a:ext cx="3376800" cy="3387600"/>
          </a:xfrm>
          <a:prstGeom prst="roundRect">
            <a:avLst>
              <a:gd name="adj" fmla="val 6023"/>
            </a:avLst>
          </a:prstGeom>
          <a:solidFill>
            <a:srgbClr val="EB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id="{0229937D-9F81-4D10-8EA3-11D9C18B0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6400" y="2390400"/>
            <a:ext cx="3376800" cy="3387600"/>
          </a:xfrm>
          <a:prstGeom prst="roundRect">
            <a:avLst>
              <a:gd name="adj" fmla="val 6023"/>
            </a:avLst>
          </a:prstGeom>
          <a:solidFill>
            <a:srgbClr val="FFF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CFC6BB43-B98E-4D85-A2D3-2D5BDB777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85600" y="2390400"/>
            <a:ext cx="3376800" cy="3387600"/>
          </a:xfrm>
          <a:prstGeom prst="roundRect">
            <a:avLst>
              <a:gd name="adj" fmla="val 6023"/>
            </a:avLst>
          </a:prstGeom>
          <a:solidFill>
            <a:srgbClr val="E9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DD9341C9-C8B3-4D2F-AAF3-78B3EF7B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3600" y="1666800"/>
            <a:ext cx="2671200" cy="626400"/>
          </a:xfrm>
          <a:prstGeom prst="roundRect">
            <a:avLst>
              <a:gd name="adj" fmla="val 32631"/>
            </a:avLst>
          </a:prstGeom>
          <a:noFill/>
          <a:ln>
            <a:solidFill>
              <a:srgbClr val="EBE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3040" y="1816417"/>
            <a:ext cx="2626822" cy="34034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759" y="2728612"/>
            <a:ext cx="2809703" cy="2853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4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A37BE021-DA91-49DD-A6B2-140FD54E5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722" y="1816416"/>
            <a:ext cx="2626822" cy="34034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D7AC28E5-5EC4-4363-9035-C3E7184052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10980" y="1816415"/>
            <a:ext cx="2626822" cy="34034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FAE066E8-D311-4991-BA16-32168CB5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6087" y="2722053"/>
            <a:ext cx="2809703" cy="2853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4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B1E80482-6E62-4F45-9EDC-99F26AD27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084" y="2729124"/>
            <a:ext cx="2809703" cy="2853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4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9EFC9AD2-6952-41ED-BDE4-843B54155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2669" y="1660862"/>
            <a:ext cx="2671200" cy="626400"/>
          </a:xfrm>
          <a:prstGeom prst="roundRect">
            <a:avLst>
              <a:gd name="adj" fmla="val 32631"/>
            </a:avLst>
          </a:prstGeom>
          <a:noFill/>
          <a:ln>
            <a:solidFill>
              <a:srgbClr val="FFF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1578E3DE-1F5A-488D-8E8A-3F93C7DB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1774" y="1669988"/>
            <a:ext cx="2671200" cy="626400"/>
          </a:xfrm>
          <a:prstGeom prst="roundRect">
            <a:avLst>
              <a:gd name="adj" fmla="val 32631"/>
            </a:avLst>
          </a:prstGeom>
          <a:noFill/>
          <a:ln>
            <a:solidFill>
              <a:srgbClr val="E9F4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Plassholder for bilde 6">
            <a:extLst>
              <a:ext uri="{FF2B5EF4-FFF2-40B4-BE49-F238E27FC236}">
                <a16:creationId xmlns:a16="http://schemas.microsoft.com/office/drawing/2014/main" id="{2A89F757-BD5A-49BA-A29C-BBC0A2986D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200" y="1670399"/>
            <a:ext cx="6192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Icon</a:t>
            </a:r>
          </a:p>
        </p:txBody>
      </p:sp>
      <p:sp>
        <p:nvSpPr>
          <p:cNvPr id="30" name="Plassholder for bilde 6">
            <a:extLst>
              <a:ext uri="{FF2B5EF4-FFF2-40B4-BE49-F238E27FC236}">
                <a16:creationId xmlns:a16="http://schemas.microsoft.com/office/drawing/2014/main" id="{7891C0F8-0E49-464F-964C-27C08DD155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06400" y="1670400"/>
            <a:ext cx="6192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Icon</a:t>
            </a:r>
          </a:p>
        </p:txBody>
      </p:sp>
      <p:sp>
        <p:nvSpPr>
          <p:cNvPr id="32" name="Plassholder for bilde 6">
            <a:extLst>
              <a:ext uri="{FF2B5EF4-FFF2-40B4-BE49-F238E27FC236}">
                <a16:creationId xmlns:a16="http://schemas.microsoft.com/office/drawing/2014/main" id="{5541BA81-A38F-4C15-B030-2CB5627B226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0168" y="1670470"/>
            <a:ext cx="6192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Icon</a:t>
            </a:r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047BAAD9-16CF-0C47-0E9B-F8DAD7C0A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973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3 tekst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id="{26C9014B-C787-4FAF-A37A-6FC3D12CC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87200" y="4100400"/>
            <a:ext cx="3391200" cy="1011600"/>
          </a:xfrm>
          <a:prstGeom prst="roundRect">
            <a:avLst>
              <a:gd name="adj" fmla="val 41571"/>
            </a:avLst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11F1EEF8-967F-45E2-ACFB-31A922240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87200" y="2887200"/>
            <a:ext cx="3391200" cy="1011600"/>
          </a:xfrm>
          <a:prstGeom prst="roundRect">
            <a:avLst>
              <a:gd name="adj" fmla="val 41571"/>
            </a:avLst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Rektangel: avrundede hjørner 34">
            <a:extLst>
              <a:ext uri="{FF2B5EF4-FFF2-40B4-BE49-F238E27FC236}">
                <a16:creationId xmlns:a16="http://schemas.microsoft.com/office/drawing/2014/main" id="{00B0FD74-1F9E-4D51-A71D-F1465018D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87200" y="1670400"/>
            <a:ext cx="3391200" cy="1011600"/>
          </a:xfrm>
          <a:prstGeom prst="roundRect">
            <a:avLst>
              <a:gd name="adj" fmla="val 41571"/>
            </a:avLst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0D63D66F-7897-4A45-94A4-740131E25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01200" y="2232000"/>
            <a:ext cx="1004400" cy="2326648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676EFC01-747C-4ECE-A250-B7903F773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2000" y="4100400"/>
            <a:ext cx="1015200" cy="1011600"/>
          </a:xfrm>
          <a:prstGeom prst="ellipse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44D35D4-B350-4F63-996A-C4C4B8A5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2000" y="2887200"/>
            <a:ext cx="1015200" cy="1011600"/>
          </a:xfrm>
          <a:prstGeom prst="ellipse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4D93123-79EF-4EB6-9F8C-91E8C34E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2000" y="1670400"/>
            <a:ext cx="1015200" cy="1011600"/>
          </a:xfrm>
          <a:prstGeom prst="ellipse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2" name="Plassholder for tekst 8">
            <a:extLst>
              <a:ext uri="{FF2B5EF4-FFF2-40B4-BE49-F238E27FC236}">
                <a16:creationId xmlns:a16="http://schemas.microsoft.com/office/drawing/2014/main" id="{BF7D4648-2719-466D-AC86-7016403BB3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55573" y="2923001"/>
            <a:ext cx="3297425" cy="90223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D7AC28E5-5EC4-4363-9035-C3E718405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0" y="1940631"/>
            <a:ext cx="531845" cy="5937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/>
              <a:t>1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FAE066E8-D311-4991-BA16-32168CB5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7223" y="1884645"/>
            <a:ext cx="2964361" cy="6618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1578E3DE-1F5A-488D-8E8A-3F93C7DB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4800" y="2887200"/>
            <a:ext cx="3391200" cy="1011600"/>
          </a:xfrm>
          <a:prstGeom prst="roundRect">
            <a:avLst>
              <a:gd name="adj" fmla="val 16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6A06CC41-BC74-482E-BD33-86D642A704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1430" y="3166510"/>
            <a:ext cx="531845" cy="5937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/>
              <a:t>2</a:t>
            </a:r>
          </a:p>
        </p:txBody>
      </p:sp>
      <p:sp>
        <p:nvSpPr>
          <p:cNvPr id="28" name="Plassholder for tekst 9">
            <a:extLst>
              <a:ext uri="{FF2B5EF4-FFF2-40B4-BE49-F238E27FC236}">
                <a16:creationId xmlns:a16="http://schemas.microsoft.com/office/drawing/2014/main" id="{453897F7-3A4F-4586-A96D-B614617F8E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1431" y="4373727"/>
            <a:ext cx="531845" cy="6002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/>
              <a:t>3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id="{E304033B-7734-4643-936C-EA8372A2F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7223" y="3105301"/>
            <a:ext cx="2964361" cy="6549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5AB0C071-2ECB-47D8-8F58-14A10EDC00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7222" y="4319059"/>
            <a:ext cx="2964361" cy="6549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BA1FC0D6-E6B5-DA6C-2A35-DD353A7C02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2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lys blå bakgrunn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5D0B556C-C661-43CD-B6AF-1D6226C29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7577" y="701998"/>
            <a:ext cx="5433524" cy="5437545"/>
          </a:xfrm>
          <a:prstGeom prst="roundRect">
            <a:avLst>
              <a:gd name="adj" fmla="val 19662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Grafikk 12" descr="Logo Akershus Universitetssykehus ">
            <a:extLst>
              <a:ext uri="{FF2B5EF4-FFF2-40B4-BE49-F238E27FC236}">
                <a16:creationId xmlns:a16="http://schemas.microsoft.com/office/drawing/2014/main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3" name="Grafikk 9" descr="ahus.no - Menneskelig nær, faglig sterk">
            <a:extLst>
              <a:ext uri="{FF2B5EF4-FFF2-40B4-BE49-F238E27FC236}">
                <a16:creationId xmlns:a16="http://schemas.microsoft.com/office/drawing/2014/main" id="{AE7948B4-9144-5BA8-313F-8467E476A9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68" y="6037199"/>
            <a:ext cx="2342395" cy="115200"/>
          </a:xfrm>
          <a:prstGeom prst="rect">
            <a:avLst/>
          </a:prstGeom>
        </p:spPr>
      </p:pic>
      <p:pic>
        <p:nvPicPr>
          <p:cNvPr id="7" name="Picture 6" descr="Logo Universitetet i Oslo">
            <a:extLst>
              <a:ext uri="{FF2B5EF4-FFF2-40B4-BE49-F238E27FC236}">
                <a16:creationId xmlns:a16="http://schemas.microsoft.com/office/drawing/2014/main" id="{1547AAE6-8572-535C-5B83-562217A19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9" y="5567324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871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grafikk lys blå bakgrunn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3" name="Grafikk 12" descr="Logo Akershus Universitetssykehus ">
            <a:extLst>
              <a:ext uri="{FF2B5EF4-FFF2-40B4-BE49-F238E27FC236}">
                <a16:creationId xmlns:a16="http://schemas.microsoft.com/office/drawing/2014/main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CD658573-05C4-45BC-8F7F-A96E4A3D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2400" y="727200"/>
            <a:ext cx="5403600" cy="5403600"/>
          </a:xfrm>
          <a:prstGeom prst="rect">
            <a:avLst/>
          </a:prstGeom>
        </p:spPr>
      </p:pic>
      <p:pic>
        <p:nvPicPr>
          <p:cNvPr id="3" name="Grafikk 9" descr="ahus.no - Menneskelig nær, faglig sterk">
            <a:extLst>
              <a:ext uri="{FF2B5EF4-FFF2-40B4-BE49-F238E27FC236}">
                <a16:creationId xmlns:a16="http://schemas.microsoft.com/office/drawing/2014/main" id="{107CADB8-C786-1BCE-145A-854DF91A4F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668" y="6037199"/>
            <a:ext cx="2342395" cy="115200"/>
          </a:xfrm>
          <a:prstGeom prst="rect">
            <a:avLst/>
          </a:prstGeom>
        </p:spPr>
      </p:pic>
      <p:pic>
        <p:nvPicPr>
          <p:cNvPr id="7" name="Picture 6" descr="Logo Universitetet i Oslo">
            <a:extLst>
              <a:ext uri="{FF2B5EF4-FFF2-40B4-BE49-F238E27FC236}">
                <a16:creationId xmlns:a16="http://schemas.microsoft.com/office/drawing/2014/main" id="{CD17BE57-66BF-FFC0-42BB-0F0700693F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9" y="5567324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mørk blå bakgrunn">
    <p:bg>
      <p:bgPr>
        <a:solidFill>
          <a:srgbClr val="082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5D0B556C-C661-43CD-B6AF-1D6226C29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0800" y="705600"/>
            <a:ext cx="5446800" cy="54468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C368E-3D97-4BB7-A812-CBA2419E65F8}" type="datetime1">
              <a:rPr lang="nb-NO" smtClean="0"/>
              <a:pPr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1EE64-2AC8-478B-9513-F2665BF2044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 descr="Logo Akershus Universitetssykehus ">
            <a:extLst>
              <a:ext uri="{FF2B5EF4-FFF2-40B4-BE49-F238E27FC236}">
                <a16:creationId xmlns:a16="http://schemas.microsoft.com/office/drawing/2014/main" id="{CF66FECA-4CC2-4DF4-9910-8C9E73E001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12" name="Grafikk 11" descr="ahus.no - Menneskelig nær, faglig sterk">
            <a:extLst>
              <a:ext uri="{FF2B5EF4-FFF2-40B4-BE49-F238E27FC236}">
                <a16:creationId xmlns:a16="http://schemas.microsoft.com/office/drawing/2014/main" id="{DD82D8FA-5BD5-4DCE-B2AE-C2B06D7694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6037200"/>
            <a:ext cx="2325600" cy="114374"/>
          </a:xfrm>
          <a:prstGeom prst="rect">
            <a:avLst/>
          </a:prstGeom>
        </p:spPr>
      </p:pic>
      <p:pic>
        <p:nvPicPr>
          <p:cNvPr id="3" name="Graphic 2" descr="Logo Universitetet i Oslo">
            <a:extLst>
              <a:ext uri="{FF2B5EF4-FFF2-40B4-BE49-F238E27FC236}">
                <a16:creationId xmlns:a16="http://schemas.microsoft.com/office/drawing/2014/main" id="{3BDF498A-AA0D-1558-3242-526BDD7086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4680" y="5567324"/>
            <a:ext cx="1898867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6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grafikk mørk blå bakgrunn">
    <p:bg>
      <p:bgPr>
        <a:solidFill>
          <a:srgbClr val="082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C368E-3D97-4BB7-A812-CBA2419E65F8}" type="datetime1">
              <a:rPr lang="nb-NO" smtClean="0"/>
              <a:pPr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1EE64-2AC8-478B-9513-F2665BF2044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 descr="Logo Akershus Universitetssykehus ">
            <a:extLst>
              <a:ext uri="{FF2B5EF4-FFF2-40B4-BE49-F238E27FC236}">
                <a16:creationId xmlns:a16="http://schemas.microsoft.com/office/drawing/2014/main" id="{CF66FECA-4CC2-4DF4-9910-8C9E73E001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12" name="Grafikk 11" descr="ahus.no - Menneskelig nær, faglig sterk">
            <a:extLst>
              <a:ext uri="{FF2B5EF4-FFF2-40B4-BE49-F238E27FC236}">
                <a16:creationId xmlns:a16="http://schemas.microsoft.com/office/drawing/2014/main" id="{DD82D8FA-5BD5-4DCE-B2AE-C2B06D7694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6037200"/>
            <a:ext cx="2325600" cy="11437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4EAE53F6-E918-4D8C-8A8B-6E5CAF39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2400" y="727200"/>
            <a:ext cx="5403600" cy="5403600"/>
          </a:xfrm>
          <a:prstGeom prst="rect">
            <a:avLst/>
          </a:prstGeom>
        </p:spPr>
      </p:pic>
      <p:pic>
        <p:nvPicPr>
          <p:cNvPr id="3" name="Graphic 2" descr="Logo Universitetet i Oslo">
            <a:extLst>
              <a:ext uri="{FF2B5EF4-FFF2-40B4-BE49-F238E27FC236}">
                <a16:creationId xmlns:a16="http://schemas.microsoft.com/office/drawing/2014/main" id="{C99F178F-2987-CF4A-3E42-888B01964A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4680" y="5567324"/>
            <a:ext cx="1898867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4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8282475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312365"/>
            <a:ext cx="8282474" cy="2565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E64F163C-57BF-BB45-416A-60CFCA8FA2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453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09140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657600"/>
            <a:ext cx="5091405" cy="5038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Grafikk 11" descr="Logo Akershus Universitetssykehus  ">
            <a:extLst>
              <a:ext uri="{FF2B5EF4-FFF2-40B4-BE49-F238E27FC236}">
                <a16:creationId xmlns:a16="http://schemas.microsoft.com/office/drawing/2014/main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4171298"/>
            <a:ext cx="5091405" cy="168832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4FA917D-A0D6-41B8-AE11-4143A5C54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27577" y="701998"/>
            <a:ext cx="5433524" cy="5437545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43B545D0-3AA6-FFB7-25F0-A29900C0AA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698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4055706" cy="2387600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 descr="Logo Akershus Universitetssykehus ">
            <a:extLst>
              <a:ext uri="{FF2B5EF4-FFF2-40B4-BE49-F238E27FC236}">
                <a16:creationId xmlns:a16="http://schemas.microsoft.com/office/drawing/2014/main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3" name="Picture 2" descr="Logo Universitetet i Oslo">
            <a:extLst>
              <a:ext uri="{FF2B5EF4-FFF2-40B4-BE49-F238E27FC236}">
                <a16:creationId xmlns:a16="http://schemas.microsoft.com/office/drawing/2014/main" id="{6D9FF39A-1CB7-4159-8B5E-30A12ABA0F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9" y="5718093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5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E94A978-A473-4B04-BA67-5E4C35A9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DB8181-A3C7-49CE-A526-0A030B55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1B3F3CE-9A3F-4A59-A7C2-58EA0FD7F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7192" y="6067393"/>
            <a:ext cx="1088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00529B"/>
                </a:solidFill>
              </a:defRPr>
            </a:lvl1pPr>
          </a:lstStyle>
          <a:p>
            <a:fld id="{91EFCDCF-2850-4506-9BA7-EB3EBE75A793}" type="datetime1">
              <a:rPr lang="nb-NO" smtClean="0"/>
              <a:t>04.05.2026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BFAFFA-DFD0-4094-BC01-3800133D9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48529" y="6067394"/>
            <a:ext cx="17012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rgbClr val="00529B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83B6E0-EEBA-476C-969F-98FCD9B2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734" y="6067395"/>
            <a:ext cx="2845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00529B"/>
                </a:solidFill>
              </a:defRPr>
            </a:lvl1pPr>
          </a:lstStyle>
          <a:p>
            <a:fld id="{B5D1EE64-2AC8-478B-9513-F2665BF2044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 descr="ahus.no - Menneskelig nær, faglig sterk">
            <a:extLst>
              <a:ext uri="{FF2B5EF4-FFF2-40B4-BE49-F238E27FC236}">
                <a16:creationId xmlns:a16="http://schemas.microsoft.com/office/drawing/2014/main" id="{C8689EFD-C5AF-496F-98D6-31F1881A34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10668" y="6037199"/>
            <a:ext cx="2342395" cy="115200"/>
          </a:xfrm>
          <a:prstGeom prst="rect">
            <a:avLst/>
          </a:prstGeom>
        </p:spPr>
      </p:pic>
      <p:pic>
        <p:nvPicPr>
          <p:cNvPr id="8" name="Picture 7" descr="Logo Universitetet i Oslo">
            <a:extLst>
              <a:ext uri="{FF2B5EF4-FFF2-40B4-BE49-F238E27FC236}">
                <a16:creationId xmlns:a16="http://schemas.microsoft.com/office/drawing/2014/main" id="{CBD71EBC-32E9-2AAB-709E-534346C1BC8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9" y="5567324"/>
            <a:ext cx="1898451" cy="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464B-75D3-98DE-DF2F-D9EA47F4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762C5E-7701-7500-C646-795DCE4B3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2347" y="683777"/>
            <a:ext cx="11053225" cy="3436491"/>
          </a:xfrm>
        </p:spPr>
        <p:txBody>
          <a:bodyPr/>
          <a:lstStyle/>
          <a:p>
            <a:br>
              <a:rPr lang="nb-NO" sz="4000" dirty="0">
                <a:ea typeface="Calibri"/>
                <a:cs typeface="Calibri"/>
              </a:rPr>
            </a:br>
            <a:r>
              <a:rPr lang="nb-NO" sz="4400" dirty="0">
                <a:ea typeface="Calibri"/>
                <a:cs typeface="Calibri"/>
              </a:rPr>
              <a:t>Digital hjemmeoppfølging </a:t>
            </a:r>
            <a:br>
              <a:rPr lang="nb-NO" sz="4400" dirty="0">
                <a:ea typeface="Calibri"/>
                <a:cs typeface="Calibri"/>
              </a:rPr>
            </a:br>
            <a:r>
              <a:rPr lang="nb-NO" sz="4400" dirty="0">
                <a:ea typeface="Calibri"/>
                <a:cs typeface="Calibri"/>
              </a:rPr>
              <a:t>i tidlig barseltid</a:t>
            </a:r>
            <a:br>
              <a:rPr lang="nb-NO" sz="4000" dirty="0">
                <a:ea typeface="Calibri"/>
                <a:cs typeface="Calibri"/>
              </a:rPr>
            </a:br>
            <a:br>
              <a:rPr lang="nb-NO" sz="4000" dirty="0">
                <a:ea typeface="Calibri"/>
                <a:cs typeface="Calibri"/>
              </a:rPr>
            </a:br>
            <a:endParaRPr lang="nb-NO" sz="4000" dirty="0">
              <a:ea typeface="Calibri"/>
              <a:cs typeface="Calibri"/>
            </a:endParaRPr>
          </a:p>
        </p:txBody>
      </p:sp>
      <p:pic>
        <p:nvPicPr>
          <p:cNvPr id="3" name="Picture Placeholder 2" descr="Barsel hjem - logo 2.png">
            <a:extLst>
              <a:ext uri="{FF2B5EF4-FFF2-40B4-BE49-F238E27FC236}">
                <a16:creationId xmlns:a16="http://schemas.microsoft.com/office/drawing/2014/main" id="{59AB9607-6AD4-D6D4-8E2E-CDD0053EE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692" t="9428" r="15050" b="26599"/>
          <a:stretch>
            <a:fillRect/>
          </a:stretch>
        </p:blipFill>
        <p:spPr>
          <a:xfrm>
            <a:off x="1079028" y="2118416"/>
            <a:ext cx="3185496" cy="2621168"/>
          </a:xfrm>
          <a:prstGeom prst="rect">
            <a:avLst/>
          </a:prstGeom>
          <a:solidFill>
            <a:srgbClr val="D5EEF6"/>
          </a:solidFill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96BA7B5F-46F7-8770-EE54-4A0D9C13C639}"/>
              </a:ext>
            </a:extLst>
          </p:cNvPr>
          <p:cNvSpPr txBox="1">
            <a:spLocks/>
          </p:cNvSpPr>
          <p:nvPr/>
        </p:nvSpPr>
        <p:spPr>
          <a:xfrm>
            <a:off x="5027766" y="2704415"/>
            <a:ext cx="5107480" cy="284508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5000" b="0" kern="1200" spc="30" baseline="0">
                <a:solidFill>
                  <a:srgbClr val="00529B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nb-NO" sz="2800" dirty="0">
                <a:ea typeface="Calibri"/>
                <a:cs typeface="Calibri"/>
              </a:rPr>
            </a:br>
            <a:r>
              <a:rPr lang="nb-NO" sz="2800" dirty="0">
                <a:ea typeface="Calibri"/>
                <a:cs typeface="Calibri"/>
              </a:rPr>
              <a:t>Mari Aas</a:t>
            </a:r>
            <a:br>
              <a:rPr lang="nb-NO" sz="2800" dirty="0">
                <a:ea typeface="Calibri"/>
                <a:cs typeface="Calibri"/>
              </a:rPr>
            </a:br>
            <a:r>
              <a:rPr lang="nb-NO" sz="2800" dirty="0">
                <a:ea typeface="Calibri"/>
                <a:cs typeface="Calibri"/>
              </a:rPr>
              <a:t>Jordmor og prosjektleder </a:t>
            </a:r>
            <a:br>
              <a:rPr lang="nb-NO" sz="2800" dirty="0">
                <a:ea typeface="Calibri"/>
                <a:cs typeface="Calibri"/>
              </a:rPr>
            </a:br>
            <a:br>
              <a:rPr lang="nb-NO" sz="2800" dirty="0">
                <a:ea typeface="Calibri"/>
                <a:cs typeface="Calibri"/>
              </a:rPr>
            </a:br>
            <a:r>
              <a:rPr lang="nb-NO" sz="2800" dirty="0" err="1">
                <a:ea typeface="Calibri"/>
                <a:cs typeface="Calibri"/>
              </a:rPr>
              <a:t>Jordmorkonferansen</a:t>
            </a:r>
            <a:r>
              <a:rPr lang="nb-NO" sz="2800" dirty="0">
                <a:ea typeface="Calibri"/>
                <a:cs typeface="Calibri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85700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CB86-377F-416E-8DE2-2075781D6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B0F5-DA2F-9ABC-8438-74B6F03C1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942" y="425482"/>
            <a:ext cx="8282475" cy="761160"/>
          </a:xfrm>
        </p:spPr>
        <p:txBody>
          <a:bodyPr/>
          <a:lstStyle/>
          <a:p>
            <a:pPr algn="ctr"/>
            <a:r>
              <a:rPr lang="en-US" sz="4000" dirty="0" err="1">
                <a:ea typeface="Calibri"/>
                <a:cs typeface="Calibri"/>
              </a:rPr>
              <a:t>Pasientforløp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A1B20-C700-667F-D0ED-075AFC2E5223}"/>
              </a:ext>
            </a:extLst>
          </p:cNvPr>
          <p:cNvSpPr/>
          <p:nvPr/>
        </p:nvSpPr>
        <p:spPr>
          <a:xfrm>
            <a:off x="182700" y="2063968"/>
            <a:ext cx="186852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om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svangerskapet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6433245-694C-3E2A-BC6A-D416EAFA1DE7}"/>
              </a:ext>
            </a:extLst>
          </p:cNvPr>
          <p:cNvSpPr/>
          <p:nvPr/>
        </p:nvSpPr>
        <p:spPr>
          <a:xfrm>
            <a:off x="2051223" y="3444666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13D1E-6B7A-C028-4438-C852F166125E}"/>
              </a:ext>
            </a:extLst>
          </p:cNvPr>
          <p:cNvSpPr/>
          <p:nvPr/>
        </p:nvSpPr>
        <p:spPr>
          <a:xfrm>
            <a:off x="182699" y="3874227"/>
            <a:ext cx="1868523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Laste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ned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MyDigni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o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Tilgang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informasjonssider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54DC62-9A7B-7A9A-B3A0-0A58571826B1}"/>
              </a:ext>
            </a:extLst>
          </p:cNvPr>
          <p:cNvSpPr/>
          <p:nvPr/>
        </p:nvSpPr>
        <p:spPr>
          <a:xfrm>
            <a:off x="2367084" y="2058391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Inkludering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 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prosjektet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D4179-B808-623F-3ED6-CBE1DFBD7214}"/>
              </a:ext>
            </a:extLst>
          </p:cNvPr>
          <p:cNvSpPr/>
          <p:nvPr/>
        </p:nvSpPr>
        <p:spPr>
          <a:xfrm>
            <a:off x="2367084" y="3884316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Kvinnen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får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videre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pla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n for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hjemreise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8045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A5048-0287-B949-346E-3E5DDA26F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EF3B-E9C1-BA7D-14CA-59E853FA2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942" y="425482"/>
            <a:ext cx="8282475" cy="761160"/>
          </a:xfrm>
        </p:spPr>
        <p:txBody>
          <a:bodyPr/>
          <a:lstStyle/>
          <a:p>
            <a:pPr algn="ctr"/>
            <a:r>
              <a:rPr lang="en-US" sz="4000" dirty="0" err="1">
                <a:ea typeface="Calibri"/>
                <a:cs typeface="Calibri"/>
              </a:rPr>
              <a:t>Pasientforløp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198E9-D3A1-7334-0E04-8E75D88CB91A}"/>
              </a:ext>
            </a:extLst>
          </p:cNvPr>
          <p:cNvSpPr/>
          <p:nvPr/>
        </p:nvSpPr>
        <p:spPr>
          <a:xfrm>
            <a:off x="182700" y="2063968"/>
            <a:ext cx="186852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om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svangerskapet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FD01A7-EF66-746B-CC1C-DE6DAC0BE07D}"/>
              </a:ext>
            </a:extLst>
          </p:cNvPr>
          <p:cNvSpPr/>
          <p:nvPr/>
        </p:nvSpPr>
        <p:spPr>
          <a:xfrm>
            <a:off x="2051223" y="3444666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76FEA-D01D-C02A-4A31-8995F471FBD2}"/>
              </a:ext>
            </a:extLst>
          </p:cNvPr>
          <p:cNvSpPr/>
          <p:nvPr/>
        </p:nvSpPr>
        <p:spPr>
          <a:xfrm>
            <a:off x="182699" y="3874227"/>
            <a:ext cx="1868523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Laste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ned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MyDigni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o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Tilgang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informasjonssider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627BB5-6378-25DD-0114-858AA7072D86}"/>
              </a:ext>
            </a:extLst>
          </p:cNvPr>
          <p:cNvSpPr/>
          <p:nvPr/>
        </p:nvSpPr>
        <p:spPr>
          <a:xfrm>
            <a:off x="2367084" y="2058391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Inkludering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prosjektet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4D0B9-5EBA-82E1-30BC-355CC513C2AC}"/>
              </a:ext>
            </a:extLst>
          </p:cNvPr>
          <p:cNvSpPr/>
          <p:nvPr/>
        </p:nvSpPr>
        <p:spPr>
          <a:xfrm>
            <a:off x="2367084" y="3884316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Kvinnen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får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videre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pla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n for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hjemreise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DC8B30-F7C9-D47F-01B2-543B0FEED1B3}"/>
              </a:ext>
            </a:extLst>
          </p:cNvPr>
          <p:cNvSpPr/>
          <p:nvPr/>
        </p:nvSpPr>
        <p:spPr>
          <a:xfrm>
            <a:off x="4293064" y="2069592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Utskrivelse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fra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B168E0-0243-45AB-4043-D0898101044F}"/>
              </a:ext>
            </a:extLst>
          </p:cNvPr>
          <p:cNvSpPr/>
          <p:nvPr/>
        </p:nvSpPr>
        <p:spPr>
          <a:xfrm>
            <a:off x="4293064" y="3895517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Utreisesamtale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Oppfølgingsplan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Dokumentasjon</a:t>
            </a:r>
          </a:p>
        </p:txBody>
      </p:sp>
      <p:sp>
        <p:nvSpPr>
          <p:cNvPr id="20" name="Arrow: Right 5">
            <a:extLst>
              <a:ext uri="{FF2B5EF4-FFF2-40B4-BE49-F238E27FC236}">
                <a16:creationId xmlns:a16="http://schemas.microsoft.com/office/drawing/2014/main" id="{04B10962-59B2-DECF-3057-407876DE48EC}"/>
              </a:ext>
            </a:extLst>
          </p:cNvPr>
          <p:cNvSpPr/>
          <p:nvPr/>
        </p:nvSpPr>
        <p:spPr>
          <a:xfrm>
            <a:off x="3977203" y="3418185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F52E-297B-471D-7B7B-2D95AAECA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097B-6930-6749-28FE-F56A04F32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942" y="425482"/>
            <a:ext cx="8282475" cy="761160"/>
          </a:xfrm>
        </p:spPr>
        <p:txBody>
          <a:bodyPr/>
          <a:lstStyle/>
          <a:p>
            <a:pPr algn="ctr"/>
            <a:r>
              <a:rPr lang="en-US" sz="4000" dirty="0" err="1">
                <a:ea typeface="Calibri"/>
                <a:cs typeface="Calibri"/>
              </a:rPr>
              <a:t>Pasientforløp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E79F8-0480-F53F-9C53-EC2C174AF3D3}"/>
              </a:ext>
            </a:extLst>
          </p:cNvPr>
          <p:cNvSpPr/>
          <p:nvPr/>
        </p:nvSpPr>
        <p:spPr>
          <a:xfrm>
            <a:off x="182700" y="2063968"/>
            <a:ext cx="186852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om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svangerskapet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995DC5D-16EC-09C3-57E8-E836A975FFF8}"/>
              </a:ext>
            </a:extLst>
          </p:cNvPr>
          <p:cNvSpPr/>
          <p:nvPr/>
        </p:nvSpPr>
        <p:spPr>
          <a:xfrm>
            <a:off x="2051223" y="3444666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A6D1F-CF82-87EA-43AF-EB7A04BBB619}"/>
              </a:ext>
            </a:extLst>
          </p:cNvPr>
          <p:cNvSpPr/>
          <p:nvPr/>
        </p:nvSpPr>
        <p:spPr>
          <a:xfrm>
            <a:off x="182699" y="3874227"/>
            <a:ext cx="1868523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Laste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ned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MyDigni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o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Tilgang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informasjonssider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2AC9E-E6AA-8BA2-59DB-656D2736D4C7}"/>
              </a:ext>
            </a:extLst>
          </p:cNvPr>
          <p:cNvSpPr/>
          <p:nvPr/>
        </p:nvSpPr>
        <p:spPr>
          <a:xfrm>
            <a:off x="2367084" y="2058391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Inkludering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I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prosjektet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F550D-E814-A1AC-7135-BBB67A6AEC9F}"/>
              </a:ext>
            </a:extLst>
          </p:cNvPr>
          <p:cNvSpPr/>
          <p:nvPr/>
        </p:nvSpPr>
        <p:spPr>
          <a:xfrm>
            <a:off x="2367084" y="3884316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Kvinnen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får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videre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pla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n for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hjemreise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CDF1FF-CAA0-9AEE-B7B7-A3048D324240}"/>
              </a:ext>
            </a:extLst>
          </p:cNvPr>
          <p:cNvSpPr/>
          <p:nvPr/>
        </p:nvSpPr>
        <p:spPr>
          <a:xfrm>
            <a:off x="4293064" y="2069592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Utskrivelse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fra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B1322B-A7EC-22FE-CADC-D7B5BCBA04BC}"/>
              </a:ext>
            </a:extLst>
          </p:cNvPr>
          <p:cNvSpPr/>
          <p:nvPr/>
        </p:nvSpPr>
        <p:spPr>
          <a:xfrm>
            <a:off x="4293064" y="3895517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Utreisesamtale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Oppfølgingsplan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Dokumentasjon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E5F4E35-D2A3-2247-F445-E377AC08FF22}"/>
              </a:ext>
            </a:extLst>
          </p:cNvPr>
          <p:cNvSpPr/>
          <p:nvPr/>
        </p:nvSpPr>
        <p:spPr>
          <a:xfrm>
            <a:off x="6352549" y="2069592"/>
            <a:ext cx="196933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Tidlig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hjemme-oppfølging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7AC2C5-0589-334E-CDC4-AD4F7F26E9EB}"/>
              </a:ext>
            </a:extLst>
          </p:cNvPr>
          <p:cNvSpPr/>
          <p:nvPr/>
        </p:nvSpPr>
        <p:spPr>
          <a:xfrm>
            <a:off x="6352548" y="3895517"/>
            <a:ext cx="196933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Hjemmebesøk-kommunejordmor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prosjektteam</a:t>
            </a:r>
            <a:endParaRPr lang="en-US" dirty="0" err="1">
              <a:solidFill>
                <a:srgbClr val="000000"/>
              </a:solidFill>
              <a:latin typeface="Segoe UI"/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Segoe UI"/>
            </a:endParaRPr>
          </a:p>
        </p:txBody>
      </p:sp>
      <p:sp>
        <p:nvSpPr>
          <p:cNvPr id="20" name="Arrow: Right 5">
            <a:extLst>
              <a:ext uri="{FF2B5EF4-FFF2-40B4-BE49-F238E27FC236}">
                <a16:creationId xmlns:a16="http://schemas.microsoft.com/office/drawing/2014/main" id="{81FCEF7B-4F3D-EA09-7380-35415D3CA28C}"/>
              </a:ext>
            </a:extLst>
          </p:cNvPr>
          <p:cNvSpPr/>
          <p:nvPr/>
        </p:nvSpPr>
        <p:spPr>
          <a:xfrm>
            <a:off x="3977203" y="3418185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5">
            <a:extLst>
              <a:ext uri="{FF2B5EF4-FFF2-40B4-BE49-F238E27FC236}">
                <a16:creationId xmlns:a16="http://schemas.microsoft.com/office/drawing/2014/main" id="{6DD3B7F1-7740-F2F7-31FE-C288FBF94844}"/>
              </a:ext>
            </a:extLst>
          </p:cNvPr>
          <p:cNvSpPr/>
          <p:nvPr/>
        </p:nvSpPr>
        <p:spPr>
          <a:xfrm>
            <a:off x="6035412" y="3427513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51D10-7D60-802D-99D2-A3F70A7F4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2ED8-F298-62B3-73B6-0866DF4A9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942" y="425482"/>
            <a:ext cx="8282475" cy="761160"/>
          </a:xfrm>
        </p:spPr>
        <p:txBody>
          <a:bodyPr/>
          <a:lstStyle/>
          <a:p>
            <a:pPr algn="ctr"/>
            <a:r>
              <a:rPr lang="en-US" sz="4000" dirty="0" err="1">
                <a:ea typeface="Calibri"/>
                <a:cs typeface="Calibri"/>
              </a:rPr>
              <a:t>Pasientforløp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D01DD5-A0C6-9B31-455A-EAB18371ADD4}"/>
              </a:ext>
            </a:extLst>
          </p:cNvPr>
          <p:cNvSpPr/>
          <p:nvPr/>
        </p:nvSpPr>
        <p:spPr>
          <a:xfrm>
            <a:off x="182700" y="2063968"/>
            <a:ext cx="186852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om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svangerskapet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46135BA-AD9C-4883-33ED-8F35194F8C90}"/>
              </a:ext>
            </a:extLst>
          </p:cNvPr>
          <p:cNvSpPr/>
          <p:nvPr/>
        </p:nvSpPr>
        <p:spPr>
          <a:xfrm>
            <a:off x="2051223" y="3444666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58383B-512E-6DFF-B3C4-15249D02E91A}"/>
              </a:ext>
            </a:extLst>
          </p:cNvPr>
          <p:cNvSpPr/>
          <p:nvPr/>
        </p:nvSpPr>
        <p:spPr>
          <a:xfrm>
            <a:off x="182699" y="3874227"/>
            <a:ext cx="1868523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Laste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ned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MyDigni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o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Tilgang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informasjonssider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0069D0-03D1-6462-5EEE-BCDF6C46FBBC}"/>
              </a:ext>
            </a:extLst>
          </p:cNvPr>
          <p:cNvSpPr/>
          <p:nvPr/>
        </p:nvSpPr>
        <p:spPr>
          <a:xfrm>
            <a:off x="2367084" y="2058391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Inkludering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I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prosjektet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0FD7E-7EBC-5593-BE65-853DB6C65923}"/>
              </a:ext>
            </a:extLst>
          </p:cNvPr>
          <p:cNvSpPr/>
          <p:nvPr/>
        </p:nvSpPr>
        <p:spPr>
          <a:xfrm>
            <a:off x="2367084" y="3884316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Kvinnen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får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videre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pla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n for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hjemreise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5F0A6-D060-D7DA-792C-16199E019F0B}"/>
              </a:ext>
            </a:extLst>
          </p:cNvPr>
          <p:cNvSpPr/>
          <p:nvPr/>
        </p:nvSpPr>
        <p:spPr>
          <a:xfrm>
            <a:off x="4293064" y="2069592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Utskrivelse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fra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68B15D-F6BA-2520-A428-CFD2DEA07B0A}"/>
              </a:ext>
            </a:extLst>
          </p:cNvPr>
          <p:cNvSpPr/>
          <p:nvPr/>
        </p:nvSpPr>
        <p:spPr>
          <a:xfrm>
            <a:off x="4293064" y="3895517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Utreisesamtale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Oppfølgingsplan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Dokumentasjon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24AAAAD-9D77-EE8F-6E9B-84AC7FC20DE2}"/>
              </a:ext>
            </a:extLst>
          </p:cNvPr>
          <p:cNvSpPr/>
          <p:nvPr/>
        </p:nvSpPr>
        <p:spPr>
          <a:xfrm>
            <a:off x="6352549" y="2069592"/>
            <a:ext cx="196933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Tidlig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hjemme-oppfølging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32D9751-CDE7-2DD1-A62F-1F50FC9D9EA0}"/>
              </a:ext>
            </a:extLst>
          </p:cNvPr>
          <p:cNvSpPr/>
          <p:nvPr/>
        </p:nvSpPr>
        <p:spPr>
          <a:xfrm>
            <a:off x="6352548" y="3895517"/>
            <a:ext cx="196933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Hjemmebesøk-kommunejordmor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prosjektteam</a:t>
            </a:r>
            <a:endParaRPr lang="en-US" dirty="0" err="1">
              <a:solidFill>
                <a:srgbClr val="000000"/>
              </a:solidFill>
              <a:latin typeface="Segoe UI"/>
              <a:ea typeface="Calibri"/>
              <a:cs typeface="Calibri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Evt</a:t>
            </a:r>
            <a:r>
              <a:rPr lang="en-US" dirty="0">
                <a:solidFill>
                  <a:schemeClr val="tx1"/>
                </a:solidFill>
                <a:ea typeface="Calibri"/>
                <a:cs typeface="Segoe UI"/>
              </a:rPr>
              <a:t>. </a:t>
            </a:r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veiledning</a:t>
            </a:r>
            <a:r>
              <a:rPr lang="en-US" dirty="0">
                <a:solidFill>
                  <a:schemeClr val="tx1"/>
                </a:solidFill>
                <a:ea typeface="Calibri"/>
                <a:cs typeface="Segoe UI"/>
              </a:rPr>
              <a:t> I </a:t>
            </a:r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gruppe</a:t>
            </a:r>
            <a:endParaRPr lang="en-US">
              <a:solidFill>
                <a:schemeClr val="tx1"/>
              </a:solidFill>
              <a:ea typeface="Calibri"/>
              <a:cs typeface="Segoe UI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28B0FAF-E36D-6858-07D2-AC50B35A4A90}"/>
              </a:ext>
            </a:extLst>
          </p:cNvPr>
          <p:cNvSpPr/>
          <p:nvPr/>
        </p:nvSpPr>
        <p:spPr>
          <a:xfrm>
            <a:off x="8694152" y="2061203"/>
            <a:ext cx="1836575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Digital 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oppfølging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 I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MyDignio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AF5093B-2638-A226-A70D-54EB951EFCE8}"/>
              </a:ext>
            </a:extLst>
          </p:cNvPr>
          <p:cNvSpPr/>
          <p:nvPr/>
        </p:nvSpPr>
        <p:spPr>
          <a:xfrm>
            <a:off x="8670080" y="3912144"/>
            <a:ext cx="1836575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Kartleggings-skjema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Meldings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- 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og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videofunksjon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0" name="Arrow: Right 5">
            <a:extLst>
              <a:ext uri="{FF2B5EF4-FFF2-40B4-BE49-F238E27FC236}">
                <a16:creationId xmlns:a16="http://schemas.microsoft.com/office/drawing/2014/main" id="{EDED3C21-8E4F-93AB-564E-A66B59EB8AF6}"/>
              </a:ext>
            </a:extLst>
          </p:cNvPr>
          <p:cNvSpPr/>
          <p:nvPr/>
        </p:nvSpPr>
        <p:spPr>
          <a:xfrm>
            <a:off x="3977203" y="3418185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5">
            <a:extLst>
              <a:ext uri="{FF2B5EF4-FFF2-40B4-BE49-F238E27FC236}">
                <a16:creationId xmlns:a16="http://schemas.microsoft.com/office/drawing/2014/main" id="{C78DCF0A-32E4-F510-4ECA-8933F99BB05F}"/>
              </a:ext>
            </a:extLst>
          </p:cNvPr>
          <p:cNvSpPr/>
          <p:nvPr/>
        </p:nvSpPr>
        <p:spPr>
          <a:xfrm>
            <a:off x="6035412" y="3427513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5">
            <a:extLst>
              <a:ext uri="{FF2B5EF4-FFF2-40B4-BE49-F238E27FC236}">
                <a16:creationId xmlns:a16="http://schemas.microsoft.com/office/drawing/2014/main" id="{FC3AFB9E-C9C5-D790-1EB5-D5F6CDC9B09C}"/>
              </a:ext>
            </a:extLst>
          </p:cNvPr>
          <p:cNvSpPr/>
          <p:nvPr/>
        </p:nvSpPr>
        <p:spPr>
          <a:xfrm>
            <a:off x="8321880" y="3422399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69FC-02D0-754F-0A33-3B84BE6A6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B699-7947-F3A3-5BA6-76F451BB0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942" y="425482"/>
            <a:ext cx="8282475" cy="761160"/>
          </a:xfrm>
        </p:spPr>
        <p:txBody>
          <a:bodyPr/>
          <a:lstStyle/>
          <a:p>
            <a:pPr algn="ctr"/>
            <a:r>
              <a:rPr lang="en-US" sz="4000" dirty="0" err="1">
                <a:ea typeface="Calibri"/>
                <a:cs typeface="Calibri"/>
              </a:rPr>
              <a:t>Pasientforløp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D088EF-769A-62C4-6B79-5624CB0CA2BB}"/>
              </a:ext>
            </a:extLst>
          </p:cNvPr>
          <p:cNvSpPr/>
          <p:nvPr/>
        </p:nvSpPr>
        <p:spPr>
          <a:xfrm>
            <a:off x="182700" y="2063968"/>
            <a:ext cx="186852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om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svangerskapet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B6C8E5-3C9B-8AC1-BFA6-5BCA1AE7F3FE}"/>
              </a:ext>
            </a:extLst>
          </p:cNvPr>
          <p:cNvSpPr/>
          <p:nvPr/>
        </p:nvSpPr>
        <p:spPr>
          <a:xfrm>
            <a:off x="2051223" y="3444666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932BB6-C0FD-9D76-3B50-171D4953E0EC}"/>
              </a:ext>
            </a:extLst>
          </p:cNvPr>
          <p:cNvSpPr/>
          <p:nvPr/>
        </p:nvSpPr>
        <p:spPr>
          <a:xfrm>
            <a:off x="182699" y="3874227"/>
            <a:ext cx="1868523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Laste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ned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MyDigni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o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Tilgang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informasjonssider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CB40F2-F581-E7D2-2640-CA52FDC62F9B}"/>
              </a:ext>
            </a:extLst>
          </p:cNvPr>
          <p:cNvSpPr/>
          <p:nvPr/>
        </p:nvSpPr>
        <p:spPr>
          <a:xfrm>
            <a:off x="2367084" y="2058391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: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Inkludering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prosjektet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FB159-F944-25C9-2B17-EBEE89DFB345}"/>
              </a:ext>
            </a:extLst>
          </p:cNvPr>
          <p:cNvSpPr/>
          <p:nvPr/>
        </p:nvSpPr>
        <p:spPr>
          <a:xfrm>
            <a:off x="2367084" y="3884316"/>
            <a:ext cx="1610119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Kvinnen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får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videre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pla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n for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ved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hjemreise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7F102-2A8F-E12B-9829-4FCF6921B647}"/>
              </a:ext>
            </a:extLst>
          </p:cNvPr>
          <p:cNvSpPr/>
          <p:nvPr/>
        </p:nvSpPr>
        <p:spPr>
          <a:xfrm>
            <a:off x="4293064" y="2069592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Utskrivelse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fra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7D8E4E-A706-E872-51C0-6BA694CEAE79}"/>
              </a:ext>
            </a:extLst>
          </p:cNvPr>
          <p:cNvSpPr/>
          <p:nvPr/>
        </p:nvSpPr>
        <p:spPr>
          <a:xfrm>
            <a:off x="4293064" y="3895517"/>
            <a:ext cx="174234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Utreisesamtale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Oppfølgingsplan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Dokumentasjon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6C0DFF8-317E-6D42-C9F9-11416E243C65}"/>
              </a:ext>
            </a:extLst>
          </p:cNvPr>
          <p:cNvSpPr/>
          <p:nvPr/>
        </p:nvSpPr>
        <p:spPr>
          <a:xfrm>
            <a:off x="6352549" y="2069592"/>
            <a:ext cx="196933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Tidlig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hjemme-oppfølging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F0DC03-E598-BAB2-6626-E41DF29BD27F}"/>
              </a:ext>
            </a:extLst>
          </p:cNvPr>
          <p:cNvSpPr/>
          <p:nvPr/>
        </p:nvSpPr>
        <p:spPr>
          <a:xfrm>
            <a:off x="6352548" y="3895517"/>
            <a:ext cx="196933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Hjemmebesøk-kommunejordmor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Segoe UI"/>
                <a:ea typeface="Calibri"/>
                <a:cs typeface="Segoe UI"/>
              </a:rPr>
              <a:t>prosjektteam</a:t>
            </a:r>
            <a:endParaRPr lang="en-US" dirty="0" err="1">
              <a:solidFill>
                <a:srgbClr val="000000"/>
              </a:solidFill>
              <a:latin typeface="Segoe UI"/>
              <a:ea typeface="Calibri"/>
              <a:cs typeface="Calibri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Evt</a:t>
            </a:r>
            <a:r>
              <a:rPr lang="en-US" dirty="0">
                <a:solidFill>
                  <a:schemeClr val="tx1"/>
                </a:solidFill>
                <a:ea typeface="Calibri"/>
                <a:cs typeface="Segoe UI"/>
              </a:rPr>
              <a:t>. </a:t>
            </a:r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veiledning</a:t>
            </a:r>
            <a:r>
              <a:rPr lang="en-US" dirty="0">
                <a:solidFill>
                  <a:schemeClr val="tx1"/>
                </a:solidFill>
                <a:ea typeface="Calibri"/>
                <a:cs typeface="Segoe U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Segoe U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Segoe UI"/>
              </a:rPr>
              <a:t>gruppe</a:t>
            </a:r>
            <a:endParaRPr lang="en-US" dirty="0">
              <a:solidFill>
                <a:schemeClr val="tx1"/>
              </a:solidFill>
              <a:ea typeface="Calibri"/>
              <a:cs typeface="Segoe UI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20A701F-0C66-161C-F16B-10E65858E012}"/>
              </a:ext>
            </a:extLst>
          </p:cNvPr>
          <p:cNvSpPr/>
          <p:nvPr/>
        </p:nvSpPr>
        <p:spPr>
          <a:xfrm>
            <a:off x="8694152" y="2061203"/>
            <a:ext cx="1836575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Digital 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oppfølging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MyDignio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C0C6C3D4-E31F-3F62-61D9-9EE3EF3793DB}"/>
              </a:ext>
            </a:extLst>
          </p:cNvPr>
          <p:cNvSpPr/>
          <p:nvPr/>
        </p:nvSpPr>
        <p:spPr>
          <a:xfrm>
            <a:off x="8670080" y="3912144"/>
            <a:ext cx="1836575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Kartleggings-skjema</a:t>
            </a:r>
            <a:r>
              <a:rPr lang="en-US" sz="18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Meldings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- 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og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videofunksjon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6511134E-6B69-6B95-F11B-F2C25CDD2CFC}"/>
              </a:ext>
            </a:extLst>
          </p:cNvPr>
          <p:cNvSpPr/>
          <p:nvPr/>
        </p:nvSpPr>
        <p:spPr>
          <a:xfrm>
            <a:off x="10878926" y="2069592"/>
            <a:ext cx="122638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Avslutning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av forløpet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836403C9-B97A-169A-D654-D222C3906E47}"/>
              </a:ext>
            </a:extLst>
          </p:cNvPr>
          <p:cNvSpPr/>
          <p:nvPr/>
        </p:nvSpPr>
        <p:spPr>
          <a:xfrm>
            <a:off x="10878926" y="3912357"/>
            <a:ext cx="1226388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Doku-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mentasjon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og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evaluering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0" name="Arrow: Right 5">
            <a:extLst>
              <a:ext uri="{FF2B5EF4-FFF2-40B4-BE49-F238E27FC236}">
                <a16:creationId xmlns:a16="http://schemas.microsoft.com/office/drawing/2014/main" id="{797D7585-DA11-C0D9-67B5-73F89F93AE4E}"/>
              </a:ext>
            </a:extLst>
          </p:cNvPr>
          <p:cNvSpPr/>
          <p:nvPr/>
        </p:nvSpPr>
        <p:spPr>
          <a:xfrm>
            <a:off x="3977203" y="3418185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5">
            <a:extLst>
              <a:ext uri="{FF2B5EF4-FFF2-40B4-BE49-F238E27FC236}">
                <a16:creationId xmlns:a16="http://schemas.microsoft.com/office/drawing/2014/main" id="{9FD4E10F-B6C5-8597-6334-787E20832383}"/>
              </a:ext>
            </a:extLst>
          </p:cNvPr>
          <p:cNvSpPr/>
          <p:nvPr/>
        </p:nvSpPr>
        <p:spPr>
          <a:xfrm>
            <a:off x="6035412" y="3427513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5">
            <a:extLst>
              <a:ext uri="{FF2B5EF4-FFF2-40B4-BE49-F238E27FC236}">
                <a16:creationId xmlns:a16="http://schemas.microsoft.com/office/drawing/2014/main" id="{116DDAA3-64F7-ED9B-9503-C27EF717823B}"/>
              </a:ext>
            </a:extLst>
          </p:cNvPr>
          <p:cNvSpPr/>
          <p:nvPr/>
        </p:nvSpPr>
        <p:spPr>
          <a:xfrm>
            <a:off x="8321880" y="3422399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5">
            <a:extLst>
              <a:ext uri="{FF2B5EF4-FFF2-40B4-BE49-F238E27FC236}">
                <a16:creationId xmlns:a16="http://schemas.microsoft.com/office/drawing/2014/main" id="{EDFAC45A-B406-9D3C-0F18-0F8A7478AB09}"/>
              </a:ext>
            </a:extLst>
          </p:cNvPr>
          <p:cNvSpPr/>
          <p:nvPr/>
        </p:nvSpPr>
        <p:spPr>
          <a:xfrm>
            <a:off x="10530726" y="3414308"/>
            <a:ext cx="348200" cy="4846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12F1A-2193-B5F1-4F5E-E7BF1B5C6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415" y="308894"/>
            <a:ext cx="10475169" cy="761160"/>
          </a:xfrm>
        </p:spPr>
        <p:txBody>
          <a:bodyPr/>
          <a:lstStyle/>
          <a:p>
            <a:pPr algn="ctr"/>
            <a:r>
              <a:rPr lang="nb-NO" dirty="0">
                <a:ea typeface="Calibri"/>
                <a:cs typeface="Calibri"/>
              </a:rPr>
              <a:t>Hva vil vi oppnå?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10E474-51E2-26E5-D05E-95125225A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For mor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55A239-7F76-3520-0A88-7C23D14285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759" y="2728612"/>
            <a:ext cx="2809703" cy="2378847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Økt opplevelse av trygghet og mestring</a:t>
            </a:r>
          </a:p>
          <a:p>
            <a:pPr algn="ctr"/>
            <a:endParaRPr lang="nb-NO" dirty="0">
              <a:solidFill>
                <a:schemeClr val="tx2"/>
              </a:solidFill>
              <a:ea typeface="Calibri"/>
              <a:cs typeface="Calibri"/>
            </a:endParaRPr>
          </a:p>
          <a:p>
            <a:pPr algn="ctr"/>
            <a:r>
              <a:rPr lang="nb-NO" dirty="0"/>
              <a:t>Mer helhetlig barseloppfølging</a:t>
            </a:r>
          </a:p>
          <a:p>
            <a:pPr algn="ctr"/>
            <a:endParaRPr lang="nb-NO" dirty="0">
              <a:ea typeface="Calibri"/>
              <a:cs typeface="Calibri"/>
            </a:endParaRPr>
          </a:p>
          <a:p>
            <a:pPr algn="ctr"/>
            <a:r>
              <a:rPr lang="nb-NO">
                <a:ea typeface="Calibri"/>
                <a:cs typeface="Calibri"/>
              </a:rPr>
              <a:t>Samme informasjon</a:t>
            </a:r>
            <a:endParaRPr lang="nb-NO" dirty="0">
              <a:ea typeface="Calibri"/>
              <a:cs typeface="Calibri"/>
            </a:endParaRPr>
          </a:p>
          <a:p>
            <a:pPr algn="ctr"/>
            <a:endParaRPr lang="nb-NO" dirty="0"/>
          </a:p>
          <a:p>
            <a:pPr algn="ctr"/>
            <a:r>
              <a:rPr lang="nb-NO"/>
              <a:t>Bedre start på barseltiden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FD83DC-CEC4-D92F-1324-5B27D69F25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For barnet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792CBD9-6430-8AD5-32FF-AFDDE43258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For foretaket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762D7C1-163E-B3D1-DB1B-B839F2E9BF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Tidlig identifisering av behov for oppfølging hos barnet</a:t>
            </a:r>
          </a:p>
          <a:p>
            <a:pPr algn="ctr"/>
            <a:endParaRPr lang="nb-NO" dirty="0">
              <a:solidFill>
                <a:schemeClr val="tx2"/>
              </a:solidFill>
              <a:ea typeface="Calibri"/>
              <a:cs typeface="Calibri"/>
            </a:endParaRPr>
          </a:p>
          <a:p>
            <a:pPr algn="ctr"/>
            <a:r>
              <a:rPr lang="nb-NO" dirty="0"/>
              <a:t>Bedre ammeutfall</a:t>
            </a:r>
          </a:p>
          <a:p>
            <a:pPr algn="ctr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B2FDA2B-3EEB-3E9D-24A6-74E82A66E2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Bedre ressursbruk</a:t>
            </a:r>
          </a:p>
          <a:p>
            <a:pPr algn="ctr"/>
            <a:endParaRPr lang="nb-NO" dirty="0">
              <a:solidFill>
                <a:schemeClr val="tx2"/>
              </a:solidFill>
              <a:ea typeface="Calibri"/>
              <a:cs typeface="Calibri"/>
            </a:endParaRPr>
          </a:p>
          <a:p>
            <a:pPr algn="ctr"/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 Overføring til permanent drift </a:t>
            </a:r>
            <a:endParaRPr lang="nb-NO" dirty="0"/>
          </a:p>
        </p:txBody>
      </p:sp>
      <p:pic>
        <p:nvPicPr>
          <p:cNvPr id="15" name="Plassholder for bilde 14" descr="Kvinne med heldekkende fyll">
            <a:extLst>
              <a:ext uri="{FF2B5EF4-FFF2-40B4-BE49-F238E27FC236}">
                <a16:creationId xmlns:a16="http://schemas.microsoft.com/office/drawing/2014/main" id="{A3BB7B4A-D9C8-3D69-95FB-FAAD1C7C22B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lassholder for bilde 16" descr="Heldress til baby med heldekkende fyll">
            <a:extLst>
              <a:ext uri="{FF2B5EF4-FFF2-40B4-BE49-F238E27FC236}">
                <a16:creationId xmlns:a16="http://schemas.microsoft.com/office/drawing/2014/main" id="{08333D9C-8CAF-2B98-F938-E62FFAC366D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Grafikk 18" descr="Førstehjelpsskrin med heldekkende fyll">
            <a:extLst>
              <a:ext uri="{FF2B5EF4-FFF2-40B4-BE49-F238E27FC236}">
                <a16:creationId xmlns:a16="http://schemas.microsoft.com/office/drawing/2014/main" id="{2D608753-5659-BCC8-5C06-FE904246C5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600" y="1670397"/>
            <a:ext cx="619201" cy="6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686341-D4C1-BB35-589A-8EE63A2AB6BF}"/>
              </a:ext>
            </a:extLst>
          </p:cNvPr>
          <p:cNvSpPr/>
          <p:nvPr/>
        </p:nvSpPr>
        <p:spPr>
          <a:xfrm>
            <a:off x="6236043" y="502508"/>
            <a:ext cx="5577016" cy="5782962"/>
          </a:xfrm>
          <a:prstGeom prst="rect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nb-NO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nb-NO">
                <a:solidFill>
                  <a:schemeClr val="tx2"/>
                </a:solidFill>
                <a:latin typeface="Times New Roman"/>
                <a:cs typeface="Times New Roman"/>
              </a:rPr>
              <a:t>Samarbeid med helsestasjonen</a:t>
            </a:r>
          </a:p>
          <a:p>
            <a:br>
              <a:rPr lang="nb-NO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nb-NO">
                <a:solidFill>
                  <a:schemeClr val="tx2"/>
                </a:solidFill>
                <a:latin typeface="Times New Roman"/>
                <a:cs typeface="Times New Roman"/>
              </a:rPr>
              <a:t>Informasjonsflyt</a:t>
            </a:r>
            <a:endParaRPr lang="nb-NO" dirty="0"/>
          </a:p>
        </p:txBody>
      </p:sp>
      <p:pic>
        <p:nvPicPr>
          <p:cNvPr id="2050" name="Picture 2" descr="“Storms of Life: Are You Ready for the Transformation?” | by Jassila Sikkandar | Medium">
            <a:extLst>
              <a:ext uri="{FF2B5EF4-FFF2-40B4-BE49-F238E27FC236}">
                <a16:creationId xmlns:a16="http://schemas.microsoft.com/office/drawing/2014/main" id="{9BF8A33E-625A-A953-46D1-D61EFFC39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50" y="1581665"/>
            <a:ext cx="6191099" cy="24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F75C8EF-3FD0-9A3A-346D-5D25E6964D1A}"/>
              </a:ext>
            </a:extLst>
          </p:cNvPr>
          <p:cNvSpPr txBox="1"/>
          <p:nvPr/>
        </p:nvSpPr>
        <p:spPr>
          <a:xfrm>
            <a:off x="518984" y="4445873"/>
            <a:ext cx="32951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solidFill>
                  <a:schemeClr val="tx2"/>
                </a:solidFill>
                <a:cs typeface="Times New Roman"/>
              </a:rPr>
              <a:t>Implementering på barsel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A709179-412A-1498-4D49-8829577A390B}"/>
              </a:ext>
            </a:extLst>
          </p:cNvPr>
          <p:cNvSpPr txBox="1"/>
          <p:nvPr/>
        </p:nvSpPr>
        <p:spPr>
          <a:xfrm>
            <a:off x="4588475" y="4026340"/>
            <a:ext cx="32951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nb-NO" sz="2800" dirty="0">
                <a:solidFill>
                  <a:schemeClr val="tx2"/>
                </a:solidFill>
                <a:cs typeface="Times New Roman"/>
              </a:rPr>
            </a:br>
            <a:r>
              <a:rPr lang="nb-NO" sz="2800" dirty="0">
                <a:solidFill>
                  <a:schemeClr val="tx2"/>
                </a:solidFill>
                <a:cs typeface="Times New Roman"/>
              </a:rPr>
              <a:t>Samarbeid med helsestasjonen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80A291B-A6B8-4409-79C7-F2E9B107D0DE}"/>
              </a:ext>
            </a:extLst>
          </p:cNvPr>
          <p:cNvSpPr txBox="1"/>
          <p:nvPr/>
        </p:nvSpPr>
        <p:spPr>
          <a:xfrm>
            <a:off x="8802129" y="4445873"/>
            <a:ext cx="3295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tx2"/>
                </a:solidFill>
                <a:cs typeface="Times New Roman"/>
              </a:rPr>
              <a:t>Informasjonsflyt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A1ED6-7970-45CD-0260-0D1BA344D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047" y="442714"/>
            <a:ext cx="4849903" cy="4695064"/>
          </a:xfrm>
        </p:spPr>
        <p:txBody>
          <a:bodyPr/>
          <a:lstStyle/>
          <a:p>
            <a:pPr algn="ctr"/>
            <a:r>
              <a:rPr lang="en-US" dirty="0" err="1">
                <a:ea typeface="Calibri"/>
                <a:cs typeface="Calibri"/>
              </a:rPr>
              <a:t>Utfordringer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7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F5444C-A30B-43E8-940B-AB62D0ABE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562543"/>
            <a:ext cx="4888173" cy="4072287"/>
          </a:xfrm>
        </p:spPr>
        <p:txBody>
          <a:bodyPr vert="horz" lIns="0" tIns="0" rIns="0" bIns="0" rtlCol="0" anchor="t">
            <a:noAutofit/>
          </a:bodyPr>
          <a:lstStyle/>
          <a:p>
            <a:endParaRPr lang="nb-NO" sz="2800" dirty="0">
              <a:ea typeface="Calibri"/>
              <a:cs typeface="Calibri"/>
            </a:endParaRPr>
          </a:p>
          <a:p>
            <a:endParaRPr lang="nb-NO" sz="2800" dirty="0">
              <a:ea typeface="Calibri"/>
              <a:cs typeface="Calibri"/>
            </a:endParaRPr>
          </a:p>
          <a:p>
            <a:endParaRPr lang="nb-NO" sz="2800" dirty="0">
              <a:ea typeface="Calibri"/>
              <a:cs typeface="Calibri"/>
            </a:endParaRPr>
          </a:p>
          <a:p>
            <a:endParaRPr lang="nb-NO" sz="2800" dirty="0">
              <a:ea typeface="Calibri"/>
              <a:cs typeface="Calibri"/>
            </a:endParaRPr>
          </a:p>
          <a:p>
            <a:endParaRPr lang="nb-NO" sz="2800" dirty="0">
              <a:ea typeface="Calibri"/>
              <a:cs typeface="Calibri"/>
            </a:endParaRPr>
          </a:p>
          <a:p>
            <a:endParaRPr lang="nb-NO" sz="2800" dirty="0">
              <a:ea typeface="Calibri"/>
              <a:cs typeface="Calibri"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2A48A6D-E19C-477F-A332-3B7DCDE849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5998" y="1559038"/>
            <a:ext cx="4566680" cy="319655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2800">
                <a:ea typeface="Calibri"/>
                <a:cs typeface="Calibri"/>
              </a:rPr>
              <a:t>Eksempel på digital </a:t>
            </a:r>
            <a:r>
              <a:rPr lang="nb-NO" sz="2800" dirty="0">
                <a:ea typeface="Calibri"/>
                <a:cs typeface="Calibri"/>
              </a:rPr>
              <a:t>oppfølging</a:t>
            </a:r>
            <a:endParaRPr lang="en-US" dirty="0"/>
          </a:p>
          <a:p>
            <a:endParaRPr lang="nb-NO" sz="2800" dirty="0">
              <a:ea typeface="Calibri"/>
              <a:cs typeface="Calibri"/>
            </a:endParaRPr>
          </a:p>
          <a:p>
            <a:r>
              <a:rPr lang="nb-NO" sz="2800">
                <a:ea typeface="Calibri"/>
                <a:cs typeface="Calibri"/>
              </a:rPr>
              <a:t>Erstatter ikke </a:t>
            </a:r>
            <a:r>
              <a:rPr lang="nb-NO" sz="2800" dirty="0">
                <a:ea typeface="Calibri"/>
                <a:cs typeface="Calibri"/>
              </a:rPr>
              <a:t>mellommenneskelig kontakt  </a:t>
            </a:r>
            <a:endParaRPr lang="nb-NO" sz="2800">
              <a:ea typeface="Calibri"/>
              <a:cs typeface="Calibri"/>
            </a:endParaRPr>
          </a:p>
          <a:p>
            <a:endParaRPr lang="nb-NO" sz="2800" dirty="0"/>
          </a:p>
          <a:p>
            <a:r>
              <a:rPr lang="nb-NO" sz="2800"/>
              <a:t>I tillegg til, ikke istedenfor 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625DAE04-E33F-F54A-6942-DD10C8310D3C}"/>
              </a:ext>
            </a:extLst>
          </p:cNvPr>
          <p:cNvSpPr txBox="1">
            <a:spLocks/>
          </p:cNvSpPr>
          <p:nvPr/>
        </p:nvSpPr>
        <p:spPr>
          <a:xfrm>
            <a:off x="6096000" y="4176086"/>
            <a:ext cx="4886075" cy="17862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20" baseline="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800" dirty="0">
              <a:ea typeface="Calibri"/>
              <a:cs typeface="Calibri"/>
            </a:endParaRPr>
          </a:p>
          <a:p>
            <a:endParaRPr lang="nb-NO" sz="2800" dirty="0"/>
          </a:p>
          <a:p>
            <a:r>
              <a:rPr lang="nb-NO" sz="2800"/>
              <a:t>Et løft for barselomsorgen</a:t>
            </a:r>
            <a:endParaRPr lang="nb-NO"/>
          </a:p>
          <a:p>
            <a:endParaRPr lang="nb-NO" sz="2800" dirty="0">
              <a:ea typeface="Calibri"/>
              <a:cs typeface="Calibri"/>
            </a:endParaRPr>
          </a:p>
          <a:p>
            <a:endParaRPr lang="nb-NO" sz="2800" dirty="0">
              <a:ea typeface="Calibri"/>
              <a:cs typeface="Calibri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58FC23E-40CF-A8D7-4F49-76F8F829A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8" y="1550803"/>
            <a:ext cx="5209403" cy="3472935"/>
          </a:xfrm>
          <a:prstGeom prst="rect">
            <a:avLst/>
          </a:prstGeom>
        </p:spPr>
      </p:pic>
      <p:pic>
        <p:nvPicPr>
          <p:cNvPr id="16" name="Picture Placeholder 2" descr="Barsel hjem - logo 2.png">
            <a:extLst>
              <a:ext uri="{FF2B5EF4-FFF2-40B4-BE49-F238E27FC236}">
                <a16:creationId xmlns:a16="http://schemas.microsoft.com/office/drawing/2014/main" id="{DED21A9C-4177-C203-CDD9-AC6147FA8A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92" t="9428" r="15050" b="26599"/>
          <a:stretch>
            <a:fillRect/>
          </a:stretch>
        </p:blipFill>
        <p:spPr>
          <a:xfrm>
            <a:off x="9937323" y="5019655"/>
            <a:ext cx="2090206" cy="1787889"/>
          </a:xfrm>
          <a:prstGeom prst="rect">
            <a:avLst/>
          </a:prstGeom>
          <a:solidFill>
            <a:srgbClr val="D5EEF6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CD390-4ED3-6D07-828B-C1943741801A}"/>
              </a:ext>
            </a:extLst>
          </p:cNvPr>
          <p:cNvSpPr txBox="1"/>
          <p:nvPr/>
        </p:nvSpPr>
        <p:spPr>
          <a:xfrm>
            <a:off x="1649105" y="483358"/>
            <a:ext cx="773373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b-NO" sz="4000">
                <a:solidFill>
                  <a:srgbClr val="00529B"/>
                </a:solidFill>
                <a:ea typeface="Calibri"/>
                <a:cs typeface="Calibri"/>
              </a:rPr>
              <a:t>Kort oppsummert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F80977-26C4-472E-8C5B-DE91FCF52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sz="4400">
                <a:ea typeface="Calibri"/>
                <a:cs typeface="Calibri"/>
              </a:rPr>
              <a:t>Hva er Barsel Hjem?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B61C8C-BE89-4BC4-8760-4CB2B3C3A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927887"/>
            <a:ext cx="8282474" cy="395039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solidFill>
                  <a:schemeClr val="tx2"/>
                </a:solidFill>
                <a:ea typeface="Calibri"/>
                <a:cs typeface="Times New Roman"/>
              </a:rPr>
              <a:t>•</a:t>
            </a:r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 Samarbeidsprosjekt mellom Akershus universitetssykehus og Eidsvoll, Gjerdrum, Hurdal, Nannestad, Nes og Ullensaker</a:t>
            </a:r>
          </a:p>
          <a:p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• Helsefellesskapet </a:t>
            </a:r>
            <a:r>
              <a:rPr lang="nb-NO" err="1">
                <a:solidFill>
                  <a:schemeClr val="tx2"/>
                </a:solidFill>
                <a:ea typeface="Calibri"/>
                <a:cs typeface="Calibri"/>
              </a:rPr>
              <a:t>Ahus</a:t>
            </a:r>
            <a:r>
              <a:rPr lang="nb-NO">
                <a:solidFill>
                  <a:schemeClr val="tx2"/>
                </a:solidFill>
                <a:ea typeface="Calibri"/>
                <a:cs typeface="Calibri"/>
              </a:rPr>
              <a:t> og kommunene</a:t>
            </a:r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</a:p>
          <a:p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• Helhetlig oppfølgingstilbud</a:t>
            </a:r>
          </a:p>
          <a:p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• Sømløs overgang fra sykehuset og til hjemmet</a:t>
            </a:r>
          </a:p>
          <a:p>
            <a:endParaRPr lang="nb-NO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nb-NO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nb-NO" sz="12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pic>
        <p:nvPicPr>
          <p:cNvPr id="4" name="Picture 3" descr="øvre romerike.jpg">
            <a:extLst>
              <a:ext uri="{FF2B5EF4-FFF2-40B4-BE49-F238E27FC236}">
                <a16:creationId xmlns:a16="http://schemas.microsoft.com/office/drawing/2014/main" id="{AF0BE39C-B1D5-2603-474D-DCE9EA7A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5" r="263" b="-319"/>
          <a:stretch>
            <a:fillRect/>
          </a:stretch>
        </p:blipFill>
        <p:spPr>
          <a:xfrm>
            <a:off x="7694708" y="3117092"/>
            <a:ext cx="4183804" cy="3592236"/>
          </a:xfrm>
          <a:prstGeom prst="rect">
            <a:avLst/>
          </a:prstGeom>
        </p:spPr>
      </p:pic>
      <p:pic>
        <p:nvPicPr>
          <p:cNvPr id="6" name="Picture 5" descr="ahus_15okt_0017.jpg">
            <a:extLst>
              <a:ext uri="{FF2B5EF4-FFF2-40B4-BE49-F238E27FC236}">
                <a16:creationId xmlns:a16="http://schemas.microsoft.com/office/drawing/2014/main" id="{2518FB4D-94DA-1460-8CAA-BC09FEBA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77" t="15246" r="54" b="272"/>
          <a:stretch>
            <a:fillRect/>
          </a:stretch>
        </p:blipFill>
        <p:spPr>
          <a:xfrm>
            <a:off x="8329684" y="578719"/>
            <a:ext cx="3539333" cy="20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9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BDCB8-4210-CA82-8EE9-12D559B5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1A2463-CF85-821E-1B5C-135845BDF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>
                <a:ea typeface="Calibri"/>
                <a:cs typeface="Calibri"/>
              </a:rPr>
              <a:t>Bakgrunn for prosjektet</a:t>
            </a:r>
            <a:endParaRPr lang="nb-NO" sz="4000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A975B301-B070-A684-849C-6CE00495C2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1506" y="806062"/>
            <a:ext cx="4978188" cy="4897039"/>
          </a:xfrm>
        </p:spPr>
        <p:txBody>
          <a:bodyPr/>
          <a:lstStyle/>
          <a:p>
            <a:endParaRPr lang="en-GB" sz="2400" dirty="0">
              <a:ea typeface="Calibri"/>
              <a:cs typeface="Calibri"/>
            </a:endParaRPr>
          </a:p>
          <a:p>
            <a:r>
              <a:rPr lang="en-GB" sz="2800" err="1">
                <a:ea typeface="Calibri"/>
                <a:cs typeface="Calibri"/>
              </a:rPr>
              <a:t>Behov</a:t>
            </a:r>
            <a:r>
              <a:rPr lang="en-GB" sz="2800" dirty="0">
                <a:ea typeface="Calibri"/>
                <a:cs typeface="Calibri"/>
              </a:rPr>
              <a:t> for et </a:t>
            </a:r>
            <a:r>
              <a:rPr lang="en-GB" sz="2800" err="1">
                <a:ea typeface="Calibri"/>
                <a:cs typeface="Calibri"/>
              </a:rPr>
              <a:t>mer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sammenhengende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tilbud</a:t>
            </a:r>
            <a:endParaRPr lang="en-GB" sz="2800">
              <a:ea typeface="Calibri"/>
              <a:cs typeface="Calibri"/>
            </a:endParaRPr>
          </a:p>
          <a:p>
            <a:r>
              <a:rPr lang="en-GB" sz="2800" err="1">
                <a:ea typeface="Calibri"/>
                <a:cs typeface="Calibri"/>
              </a:rPr>
              <a:t>Kortere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liggetid</a:t>
            </a:r>
            <a:endParaRPr lang="en-GB" sz="2800">
              <a:ea typeface="Calibri"/>
              <a:cs typeface="Calibri"/>
            </a:endParaRPr>
          </a:p>
          <a:p>
            <a:r>
              <a:rPr lang="en-GB" sz="2800" err="1">
                <a:ea typeface="Calibri"/>
                <a:cs typeface="Calibri"/>
              </a:rPr>
              <a:t>Økt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ansvar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i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kommunehelsetjenesten</a:t>
            </a:r>
            <a:endParaRPr lang="en-GB" sz="2800">
              <a:ea typeface="Calibri"/>
              <a:cs typeface="Calibri"/>
            </a:endParaRPr>
          </a:p>
          <a:p>
            <a:r>
              <a:rPr lang="en-GB" sz="2800" err="1">
                <a:ea typeface="Calibri"/>
                <a:cs typeface="Calibri"/>
              </a:rPr>
              <a:t>Helhetlig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og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koordinert</a:t>
            </a:r>
            <a:r>
              <a:rPr lang="en-GB" sz="2800" dirty="0">
                <a:ea typeface="Calibri"/>
                <a:cs typeface="Calibri"/>
              </a:rPr>
              <a:t> </a:t>
            </a:r>
            <a:r>
              <a:rPr lang="en-GB" sz="2800" err="1">
                <a:ea typeface="Calibri"/>
                <a:cs typeface="Calibri"/>
              </a:rPr>
              <a:t>pasientforløp</a:t>
            </a:r>
            <a:endParaRPr lang="en-GB" sz="2800">
              <a:ea typeface="Calibri"/>
              <a:cs typeface="Calibri"/>
            </a:endParaRPr>
          </a:p>
          <a:p>
            <a:r>
              <a:rPr lang="en-GB" sz="2800" dirty="0">
                <a:ea typeface="Calibri"/>
                <a:cs typeface="Calibri"/>
              </a:rPr>
              <a:t>Bedre </a:t>
            </a:r>
            <a:r>
              <a:rPr lang="en-GB" sz="2800">
                <a:ea typeface="Calibri"/>
                <a:cs typeface="Calibri"/>
              </a:rPr>
              <a:t>informasjon og støtte</a:t>
            </a:r>
          </a:p>
          <a:p>
            <a:endParaRPr lang="en-GB" sz="2400" dirty="0">
              <a:ea typeface="Calibri"/>
              <a:cs typeface="Calibri"/>
            </a:endParaRP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AEB391A1-751E-F3BC-EACA-1EECB0EA3B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2079247"/>
            <a:ext cx="5091405" cy="372356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nb-NO" dirty="0">
                <a:ea typeface="Calibri"/>
                <a:cs typeface="Calibri"/>
              </a:rPr>
              <a:t>Nasjonal faglig retningslinje for barselomsorgen (2014)</a:t>
            </a:r>
            <a:endParaRPr lang="en-US" dirty="0"/>
          </a:p>
          <a:p>
            <a:r>
              <a:rPr lang="nb-NO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nb-NO" dirty="0">
                <a:ea typeface="Calibri"/>
                <a:cs typeface="Calibri"/>
              </a:rPr>
              <a:t>Høringsutkast til ny nasjonal faglig </a:t>
            </a:r>
            <a:r>
              <a:rPr lang="nb-NO" err="1">
                <a:ea typeface="Calibri"/>
                <a:cs typeface="Calibri"/>
              </a:rPr>
              <a:t>retninglinje</a:t>
            </a:r>
            <a:r>
              <a:rPr lang="nb-NO" dirty="0">
                <a:ea typeface="Calibri"/>
                <a:cs typeface="Calibri"/>
              </a:rPr>
              <a:t> (2025)</a:t>
            </a:r>
            <a:endParaRPr lang="nb-NO" dirty="0"/>
          </a:p>
          <a:p>
            <a:r>
              <a:rPr lang="nb-NO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nb-NO" dirty="0">
                <a:ea typeface="Calibri"/>
                <a:cs typeface="Calibri"/>
              </a:rPr>
              <a:t>Brukerundersøkelse (2024/2025)</a:t>
            </a:r>
          </a:p>
          <a:p>
            <a:r>
              <a:rPr lang="nb-NO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nb-NO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Brukergrupper </a:t>
            </a:r>
            <a:endParaRPr lang="nb-NO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7BE87E23-D7BF-0D93-5BB2-503B923E2A38}"/>
              </a:ext>
            </a:extLst>
          </p:cNvPr>
          <p:cNvSpPr/>
          <p:nvPr/>
        </p:nvSpPr>
        <p:spPr>
          <a:xfrm>
            <a:off x="5564998" y="2874001"/>
            <a:ext cx="952039" cy="761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20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B125-8CBC-9CF0-DED9-C8D17C8DA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>
                <a:ea typeface="Calibri"/>
                <a:cs typeface="Calibri"/>
              </a:rPr>
              <a:t>Bakgrunn</a:t>
            </a:r>
            <a:r>
              <a:rPr lang="en-US" sz="4000" dirty="0">
                <a:ea typeface="Calibri"/>
                <a:cs typeface="Calibri"/>
              </a:rPr>
              <a:t> for </a:t>
            </a:r>
            <a:r>
              <a:rPr lang="en-US" sz="4000" dirty="0" err="1">
                <a:ea typeface="Calibri"/>
                <a:cs typeface="Calibri"/>
              </a:rPr>
              <a:t>prosjektet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F58DC-D5AF-DD31-2CA2-E9E598F64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00595" y="1544997"/>
            <a:ext cx="5091405" cy="4313851"/>
          </a:xfrm>
        </p:spPr>
        <p:txBody>
          <a:bodyPr vert="horz" lIns="0" tIns="0" rIns="0" bIns="0" rtlCol="0" anchor="t">
            <a:noAutofit/>
          </a:bodyPr>
          <a:lstStyle/>
          <a:p>
            <a:endParaRPr lang="nb-NO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19DD1-4A4C-0BB5-07B4-C768DCED9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73067" y="5858848"/>
            <a:ext cx="1226622" cy="80826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ea typeface="Calibri"/>
                <a:cs typeface="Calibri"/>
              </a:rPr>
              <a:t>Foto: </a:t>
            </a:r>
            <a:r>
              <a:rPr lang="en-US" dirty="0" err="1">
                <a:ea typeface="Calibri"/>
                <a:cs typeface="Calibri"/>
              </a:rPr>
              <a:t>privat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F8C017-4E04-E3A6-A408-A334F2136E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478" b="12478"/>
          <a:stretch/>
        </p:blipFill>
        <p:spPr>
          <a:xfrm>
            <a:off x="6210027" y="809321"/>
            <a:ext cx="5390595" cy="4965321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</p:pic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C0E951C8-50DA-749E-2BDA-3CC729693891}"/>
              </a:ext>
            </a:extLst>
          </p:cNvPr>
          <p:cNvSpPr txBox="1">
            <a:spLocks/>
          </p:cNvSpPr>
          <p:nvPr/>
        </p:nvSpPr>
        <p:spPr>
          <a:xfrm>
            <a:off x="721566" y="2079247"/>
            <a:ext cx="5091405" cy="37235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 spc="10" baseline="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chemeClr val="tx2"/>
                </a:solidFill>
                <a:ea typeface="Calibri"/>
                <a:cs typeface="Calibri"/>
              </a:rPr>
              <a:t>• Store barselavdelinger 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nb-NO">
                <a:solidFill>
                  <a:schemeClr val="tx2"/>
                </a:solidFill>
                <a:ea typeface="Calibri"/>
                <a:cs typeface="Calibri"/>
              </a:rPr>
              <a:t>• Viktige behov 24-72 timer etter fødsel </a:t>
            </a:r>
            <a:endParaRPr lang="nb-NO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  <a:ea typeface="Calibri"/>
                <a:cs typeface="Calibri"/>
              </a:rPr>
              <a:t>• Tidlig oppfølging i hjemmet</a:t>
            </a:r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 </a:t>
            </a:r>
            <a:endParaRPr lang="nb-NO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nb-NO">
                <a:solidFill>
                  <a:schemeClr val="tx2"/>
                </a:solidFill>
                <a:ea typeface="Calibri"/>
                <a:cs typeface="Calibri"/>
              </a:rPr>
              <a:t>• Plan for oppfølging hjemme</a:t>
            </a:r>
          </a:p>
          <a:p>
            <a:r>
              <a:rPr lang="nb-NO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nb-NO" dirty="0">
                <a:solidFill>
                  <a:schemeClr val="tx2"/>
                </a:solidFill>
                <a:ea typeface="Calibri"/>
                <a:cs typeface="Calibri"/>
              </a:rPr>
              <a:t>AI og sosiale medier</a:t>
            </a:r>
            <a:endParaRPr lang="nb-NO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78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D90190-8C9B-4DC9-9E9E-1E88E6234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380839"/>
            <a:ext cx="6205705" cy="5647683"/>
          </a:xfrm>
        </p:spPr>
        <p:txBody>
          <a:bodyPr/>
          <a:lstStyle/>
          <a:p>
            <a:r>
              <a:rPr lang="nb-NO" sz="4400" dirty="0">
                <a:ea typeface="Calibri"/>
                <a:cs typeface="Calibri"/>
              </a:rPr>
              <a:t>Erfaringer fra pilotprosjektet </a:t>
            </a:r>
            <a:br>
              <a:rPr lang="nb-NO" sz="4400" dirty="0">
                <a:ea typeface="Calibri"/>
                <a:cs typeface="Calibri"/>
              </a:rPr>
            </a:br>
            <a:r>
              <a:rPr lang="nb-NO" sz="4400" dirty="0">
                <a:ea typeface="Calibri"/>
                <a:cs typeface="Calibri"/>
              </a:rPr>
              <a:t>«Barsel Hjem 2021-2023»</a:t>
            </a:r>
            <a:br>
              <a:rPr lang="nb-NO" sz="4400" dirty="0">
                <a:ea typeface="Calibri"/>
                <a:cs typeface="Calibri"/>
              </a:rPr>
            </a:br>
            <a:br>
              <a:rPr lang="nb-NO" dirty="0">
                <a:ea typeface="Calibri"/>
                <a:cs typeface="Calibri"/>
              </a:rPr>
            </a:br>
            <a: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Nannestad kommune</a:t>
            </a:r>
            <a:br>
              <a:rPr lang="nb-NO" sz="2800" dirty="0">
                <a:latin typeface="Calibri"/>
                <a:ea typeface="Calibri"/>
                <a:cs typeface="Calibri"/>
              </a:rPr>
            </a:br>
            <a: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32 inkluderte kvinner</a:t>
            </a:r>
            <a:br>
              <a:rPr lang="nb-NO" sz="2800" dirty="0">
                <a:latin typeface="Calibri"/>
                <a:ea typeface="Calibri"/>
                <a:cs typeface="Calibri"/>
              </a:rPr>
            </a:br>
            <a: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Jordmor og barnepleier</a:t>
            </a:r>
            <a:br>
              <a:rPr lang="nb-NO" sz="2800" dirty="0">
                <a:latin typeface="Calibri"/>
                <a:ea typeface="Calibri"/>
                <a:cs typeface="Calibri"/>
              </a:rPr>
            </a:br>
            <a:r>
              <a:rPr lang="nb-NO" sz="28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Dignio og hjemmebesøk </a:t>
            </a:r>
            <a:b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</a:br>
            <a: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Utfordringer</a:t>
            </a:r>
            <a:b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</a:br>
            <a: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Resultat</a:t>
            </a:r>
            <a:b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</a:br>
            <a:r>
              <a:rPr lang="nb-NO" sz="28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Dette tar vi med oss videre</a:t>
            </a:r>
            <a:br>
              <a:rPr lang="nb-NO" sz="2800" dirty="0">
                <a:latin typeface="Calibri"/>
                <a:ea typeface="Calibri"/>
                <a:cs typeface="Calibri"/>
              </a:rPr>
            </a:br>
            <a:br>
              <a:rPr lang="nb-NO" sz="2800" dirty="0">
                <a:latin typeface="Times New Roman"/>
                <a:ea typeface="Calibri"/>
                <a:cs typeface="Times New Roman"/>
              </a:rPr>
            </a:br>
            <a:r>
              <a:rPr lang="nb-NO" dirty="0">
                <a:ea typeface="Calibri"/>
                <a:cs typeface="Calibri"/>
              </a:rPr>
              <a:t> </a:t>
            </a:r>
            <a:br>
              <a:rPr lang="nb-NO" dirty="0">
                <a:ea typeface="Calibri"/>
                <a:cs typeface="Calibri"/>
              </a:rPr>
            </a:br>
            <a:br>
              <a:rPr lang="nb-NO" dirty="0">
                <a:ea typeface="Calibri"/>
                <a:cs typeface="Calibri"/>
              </a:rPr>
            </a:br>
            <a:endParaRPr lang="nb-NO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41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71CD2-1D7D-A899-4394-2D2ECBC03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EB7B-C35F-39D4-FA4E-BA9306153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Prosjekt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Barsel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hjem</a:t>
            </a:r>
            <a:r>
              <a:rPr lang="en-US" dirty="0">
                <a:ea typeface="Calibri"/>
                <a:cs typeface="Calibri"/>
              </a:rPr>
              <a:t> anno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6EBC6-BD79-312A-89E3-CDDED3A79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5" y="1758967"/>
            <a:ext cx="6241209" cy="41193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«…å etablere en faglig forsvarlig, samhandlet og brukervennlig hjemmebasert barseloppfølging, hvor </a:t>
            </a:r>
            <a:r>
              <a:rPr lang="nb-NO" sz="3200" dirty="0" err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Dignio</a:t>
            </a:r>
            <a:r>
              <a:rPr lang="nb-NO" sz="32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støtter trygg kommunikasjon, struktur og kvalitet i overgangen fra sykehuset til hjemmet»</a:t>
            </a:r>
            <a:endParaRPr lang="en-US" sz="3200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nb-NO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carine hjemme.jpg">
            <a:extLst>
              <a:ext uri="{FF2B5EF4-FFF2-40B4-BE49-F238E27FC236}">
                <a16:creationId xmlns:a16="http://schemas.microsoft.com/office/drawing/2014/main" id="{1480BB8F-9146-51E5-98B6-7216A22A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29" r="-345" b="8630"/>
          <a:stretch>
            <a:fillRect/>
          </a:stretch>
        </p:blipFill>
        <p:spPr>
          <a:xfrm>
            <a:off x="7332633" y="809727"/>
            <a:ext cx="4197880" cy="462911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F7A24A-A4DC-FF2E-5E0E-F92F8AC8B76B}"/>
              </a:ext>
            </a:extLst>
          </p:cNvPr>
          <p:cNvSpPr txBox="1">
            <a:spLocks/>
          </p:cNvSpPr>
          <p:nvPr/>
        </p:nvSpPr>
        <p:spPr>
          <a:xfrm>
            <a:off x="9956123" y="5441905"/>
            <a:ext cx="1571679" cy="851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Foto: </a:t>
            </a:r>
            <a:r>
              <a:rPr lang="en-US" dirty="0" err="1">
                <a:ea typeface="Calibri"/>
                <a:cs typeface="Calibri"/>
              </a:rPr>
              <a:t>privat</a:t>
            </a:r>
          </a:p>
        </p:txBody>
      </p:sp>
    </p:spTree>
    <p:extLst>
      <p:ext uri="{BB962C8B-B14F-4D97-AF65-F5344CB8AC3E}">
        <p14:creationId xmlns:p14="http://schemas.microsoft.com/office/powerpoint/2010/main" val="267881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2488-4C9C-75B3-DE83-305729B97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698437"/>
            <a:ext cx="7558077" cy="76116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err="1"/>
              <a:t>Prosjekt</a:t>
            </a:r>
            <a:r>
              <a:rPr lang="en-US" dirty="0"/>
              <a:t> </a:t>
            </a:r>
            <a:r>
              <a:rPr lang="en-US" dirty="0" err="1"/>
              <a:t>Barsel</a:t>
            </a:r>
            <a:r>
              <a:rPr lang="en-US" dirty="0"/>
              <a:t> Hjem anno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5341D-06A7-849E-9515-70A680F6A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5" y="2000893"/>
            <a:ext cx="8946784" cy="3704913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nb-NO" sz="2800" dirty="0"/>
              <a:t>• </a:t>
            </a:r>
            <a:r>
              <a:rPr lang="nb-NO" sz="2800"/>
              <a:t>Digital hjemmeoppfølging (døgnbemannet)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nb-NO" sz="2800"/>
              <a:t>• Mulighet for hjemmebesøk av prosjektgruppen</a:t>
            </a:r>
            <a:endParaRPr lang="nb-NO" sz="280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nb-NO" sz="2800"/>
              <a:t>• Unngå å komme tilbake poliklinisk</a:t>
            </a:r>
            <a:endParaRPr lang="nb-NO"/>
          </a:p>
          <a:p>
            <a:pPr>
              <a:spcAft>
                <a:spcPts val="600"/>
              </a:spcAft>
            </a:pPr>
            <a:r>
              <a:rPr lang="nb-NO" sz="2800"/>
              <a:t>• Evt. Ammeveiledning/2-døgns pakke på helsestasjonen</a:t>
            </a:r>
            <a:endParaRPr lang="en-US" sz="2800"/>
          </a:p>
          <a:p>
            <a:pPr>
              <a:spcAft>
                <a:spcPts val="600"/>
              </a:spcAft>
            </a:pPr>
            <a:r>
              <a:rPr lang="nb-NO" sz="2800"/>
              <a:t>• Overføre som driftsform til barselavdelingen</a:t>
            </a:r>
            <a:endParaRPr lang="en-US" sz="2800" dirty="0"/>
          </a:p>
          <a:p>
            <a:pPr>
              <a:spcAft>
                <a:spcPts val="600"/>
              </a:spcAft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1865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0028-F768-23CF-2554-4D51D5273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Dignio</a:t>
            </a:r>
            <a:r>
              <a:rPr lang="en-US" dirty="0">
                <a:ea typeface="Calibri"/>
                <a:cs typeface="Calibri"/>
              </a:rPr>
              <a:t> prevent </a:t>
            </a:r>
            <a:r>
              <a:rPr lang="en-US" dirty="0" err="1">
                <a:ea typeface="Calibri"/>
                <a:cs typeface="Calibri"/>
              </a:rPr>
              <a:t>og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MyDignio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93963-61C2-E624-B278-89CD15F40E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686007"/>
            <a:ext cx="8282474" cy="419227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Digital plattform </a:t>
            </a:r>
            <a:endParaRPr lang="en-US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Informasjonssider</a:t>
            </a:r>
          </a:p>
          <a:p>
            <a:r>
              <a:rPr lang="nb-NO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Meldings- og videofunksjon</a:t>
            </a:r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nb-NO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Kartleggingsskjema/spørreskjema </a:t>
            </a:r>
          </a:p>
          <a:p>
            <a:r>
              <a:rPr lang="nb-NO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Triagering</a:t>
            </a:r>
            <a:endParaRPr lang="nb-NO"/>
          </a:p>
          <a:p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Journalføring</a:t>
            </a:r>
          </a:p>
          <a:p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• Helsepersonell 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  <a:p>
            <a:endParaRPr lang="nb-NO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nb-NO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3969C6-742B-EDE5-38FF-B23A1CCB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10710" b="1"/>
          <a:stretch>
            <a:fillRect/>
          </a:stretch>
        </p:blipFill>
        <p:spPr bwMode="auto">
          <a:xfrm>
            <a:off x="6819900" y="1121100"/>
            <a:ext cx="4667700" cy="4667700"/>
          </a:xfrm>
          <a:prstGeom prst="roundRect">
            <a:avLst>
              <a:gd name="adj" fmla="val 19662"/>
            </a:avLst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6955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3D244-E66E-1091-6FEC-1A6286BA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AE1B-0DB1-75F2-3B78-9ACFFC214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942" y="425482"/>
            <a:ext cx="8282475" cy="761160"/>
          </a:xfrm>
        </p:spPr>
        <p:txBody>
          <a:bodyPr/>
          <a:lstStyle/>
          <a:p>
            <a:pPr algn="ctr"/>
            <a:r>
              <a:rPr lang="en-US" sz="4000" dirty="0" err="1">
                <a:ea typeface="Calibri"/>
                <a:cs typeface="Calibri"/>
              </a:rPr>
              <a:t>Pasientforløp</a:t>
            </a:r>
            <a:endParaRPr lang="en-US" sz="4000" dirty="0"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BC9FC6-55BC-03CB-A22E-D54688679799}"/>
              </a:ext>
            </a:extLst>
          </p:cNvPr>
          <p:cNvSpPr/>
          <p:nvPr/>
        </p:nvSpPr>
        <p:spPr>
          <a:xfrm>
            <a:off x="182700" y="2063968"/>
            <a:ext cx="1868522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 om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Barsel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Hjem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svangerskapet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CA301-93C7-589B-A9C5-08E17ED0B9B6}"/>
              </a:ext>
            </a:extLst>
          </p:cNvPr>
          <p:cNvSpPr/>
          <p:nvPr/>
        </p:nvSpPr>
        <p:spPr>
          <a:xfrm>
            <a:off x="182699" y="3874227"/>
            <a:ext cx="1868523" cy="13806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Laste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ned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MyDigni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o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Tilgang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til</a:t>
            </a:r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Calibri"/>
                <a:cs typeface="Calibri"/>
              </a:rPr>
              <a:t>informasjonssider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902180"/>
      </p:ext>
    </p:extLst>
  </p:cSld>
  <p:clrMapOvr>
    <a:masterClrMapping/>
  </p:clrMapOvr>
</p:sld>
</file>

<file path=ppt/theme/theme1.xml><?xml version="1.0" encoding="utf-8"?>
<a:theme xmlns:a="http://schemas.openxmlformats.org/drawingml/2006/main" name="AHUS">
  <a:themeElements>
    <a:clrScheme name="AHUS">
      <a:dk1>
        <a:sysClr val="windowText" lastClr="000000"/>
      </a:dk1>
      <a:lt1>
        <a:sysClr val="window" lastClr="FFFFFF"/>
      </a:lt1>
      <a:dk2>
        <a:srgbClr val="00529B"/>
      </a:dk2>
      <a:lt2>
        <a:srgbClr val="E7E6E6"/>
      </a:lt2>
      <a:accent1>
        <a:srgbClr val="00529B"/>
      </a:accent1>
      <a:accent2>
        <a:srgbClr val="523178"/>
      </a:accent2>
      <a:accent3>
        <a:srgbClr val="7E2D40"/>
      </a:accent3>
      <a:accent4>
        <a:srgbClr val="AF272F"/>
      </a:accent4>
      <a:accent5>
        <a:srgbClr val="FFB549"/>
      </a:accent5>
      <a:accent6>
        <a:srgbClr val="006747"/>
      </a:accent6>
      <a:hlink>
        <a:srgbClr val="0563C1"/>
      </a:hlink>
      <a:folHlink>
        <a:srgbClr val="954F72"/>
      </a:folHlink>
    </a:clrScheme>
    <a:fontScheme name="AH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US_PPTmal.potx" id="{BEC88C26-8E43-40CC-A2ED-B0C41B181A31}" vid="{1EEA41E1-EE92-410C-A4D3-DBBC03B2815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FCE1764B4B749BB35643C24DD827B" ma:contentTypeVersion="3" ma:contentTypeDescription="Create a new document." ma:contentTypeScope="" ma:versionID="84208ca1523d857f86dc1afda1740914">
  <xsd:schema xmlns:xsd="http://www.w3.org/2001/XMLSchema" xmlns:xs="http://www.w3.org/2001/XMLSchema" xmlns:p="http://schemas.microsoft.com/office/2006/metadata/properties" xmlns:ns2="82db3b5c-6944-4102-ba09-534bb4da2e6b" targetNamespace="http://schemas.microsoft.com/office/2006/metadata/properties" ma:root="true" ma:fieldsID="5b3510b21b3667c245488a38a45c294f" ns2:_="">
    <xsd:import namespace="82db3b5c-6944-4102-ba09-534bb4da2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b3b5c-6944-4102-ba09-534bb4da2e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AF823-F440-477E-9C32-BC45C2C84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250BB0-7CFB-48CC-88B8-2BDAA6518A03}">
  <ds:schemaRefs>
    <ds:schemaRef ds:uri="http://purl.org/dc/elements/1.1/"/>
    <ds:schemaRef ds:uri="82db3b5c-6944-4102-ba09-534bb4da2e6b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B7A2845-2ADF-4F49-9624-457ED7DA5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db3b5c-6944-4102-ba09-534bb4da2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8e4cf0-71fb-489c-a336-3f9252a63908}" enabled="0" method="" siteId="{7f8e4cf0-71fb-489c-a336-3f9252a6390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Ahus presentasjonsmal</Template>
  <TotalTime>80</TotalTime>
  <Words>752</Words>
  <Application>Microsoft Office PowerPoint</Application>
  <PresentationFormat>Widescreen</PresentationFormat>
  <Paragraphs>175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AHUS</vt:lpstr>
      <vt:lpstr> Digital hjemmeoppfølging  i tidlig barseltid  </vt:lpstr>
      <vt:lpstr>Hva er Barsel Hjem?</vt:lpstr>
      <vt:lpstr>Bakgrunn for prosjektet</vt:lpstr>
      <vt:lpstr>Bakgrunn for prosjektet</vt:lpstr>
      <vt:lpstr>Erfaringer fra pilotprosjektet  «Barsel Hjem 2021-2023»  • Nannestad kommune • 32 inkluderte kvinner • Jordmor og barnepleier • Dignio og hjemmebesøk  • Utfordringer • Resultat • Dette tar vi med oss videre     </vt:lpstr>
      <vt:lpstr>Prosjekt Barsel hjem anno 2026</vt:lpstr>
      <vt:lpstr>Prosjekt Barsel Hjem anno 2026</vt:lpstr>
      <vt:lpstr>Dignio prevent og MyDignio</vt:lpstr>
      <vt:lpstr>Pasientforløp</vt:lpstr>
      <vt:lpstr>Pasientforløp</vt:lpstr>
      <vt:lpstr>Pasientforløp</vt:lpstr>
      <vt:lpstr>Pasientforløp</vt:lpstr>
      <vt:lpstr>Pasientforløp</vt:lpstr>
      <vt:lpstr>Pasientforløp</vt:lpstr>
      <vt:lpstr>Hva vil vi oppnå?</vt:lpstr>
      <vt:lpstr>Utfordringer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Sigbjørn Kristiansen</dc:creator>
  <cp:lastModifiedBy>Marthe Dalevoll Macedo</cp:lastModifiedBy>
  <cp:revision>967</cp:revision>
  <dcterms:created xsi:type="dcterms:W3CDTF">2025-09-30T11:20:39Z</dcterms:created>
  <dcterms:modified xsi:type="dcterms:W3CDTF">2026-05-05T06:09:58Z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0x0101000A1FCE1764B4B749BB35643C24DD827B</vt:lpwstr>
  </property>
  <property fmtid="{D5CDD505-2E9C-101B-9397-08002B2CF9AE}" pid="3" name="Created by">
    <vt:lpwstr>omnidocs.com</vt:lpwstr>
  </property>
  <property fmtid="{D5CDD505-2E9C-101B-9397-08002B2CF9AE}" pid="4" name="MediaServiceImageTags">
    <vt:lpwstr/>
  </property>
</Properties>
</file>