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19"/>
  </p:notesMasterIdLst>
  <p:sldIdLst>
    <p:sldId id="259" r:id="rId5"/>
    <p:sldId id="278" r:id="rId6"/>
    <p:sldId id="260" r:id="rId7"/>
    <p:sldId id="273" r:id="rId8"/>
    <p:sldId id="276" r:id="rId9"/>
    <p:sldId id="279" r:id="rId10"/>
    <p:sldId id="275" r:id="rId11"/>
    <p:sldId id="277" r:id="rId12"/>
    <p:sldId id="282" r:id="rId13"/>
    <p:sldId id="281" r:id="rId14"/>
    <p:sldId id="264" r:id="rId15"/>
    <p:sldId id="267" r:id="rId16"/>
    <p:sldId id="271" r:id="rId17"/>
    <p:sldId id="27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20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B56D-BAAE-0644-8F93-ED12D4AEAB81}" type="datetimeFigureOut">
              <a:rPr lang="nb-NO" smtClean="0"/>
              <a:t>20.04.2026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EC08-D158-9945-8C7D-40B0DCB386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40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34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Ordinering: faglig vurdering og bestemmer hvilket legemiddel, hvilken dose, hvordan det skal tas (administreres), og hvor lenge behandlingen skal vare. Dokumenteres i EPJ</a:t>
            </a:r>
          </a:p>
          <a:p>
            <a:r>
              <a:rPr lang="nb-NO" dirty="0"/>
              <a:t>Rekvirere: lager en resept (elektronisk eller papir) som gjør det mulig å hente medisinen på apotek, eller bestiller den til en institusjon. Må ha rekvireringsrett</a:t>
            </a:r>
          </a:p>
          <a:p>
            <a:r>
              <a:rPr lang="nb-NO" dirty="0"/>
              <a:t>Tilvirke: pakke om medisiner, eller dele opp større pakninger til mindre enheter for pasienten eller 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remstille medisiner som ikke finnes ferdig fra fabrikk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Ekspederer: kontrollere at resepten er gyldig, og gjøre en faglig vurdering av dosering og bruk. Henter ned e-resepten fra «Reseptformidleren». Gi råd om riktig bruk av medisinen</a:t>
            </a:r>
            <a:endParaRPr lang="nb-NO" dirty="0"/>
          </a:p>
          <a:p>
            <a:r>
              <a:rPr lang="nb-NO" dirty="0"/>
              <a:t>Istandgjøring: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 mot ordinering, klargjøring og merking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Utdeling: Identifikasjonskontroll, kontroll av inntak, signering i EPJ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Utlevering: Identifikasjonskontroll, signering i EPJ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et paradoks at når man har besluttet en flerårig satsning på digital samhandling i helse- og omsorgstjenesten, og at pasientens legemiddelliste er høyest prioritert, så tar man ikke med den delen av legemiddelbehandlingen som er viktigst for det svakeste ledd i legemiddelbehandlingen (altså de som administrerer det). DA peker man plutselig på den enkelte virksomhet/kommune og journalleverandør, uten noen som helst nasjonal legemiddelstandard knyttet til 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administrering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legemidler. Leverandørene har dermed ikke en standard å utvikle etter.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3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Kanskje man </a:t>
            </a:r>
            <a:r>
              <a:rPr lang="nb-NO" dirty="0" err="1"/>
              <a:t>f.eks</a:t>
            </a:r>
            <a:r>
              <a:rPr lang="nb-NO" dirty="0"/>
              <a:t> har unnlatt å legge inn legemidler som utelukkende administreres av pasienten selv på bakgrunn av personhensyn (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viagra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07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4B448-17F5-3264-913F-D7415CCF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73BB87A-60C6-16E6-8AD1-D6C9BB942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C4AB683-1933-F94F-64A3-97405B4E8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Deltakerne beskrev flere typer avvik mellom papirbaserte og elektroniske legemiddellister. Vanlig eksempler var seponerte legemidler som fortsatt stod oppført, manglende legemidler i </a:t>
            </a:r>
            <a:r>
              <a:rPr lang="nb-NO" dirty="0" err="1"/>
              <a:t>èn</a:t>
            </a:r>
            <a:r>
              <a:rPr lang="nb-NO" dirty="0"/>
              <a:t> av listene, samt ulik dose, styrke eller administrasjonstidspunkt. Det ble også rapporter forskjeller i registrering som fast eller ved behov, dobbeltregistreringer og uklarheter knyttet til legemidler som ikke skulle inngå i dosepakking. Sykepleiere i </a:t>
            </a:r>
            <a:r>
              <a:rPr lang="nb-NO" dirty="0" err="1"/>
              <a:t>hjtj</a:t>
            </a:r>
            <a:r>
              <a:rPr lang="nb-NO" dirty="0"/>
              <a:t> har ingen mulighet for å kontakte fastlegen gjennom løsningen (SFM), men må fortsatt bruke PLO-meldinger for avklaringer dersom uklarheter.</a:t>
            </a:r>
          </a:p>
          <a:p>
            <a:endParaRPr lang="nb-NO" dirty="0"/>
          </a:p>
          <a:p>
            <a:r>
              <a:rPr lang="nb-NO" dirty="0"/>
              <a:t>Praktiske problemområder: Tekniske utfordringer, utdatert legemiddelinformasjon, behov for opprydding i legemiddellister, samt manglende eller utløpte e-resepter. Endringer gjort av andre behandlere bidro også til redusert oversikt og merarbeid . I tillegg ble behov for avklaringer med lege og utfordringer knyttet til legemidler som ikke egner seg for dosepakking trukket frem. </a:t>
            </a:r>
          </a:p>
          <a:p>
            <a:endParaRPr lang="nb-NO" dirty="0"/>
          </a:p>
          <a:p>
            <a:r>
              <a:rPr lang="nb-NO" dirty="0"/>
              <a:t>Tredobling handler bl.a. om varsler som må gjennomgås, nye kontroller som må gjøres, utdaterte resepter osv. Ordinasjonskortet hadde gjerne 1 års varighet på faste medisiner og fungerte som «resept» for apoteket for pakking av legemidlene. Ved overgang til </a:t>
            </a:r>
            <a:r>
              <a:rPr lang="nb-NO" dirty="0" err="1"/>
              <a:t>eMD</a:t>
            </a:r>
            <a:r>
              <a:rPr lang="nb-NO" dirty="0"/>
              <a:t> faller ordinasjonskortet ut, og er avhengig av aktiv resept.</a:t>
            </a:r>
          </a:p>
          <a:p>
            <a:endParaRPr lang="nb-NO" dirty="0"/>
          </a:p>
          <a:p>
            <a:r>
              <a:rPr lang="nb-NO" dirty="0"/>
              <a:t>Når slike utfordringer oppstår/avdekkes er det viktig å kunne løfte det til korrekt instans. Vi kommer da inn på </a:t>
            </a:r>
            <a:r>
              <a:rPr lang="nb-NO" i="1" dirty="0"/>
              <a:t>forvaltning</a:t>
            </a:r>
            <a:r>
              <a:rPr lang="nb-NO" dirty="0"/>
              <a:t> av den nasjonale løsningen.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9247DA-A9F7-149B-F6D4-8756A4817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16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F063-99F6-3179-E3BB-5D8E7514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EAFEA94-2FDC-8FA5-59D7-F3831BCBA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8324AA0-17D4-D4CF-8859-AD0C4136F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Deltakere helsefaglig råd:</a:t>
            </a:r>
          </a:p>
          <a:p>
            <a:r>
              <a:rPr lang="nb-NO" dirty="0" err="1"/>
              <a:t>RHF’ene</a:t>
            </a:r>
            <a:r>
              <a:rPr lang="nb-NO" dirty="0"/>
              <a:t>, KS, NSF, </a:t>
            </a:r>
            <a:r>
              <a:rPr lang="nb-NO" dirty="0" err="1"/>
              <a:t>Aptekerforeninga</a:t>
            </a:r>
            <a:r>
              <a:rPr lang="nb-NO" dirty="0"/>
              <a:t>, Norges </a:t>
            </a:r>
            <a:r>
              <a:rPr lang="nb-NO" dirty="0" err="1"/>
              <a:t>Farmaceutiske</a:t>
            </a:r>
            <a:r>
              <a:rPr lang="nb-NO" dirty="0"/>
              <a:t> forening, Den norske legeforening, NHN, </a:t>
            </a:r>
            <a:r>
              <a:rPr lang="nb-NO" dirty="0" err="1"/>
              <a:t>Hdir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205045-6474-070F-98F5-E98EC5A54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79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Resultatet og beslutningene blir ikke bedre enn grunnlaget er. Litt som KI: Det tas ikke beslutninger på bedre grunnlag enn det man har matet den med.</a:t>
            </a:r>
          </a:p>
          <a:p>
            <a:endParaRPr lang="nb-NO" dirty="0"/>
          </a:p>
          <a:p>
            <a:r>
              <a:rPr lang="nb-NO" dirty="0"/>
              <a:t>Eksempler på beslutninger: </a:t>
            </a:r>
          </a:p>
          <a:p>
            <a:r>
              <a:rPr lang="nb-NO" dirty="0"/>
              <a:t>Trenger ikke å utvikle funksjonalitet for å pause PLL</a:t>
            </a:r>
          </a:p>
          <a:p>
            <a:r>
              <a:rPr lang="nb-NO" dirty="0"/>
              <a:t>Anbefaler å IKKE opprette flere papirmultidoser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1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Riktig bruk av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eResept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Forskrivende lege kontrollerer gyldige resepter, tilbakekaller uaktuelle resepter og oppdaterer resepter ved f.eks. doseendringer. Forståelse for reseptenes viktighet for en korrekt legemiddelliste krever en kulturendring i helsetjenesten. God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systemstøtte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forutsetning for å lykkes med dette.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EC08-D158-9945-8C7D-40B0DCB3866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05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ørk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7F4D7E-F7CA-1BF7-7DF0-1F57FCD63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664008"/>
            <a:ext cx="7050088" cy="320867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/>
              <a:t>Infolinje til navn eller tilleggsinfo</a:t>
            </a:r>
            <a:endParaRPr lang="en-GB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0985CB0-1777-BA8B-EB48-AA69ECFE7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2565401"/>
            <a:ext cx="7049787" cy="255587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noProof="0"/>
              <a:t>Tittel på presentasjonen </a:t>
            </a:r>
            <a:br>
              <a:rPr lang="nb-NO" noProof="0"/>
            </a:br>
            <a:r>
              <a:rPr lang="nb-NO" noProof="0"/>
              <a:t>står her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C764FD-F61F-64C3-1467-65D3DD61F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864" y="552259"/>
            <a:ext cx="1276208" cy="4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77D02A-4FAA-F79A-49F8-867583E50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00213"/>
            <a:ext cx="9144000" cy="3421062"/>
          </a:xfrm>
        </p:spPr>
        <p:txBody>
          <a:bodyPr lIns="0" tIns="0" rIns="180000" bIns="0" anchor="ctr">
            <a:norm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4200">
                <a:solidFill>
                  <a:schemeClr val="bg1"/>
                </a:solidFill>
              </a:defRPr>
            </a:lvl2pPr>
            <a:lvl3pPr marL="914400" indent="0">
              <a:buNone/>
              <a:defRPr sz="4200">
                <a:solidFill>
                  <a:schemeClr val="bg1"/>
                </a:solidFill>
              </a:defRPr>
            </a:lvl3pPr>
            <a:lvl4pPr marL="1371600" indent="0">
              <a:buNone/>
              <a:defRPr sz="4200">
                <a:solidFill>
                  <a:schemeClr val="bg1"/>
                </a:solidFill>
              </a:defRPr>
            </a:lvl4pPr>
            <a:lvl5pPr marL="1828800" indent="0">
              <a:buNone/>
              <a:defRPr sz="4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På denne siden er det plass til et lengre sitat eller uthevet og viktig setning som går over flere linjer. </a:t>
            </a:r>
          </a:p>
        </p:txBody>
      </p:sp>
      <p:sp>
        <p:nvSpPr>
          <p:cNvPr id="7" name="Plassholder for tekst 11">
            <a:extLst>
              <a:ext uri="{FF2B5EF4-FFF2-40B4-BE49-F238E27FC236}">
                <a16:creationId xmlns:a16="http://schemas.microsoft.com/office/drawing/2014/main" id="{760C3A98-5926-EDC4-578F-019F4E269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96E5D94-1F1D-5771-207E-BB23A4362C1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90B3E7-4DB6-1253-FE62-0CA64369A5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184D8648-4D62-DFFC-2C8B-A617BD195B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5DB24AAE-A504-491E-EEE1-94C25700C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97800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på bilde - Troms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77D02A-4FAA-F79A-49F8-867583E50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00213"/>
            <a:ext cx="9144000" cy="3421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200">
                <a:solidFill>
                  <a:schemeClr val="bg1"/>
                </a:solidFill>
              </a:defRPr>
            </a:lvl2pPr>
            <a:lvl3pPr marL="914400" indent="0">
              <a:buNone/>
              <a:defRPr sz="4200">
                <a:solidFill>
                  <a:schemeClr val="bg1"/>
                </a:solidFill>
              </a:defRPr>
            </a:lvl3pPr>
            <a:lvl4pPr marL="1371600" indent="0">
              <a:buNone/>
              <a:defRPr sz="4200">
                <a:solidFill>
                  <a:schemeClr val="bg1"/>
                </a:solidFill>
              </a:defRPr>
            </a:lvl4pPr>
            <a:lvl5pPr marL="1828800" indent="0">
              <a:buNone/>
              <a:defRPr sz="4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Stort sitat på flere linjer </a:t>
            </a:r>
          </a:p>
          <a:p>
            <a:pPr lvl="0"/>
            <a:r>
              <a:rPr lang="nb-NO"/>
              <a:t>får plass her!</a:t>
            </a:r>
          </a:p>
        </p:txBody>
      </p:sp>
      <p:sp>
        <p:nvSpPr>
          <p:cNvPr id="3" name="Plassholder for tekst 11">
            <a:extLst>
              <a:ext uri="{FF2B5EF4-FFF2-40B4-BE49-F238E27FC236}">
                <a16:creationId xmlns:a16="http://schemas.microsoft.com/office/drawing/2014/main" id="{11188F35-5983-1FDC-5079-771FB2D36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182E66A-1A2D-63ED-A8CD-D5382A2819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350CA6-EE16-1AFF-3899-959BA78E303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3C141F-5768-79F7-793A-531F58DC56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F76DF65C-F687-41C7-3CEA-08FF39147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330003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2">
            <a:extLst>
              <a:ext uri="{FF2B5EF4-FFF2-40B4-BE49-F238E27FC236}">
                <a16:creationId xmlns:a16="http://schemas.microsoft.com/office/drawing/2014/main" id="{1D25EDC0-1F14-1997-D2F0-32F1DE3D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927" y="0"/>
            <a:ext cx="6096001" cy="6872287"/>
          </a:xfrm>
          <a:solidFill>
            <a:schemeClr val="tx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46ECA7-76A0-8EE9-13EF-802C61449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2" y="557513"/>
            <a:ext cx="5279724" cy="1325563"/>
          </a:xfrm>
        </p:spPr>
        <p:txBody>
          <a:bodyPr rIns="360000"/>
          <a:lstStyle/>
          <a:p>
            <a:r>
              <a:rPr lang="nb-NO"/>
              <a:t>Overskrift</a:t>
            </a:r>
          </a:p>
        </p:txBody>
      </p:sp>
      <p:sp>
        <p:nvSpPr>
          <p:cNvPr id="11" name="Plassholder for tekst 11">
            <a:extLst>
              <a:ext uri="{FF2B5EF4-FFF2-40B4-BE49-F238E27FC236}">
                <a16:creationId xmlns:a16="http://schemas.microsoft.com/office/drawing/2014/main" id="{FCB2CFE5-BCC6-0E78-7B97-5A1C356F48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931A42-864E-9FF1-8571-B8867553F0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B023450-D453-94BA-B07D-CC9F784F3A7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86C671A-B931-AB8D-3828-71F0A1D075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128F805B-C0A3-12EC-2317-02F44813E6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  <p:sp>
        <p:nvSpPr>
          <p:cNvPr id="3" name="Plassholder for innhold 7">
            <a:extLst>
              <a:ext uri="{FF2B5EF4-FFF2-40B4-BE49-F238E27FC236}">
                <a16:creationId xmlns:a16="http://schemas.microsoft.com/office/drawing/2014/main" id="{6F2D6F09-CD99-A5FE-6431-ABB51B3ACB1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8801" y="2127250"/>
            <a:ext cx="5280024" cy="38576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176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1 - lys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C097FD3-60D8-3F31-D23C-46AD39C85A22}"/>
              </a:ext>
            </a:extLst>
          </p:cNvPr>
          <p:cNvSpPr/>
          <p:nvPr userDrawn="1"/>
        </p:nvSpPr>
        <p:spPr>
          <a:xfrm>
            <a:off x="-24717" y="3429000"/>
            <a:ext cx="12268417" cy="3441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C67AE679-56BF-0A3F-DDE3-98C893538B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4717" y="3441354"/>
            <a:ext cx="12243702" cy="3428998"/>
          </a:xfrm>
          <a:noFill/>
        </p:spPr>
        <p:txBody>
          <a:bodyPr lIns="576000" tIns="180000" rIns="576000" bIns="180000" anchor="ctr"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her, kan være lengre punker som går over hele siden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her, kan være lengre punker </a:t>
            </a:r>
          </a:p>
          <a:p>
            <a:endParaRPr lang="nb-NO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D3613D51-5FDC-D81C-709B-A89EF0355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175" y="13815"/>
            <a:ext cx="5254837" cy="3421361"/>
          </a:xfrm>
          <a:prstGeom prst="rect">
            <a:avLst/>
          </a:prstGeom>
        </p:spPr>
        <p:txBody>
          <a:bodyPr lIns="0" tIns="360000" rIns="360000" bIns="360000" anchor="ctr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Her kommer en lengre heading inn</a:t>
            </a:r>
          </a:p>
        </p:txBody>
      </p:sp>
      <p:sp>
        <p:nvSpPr>
          <p:cNvPr id="6" name="Plassholder for tekst 11">
            <a:extLst>
              <a:ext uri="{FF2B5EF4-FFF2-40B4-BE49-F238E27FC236}">
                <a16:creationId xmlns:a16="http://schemas.microsoft.com/office/drawing/2014/main" id="{E6E009CC-F844-4DFD-1834-0CD1E124E5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0D6180A1-5078-F88C-BC16-B1C8610DDC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122985" cy="3428998"/>
          </a:xfrm>
          <a:solidFill>
            <a:schemeClr val="tx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nb-NO"/>
              <a:t>Bilde inn her – klikk på bildeikonet for å velge bilde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0B43C07F-65C0-E962-8C22-41C6B9D6B56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74059402-CD6A-865F-308B-6106236D82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EB35A94-53F9-490A-AB5D-716A34AA9A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4C5180D3-44B3-A806-1959-89E3E51E27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12088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7">
          <p15:clr>
            <a:srgbClr val="FBAE40"/>
          </p15:clr>
        </p15:guide>
        <p15:guide id="3" pos="6720">
          <p15:clr>
            <a:srgbClr val="FBAE40"/>
          </p15:clr>
        </p15:guide>
        <p15:guide id="7" pos="1912">
          <p15:clr>
            <a:srgbClr val="FBAE40"/>
          </p15:clr>
        </p15:guide>
        <p15:guide id="10" pos="384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pos="5745">
          <p15:clr>
            <a:srgbClr val="FBAE40"/>
          </p15:clr>
        </p15:guide>
        <p15:guide id="13" pos="4793">
          <p15:clr>
            <a:srgbClr val="FBAE40"/>
          </p15:clr>
        </p15:guide>
        <p15:guide id="14" orient="horz" pos="1616">
          <p15:clr>
            <a:srgbClr val="FBAE40"/>
          </p15:clr>
        </p15:guide>
        <p15:guide id="15" orient="horz" pos="1344">
          <p15:clr>
            <a:srgbClr val="FBAE40"/>
          </p15:clr>
        </p15:guide>
        <p15:guide id="18" orient="horz" pos="3770">
          <p15:clr>
            <a:srgbClr val="FBAE40"/>
          </p15:clr>
        </p15:guide>
        <p15:guide id="19" orient="horz" pos="3974">
          <p15:clr>
            <a:srgbClr val="FBAE40"/>
          </p15:clr>
        </p15:guide>
        <p15:guide id="20" orient="horz" pos="3226">
          <p15:clr>
            <a:srgbClr val="FBAE40"/>
          </p15:clr>
        </p15:guide>
        <p15:guide id="21" orient="horz" pos="2704">
          <p15:clr>
            <a:srgbClr val="FBAE40"/>
          </p15:clr>
        </p15:guide>
        <p15:guide id="22" pos="7129">
          <p15:clr>
            <a:srgbClr val="FBAE40"/>
          </p15:clr>
        </p15:guide>
        <p15:guide id="23" pos="73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C097FD3-60D8-3F31-D23C-46AD39C85A22}"/>
              </a:ext>
            </a:extLst>
          </p:cNvPr>
          <p:cNvSpPr/>
          <p:nvPr userDrawn="1"/>
        </p:nvSpPr>
        <p:spPr>
          <a:xfrm>
            <a:off x="-24717" y="3428999"/>
            <a:ext cx="12268417" cy="3441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C654E859-F8B2-F9C2-A395-689DC5B3E0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122985" cy="3428998"/>
          </a:xfrm>
          <a:solidFill>
            <a:schemeClr val="tx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nb-NO"/>
              <a:t>Bilde inn her – klikk på bildeikonet for å velge bilde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C67AE679-56BF-0A3F-DDE3-98C893538B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4717" y="3441354"/>
            <a:ext cx="12243702" cy="3428998"/>
          </a:xfrm>
          <a:noFill/>
        </p:spPr>
        <p:txBody>
          <a:bodyPr lIns="576000" tIns="180000" rIns="576000" bIns="180000" anchor="ctr"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her, kan være lengre punker som går over hele siden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her, kan være lengre punker </a:t>
            </a:r>
          </a:p>
          <a:p>
            <a:endParaRPr lang="nb-NO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D3613D51-5FDC-D81C-709B-A89EF0355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175" y="13815"/>
            <a:ext cx="5254837" cy="3421361"/>
          </a:xfrm>
          <a:prstGeom prst="rect">
            <a:avLst/>
          </a:prstGeom>
        </p:spPr>
        <p:txBody>
          <a:bodyPr lIns="0" tIns="360000" rIns="360000" bIns="360000" anchor="ctr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Her kommer en lengre heading inn</a:t>
            </a:r>
          </a:p>
        </p:txBody>
      </p:sp>
      <p:sp>
        <p:nvSpPr>
          <p:cNvPr id="6" name="Plassholder for tekst 11">
            <a:extLst>
              <a:ext uri="{FF2B5EF4-FFF2-40B4-BE49-F238E27FC236}">
                <a16:creationId xmlns:a16="http://schemas.microsoft.com/office/drawing/2014/main" id="{E6E009CC-F844-4DFD-1834-0CD1E124E5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4CA668-808A-2351-C34C-235D041F0C0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9DE7213-7970-5E6C-4B99-67FDEC16CDC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2736FFA-5115-FDE4-B7EF-4E11E4B7E0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8ADE2587-7D71-10B3-90DE-21DFF44B0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27230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7">
          <p15:clr>
            <a:srgbClr val="FBAE40"/>
          </p15:clr>
        </p15:guide>
        <p15:guide id="3" pos="6720">
          <p15:clr>
            <a:srgbClr val="FBAE40"/>
          </p15:clr>
        </p15:guide>
        <p15:guide id="7" pos="1912">
          <p15:clr>
            <a:srgbClr val="FBAE40"/>
          </p15:clr>
        </p15:guide>
        <p15:guide id="10" pos="384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pos="5745">
          <p15:clr>
            <a:srgbClr val="FBAE40"/>
          </p15:clr>
        </p15:guide>
        <p15:guide id="13" pos="4793">
          <p15:clr>
            <a:srgbClr val="FBAE40"/>
          </p15:clr>
        </p15:guide>
        <p15:guide id="14" orient="horz" pos="1616">
          <p15:clr>
            <a:srgbClr val="FBAE40"/>
          </p15:clr>
        </p15:guide>
        <p15:guide id="15" orient="horz" pos="1344">
          <p15:clr>
            <a:srgbClr val="FBAE40"/>
          </p15:clr>
        </p15:guide>
        <p15:guide id="18" orient="horz" pos="3770">
          <p15:clr>
            <a:srgbClr val="FBAE40"/>
          </p15:clr>
        </p15:guide>
        <p15:guide id="19" orient="horz" pos="3974">
          <p15:clr>
            <a:srgbClr val="FBAE40"/>
          </p15:clr>
        </p15:guide>
        <p15:guide id="20" orient="horz" pos="3226">
          <p15:clr>
            <a:srgbClr val="FBAE40"/>
          </p15:clr>
        </p15:guide>
        <p15:guide id="21" orient="horz" pos="2704">
          <p15:clr>
            <a:srgbClr val="FBAE40"/>
          </p15:clr>
        </p15:guide>
        <p15:guide id="22" pos="7129">
          <p15:clr>
            <a:srgbClr val="FBAE40"/>
          </p15:clr>
        </p15:guide>
        <p15:guide id="23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2 - lys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C097FD3-60D8-3F31-D23C-46AD39C85A22}"/>
              </a:ext>
            </a:extLst>
          </p:cNvPr>
          <p:cNvSpPr/>
          <p:nvPr userDrawn="1"/>
        </p:nvSpPr>
        <p:spPr>
          <a:xfrm>
            <a:off x="-24717" y="1"/>
            <a:ext cx="6120717" cy="344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C654E859-F8B2-F9C2-A395-689DC5B3E0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120717" cy="6870352"/>
          </a:xfrm>
          <a:solidFill>
            <a:schemeClr val="tx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nb-NO"/>
              <a:t>Bilde inn her – klikk på bildeikonet for å velge bilde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C67AE679-56BF-0A3F-DDE3-98C893538B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4717" y="3441354"/>
            <a:ext cx="6120717" cy="3428998"/>
          </a:xfrm>
          <a:noFill/>
        </p:spPr>
        <p:txBody>
          <a:bodyPr lIns="576000" tIns="180000" rIns="576000" bIns="180000" anchor="ctr"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D3613D51-5FDC-D81C-709B-A89EF0355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175" y="13815"/>
            <a:ext cx="5254837" cy="3421361"/>
          </a:xfrm>
          <a:prstGeom prst="rect">
            <a:avLst/>
          </a:prstGeom>
        </p:spPr>
        <p:txBody>
          <a:bodyPr lIns="0" tIns="360000" rIns="360000" bIns="360000" anchor="ctr">
            <a:normAutofit/>
          </a:bodyPr>
          <a:lstStyle>
            <a:lvl1pPr algn="l">
              <a:defRPr sz="4200"/>
            </a:lvl1pPr>
          </a:lstStyle>
          <a:p>
            <a:r>
              <a:rPr lang="nb-NO" noProof="0"/>
              <a:t>Her kommer en lengre heading inn</a:t>
            </a:r>
          </a:p>
        </p:txBody>
      </p:sp>
      <p:sp>
        <p:nvSpPr>
          <p:cNvPr id="2" name="Plassholder for tekst 11">
            <a:extLst>
              <a:ext uri="{FF2B5EF4-FFF2-40B4-BE49-F238E27FC236}">
                <a16:creationId xmlns:a16="http://schemas.microsoft.com/office/drawing/2014/main" id="{BAAC9BC9-B09A-0625-43A4-82717E40D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BC5631DE-4363-B40C-D1D7-DEE99011B84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5EA98F0-C69E-1005-72DE-9D320DB8F4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86AF7B5E-6EE6-26C9-6BA0-0E25A2701E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87A93E95-37C4-2CA6-28EA-87DC535B8A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278809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7">
          <p15:clr>
            <a:srgbClr val="FBAE40"/>
          </p15:clr>
        </p15:guide>
        <p15:guide id="3" pos="6720">
          <p15:clr>
            <a:srgbClr val="FBAE40"/>
          </p15:clr>
        </p15:guide>
        <p15:guide id="7" pos="1912">
          <p15:clr>
            <a:srgbClr val="FBAE40"/>
          </p15:clr>
        </p15:guide>
        <p15:guide id="10" pos="384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pos="5745">
          <p15:clr>
            <a:srgbClr val="FBAE40"/>
          </p15:clr>
        </p15:guide>
        <p15:guide id="13" pos="4793">
          <p15:clr>
            <a:srgbClr val="FBAE40"/>
          </p15:clr>
        </p15:guide>
        <p15:guide id="14" orient="horz" pos="1616">
          <p15:clr>
            <a:srgbClr val="FBAE40"/>
          </p15:clr>
        </p15:guide>
        <p15:guide id="15" orient="horz" pos="1344">
          <p15:clr>
            <a:srgbClr val="FBAE40"/>
          </p15:clr>
        </p15:guide>
        <p15:guide id="18" orient="horz" pos="3770">
          <p15:clr>
            <a:srgbClr val="FBAE40"/>
          </p15:clr>
        </p15:guide>
        <p15:guide id="19" orient="horz" pos="3974">
          <p15:clr>
            <a:srgbClr val="FBAE40"/>
          </p15:clr>
        </p15:guide>
        <p15:guide id="20" orient="horz" pos="3226">
          <p15:clr>
            <a:srgbClr val="FBAE40"/>
          </p15:clr>
        </p15:guide>
        <p15:guide id="21" orient="horz" pos="2704">
          <p15:clr>
            <a:srgbClr val="FBAE40"/>
          </p15:clr>
        </p15:guide>
        <p15:guide id="22" pos="7129">
          <p15:clr>
            <a:srgbClr val="FBAE40"/>
          </p15:clr>
        </p15:guide>
        <p15:guide id="23" pos="73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C097FD3-60D8-3F31-D23C-46AD39C85A22}"/>
              </a:ext>
            </a:extLst>
          </p:cNvPr>
          <p:cNvSpPr/>
          <p:nvPr userDrawn="1"/>
        </p:nvSpPr>
        <p:spPr>
          <a:xfrm>
            <a:off x="-24717" y="1"/>
            <a:ext cx="6120717" cy="344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C654E859-F8B2-F9C2-A395-689DC5B3E0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122985" cy="6870352"/>
          </a:xfrm>
          <a:solidFill>
            <a:schemeClr val="tx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nb-NO"/>
              <a:t>Bilde inn her – klikk på bildeikonet for å velge bilde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C67AE679-56BF-0A3F-DDE3-98C893538B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4717" y="3441354"/>
            <a:ext cx="6120717" cy="3428998"/>
          </a:xfrm>
          <a:noFill/>
        </p:spPr>
        <p:txBody>
          <a:bodyPr lIns="576000" tIns="180000" rIns="576000" bIns="180000" anchor="ctr"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Tekst eller punkter inn </a:t>
            </a:r>
            <a:r>
              <a:rPr lang="nb-NO"/>
              <a:t>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Tekst eller punkter inn 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D3613D51-5FDC-D81C-709B-A89EF0355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175" y="13815"/>
            <a:ext cx="5254837" cy="3421361"/>
          </a:xfrm>
          <a:prstGeom prst="rect">
            <a:avLst/>
          </a:prstGeom>
        </p:spPr>
        <p:txBody>
          <a:bodyPr lIns="0" tIns="360000" rIns="360000" bIns="360000" anchor="ctr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Her kommer en lengre heading inn</a:t>
            </a:r>
          </a:p>
        </p:txBody>
      </p:sp>
      <p:sp>
        <p:nvSpPr>
          <p:cNvPr id="2" name="Plassholder for tekst 11">
            <a:extLst>
              <a:ext uri="{FF2B5EF4-FFF2-40B4-BE49-F238E27FC236}">
                <a16:creationId xmlns:a16="http://schemas.microsoft.com/office/drawing/2014/main" id="{CBFDB324-CE54-D381-1F66-528D76BD4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EBFDF95F-F534-24C3-04ED-B1BA6FB74AE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5D1A8EE1-5987-924E-1034-FCC80EA4E2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B2273B6-64C2-E135-A826-8AEF98F2DF7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1E715D75-C623-97AD-200A-3AB4919B95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44282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7">
          <p15:clr>
            <a:srgbClr val="FBAE40"/>
          </p15:clr>
        </p15:guide>
        <p15:guide id="3" pos="6720">
          <p15:clr>
            <a:srgbClr val="FBAE40"/>
          </p15:clr>
        </p15:guide>
        <p15:guide id="7" pos="1912">
          <p15:clr>
            <a:srgbClr val="FBAE40"/>
          </p15:clr>
        </p15:guide>
        <p15:guide id="10" pos="384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pos="5745">
          <p15:clr>
            <a:srgbClr val="FBAE40"/>
          </p15:clr>
        </p15:guide>
        <p15:guide id="13" pos="4793">
          <p15:clr>
            <a:srgbClr val="FBAE40"/>
          </p15:clr>
        </p15:guide>
        <p15:guide id="14" orient="horz" pos="1616">
          <p15:clr>
            <a:srgbClr val="FBAE40"/>
          </p15:clr>
        </p15:guide>
        <p15:guide id="15" orient="horz" pos="1344">
          <p15:clr>
            <a:srgbClr val="FBAE40"/>
          </p15:clr>
        </p15:guide>
        <p15:guide id="18" orient="horz" pos="3770">
          <p15:clr>
            <a:srgbClr val="FBAE40"/>
          </p15:clr>
        </p15:guide>
        <p15:guide id="19" orient="horz" pos="3974">
          <p15:clr>
            <a:srgbClr val="FBAE40"/>
          </p15:clr>
        </p15:guide>
        <p15:guide id="20" orient="horz" pos="3226">
          <p15:clr>
            <a:srgbClr val="FBAE40"/>
          </p15:clr>
        </p15:guide>
        <p15:guide id="21" orient="horz" pos="2704">
          <p15:clr>
            <a:srgbClr val="FBAE40"/>
          </p15:clr>
        </p15:guide>
        <p15:guide id="22" pos="7129">
          <p15:clr>
            <a:srgbClr val="FBAE40"/>
          </p15:clr>
        </p15:guide>
        <p15:guide id="23" pos="73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FA727-5374-9BFE-F9FB-7408D71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CAA6F3-D632-DC24-9DE3-67FFBC9A4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2133600"/>
            <a:ext cx="11045825" cy="3879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D24D2C01-6F99-EA10-78E7-6DDB0911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A1222F-5B9A-B141-6C7A-1FB4D03C3CF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65A248A-44A3-C910-43BC-E21F6763908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73341DE-5177-F593-F7F0-F0D875CCCBE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64AA49F5-9417-A16F-981C-D7B740E9E2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4234294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FA727-5374-9BFE-F9FB-7408D71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CAA6F3-D632-DC24-9DE3-67FFBC9A4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1" y="2127250"/>
            <a:ext cx="5280024" cy="38576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D24D2C01-6F99-EA10-78E7-6DDB0911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7">
            <a:extLst>
              <a:ext uri="{FF2B5EF4-FFF2-40B4-BE49-F238E27FC236}">
                <a16:creationId xmlns:a16="http://schemas.microsoft.com/office/drawing/2014/main" id="{99D58DFE-88E7-12D0-D237-C089123224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951" y="2127250"/>
            <a:ext cx="5280024" cy="38576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F30BE90-6843-FC4A-93A4-313E52B4AF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8CCCE4FE-11AC-D770-3144-B255620FA7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800EE00E-2FCC-E7C8-D7F8-16B1910452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A1B3DD07-19F5-FC17-98BA-D87B498F2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14076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FA727-5374-9BFE-F9FB-7408D71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CAA6F3-D632-DC24-9DE3-67FFBC9A4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1" y="2133600"/>
            <a:ext cx="3422650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D24D2C01-6F99-EA10-78E7-6DDB0911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7">
            <a:extLst>
              <a:ext uri="{FF2B5EF4-FFF2-40B4-BE49-F238E27FC236}">
                <a16:creationId xmlns:a16="http://schemas.microsoft.com/office/drawing/2014/main" id="{4B83614C-E3B9-D36A-200A-4246B400A1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84675" y="2133600"/>
            <a:ext cx="3422650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innhold 7">
            <a:extLst>
              <a:ext uri="{FF2B5EF4-FFF2-40B4-BE49-F238E27FC236}">
                <a16:creationId xmlns:a16="http://schemas.microsoft.com/office/drawing/2014/main" id="{EC593906-07AA-6474-73D9-D16FC07A4D0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88326" y="2133600"/>
            <a:ext cx="3422650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1ADC9B3E-1808-66D7-FBA4-F2B31F57AB2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4260F6DB-7BF5-CE05-5E7A-A7072E98BF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D9C80987-A7D8-BE9C-3EB7-BB507C3928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0E5D25D7-2BE8-9412-923F-15128979C5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318074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lys blå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06616-D7FB-BF07-64FB-356A83F3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2565401"/>
            <a:ext cx="7049787" cy="255587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nb-NO"/>
              <a:t>Tittel på presentasjonen </a:t>
            </a:r>
            <a:br>
              <a:rPr lang="nb-NO"/>
            </a:br>
            <a:r>
              <a:rPr lang="nb-NO"/>
              <a:t>står her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7F4D7E-F7CA-1BF7-7DF0-1F57FCD63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664008"/>
            <a:ext cx="7050088" cy="32086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Infolinje til navn eller tilleggsinfo</a:t>
            </a:r>
            <a:endParaRPr lang="en-GB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53A044CB-685D-72CD-C751-2EFBFE8851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864" y="552259"/>
            <a:ext cx="1276208" cy="4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0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1">
            <a:extLst>
              <a:ext uri="{FF2B5EF4-FFF2-40B4-BE49-F238E27FC236}">
                <a16:creationId xmlns:a16="http://schemas.microsoft.com/office/drawing/2014/main" id="{63AEA841-4191-72DD-F162-70D330400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1C9B55-FAE9-6113-3C28-DCED2A3912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BBCA49A-B908-06D9-2B52-F12AAD8D2A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C478F528-FC3B-3D6C-57E2-88D9CCDF57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FC60874D-31FF-159E-9948-790A74FA2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453822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en spalte - lys blå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FA727-5374-9BFE-F9FB-7408D71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CAA6F3-D632-DC24-9DE3-67FFBC9A4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2133600"/>
            <a:ext cx="11045825" cy="3879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D24D2C01-6F99-EA10-78E7-6DDB0911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182B65-8212-090D-3312-D6BA38F9B1A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2C6754FE-36EA-15DF-91AE-758C85B5171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647BD16B-D9DB-36B2-FC8F-F0FA3E1B19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1108D193-95FE-80D0-F52A-E2F6135D9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628329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o spalter - lys blå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FA727-5374-9BFE-F9FB-7408D71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CAA6F3-D632-DC24-9DE3-67FFBC9A4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1" y="2127250"/>
            <a:ext cx="5280024" cy="38576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D24D2C01-6F99-EA10-78E7-6DDB0911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7">
            <a:extLst>
              <a:ext uri="{FF2B5EF4-FFF2-40B4-BE49-F238E27FC236}">
                <a16:creationId xmlns:a16="http://schemas.microsoft.com/office/drawing/2014/main" id="{99D58DFE-88E7-12D0-D237-C089123224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951" y="2127250"/>
            <a:ext cx="5280024" cy="38576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6F925FC-FA3A-F4FF-AF28-94D686F17D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A45AC58-A689-4512-05D7-4E2B2983344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6C5DBAB1-D6EB-AE5A-54AA-4FCA6CEAA5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EBB3691A-7A82-16C6-BE13-73E357F207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429193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re spalter - lys blå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FA727-5374-9BFE-F9FB-7408D71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DCAA6F3-D632-DC24-9DE3-67FFBC9A4F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1" y="2133600"/>
            <a:ext cx="3422650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D24D2C01-6F99-EA10-78E7-6DDB0911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7">
            <a:extLst>
              <a:ext uri="{FF2B5EF4-FFF2-40B4-BE49-F238E27FC236}">
                <a16:creationId xmlns:a16="http://schemas.microsoft.com/office/drawing/2014/main" id="{4B83614C-E3B9-D36A-200A-4246B400A1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84675" y="2133600"/>
            <a:ext cx="3422650" cy="3851275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Plassholder for innhold 7">
            <a:extLst>
              <a:ext uri="{FF2B5EF4-FFF2-40B4-BE49-F238E27FC236}">
                <a16:creationId xmlns:a16="http://schemas.microsoft.com/office/drawing/2014/main" id="{EC593906-07AA-6474-73D9-D16FC07A4D0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88326" y="2133600"/>
            <a:ext cx="3422650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C387251-93C7-0F46-E7C4-8101441077B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76756F5B-6E08-F185-A697-846F9E8643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8380FBDD-A77E-399C-FE9C-4C1DDDB48A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58A185E3-2180-7CCA-38A4-70F2AC0825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2381187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 - lys blå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11">
            <a:extLst>
              <a:ext uri="{FF2B5EF4-FFF2-40B4-BE49-F238E27FC236}">
                <a16:creationId xmlns:a16="http://schemas.microsoft.com/office/drawing/2014/main" id="{63AEA841-4191-72DD-F162-70D330400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D1F606C-C3D0-861D-9120-6C9472BEE5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39EDB8F-7D20-52CB-DD49-FDC44B7E9A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997C7D2-017E-FF4C-9EC2-F1E8ED26E1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AB6CB8F3-6730-59BD-59A0-4F96C0E567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568343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CB8E77E4-E074-4A6B-E003-D59E003EA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9"/>
            <a:ext cx="12218985" cy="6854181"/>
          </a:xfr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 b="0"/>
            </a:lvl1pPr>
          </a:lstStyle>
          <a:p>
            <a:r>
              <a:rPr lang="nb-NO"/>
              <a:t>Bilde inn som bakgrunn:  høyreklikk – Formater figur – Fyll – Bilde – Sett inn, eller velg Bilde – Bilde fra fil, oppe i menyen. Rediger bildet for bedre lesbarhet på teksten:  Klikk på bildeformatering og velg gjennomsiktighet eller farge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9EBCE2-C8F1-79F6-7193-41162998A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700213"/>
            <a:ext cx="9144000" cy="34210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Tekst / sitat over valgfritt bilde</a:t>
            </a:r>
            <a:br>
              <a:rPr lang="nb-NO" noProof="0"/>
            </a:br>
            <a:r>
              <a:rPr lang="nb-NO" noProof="0"/>
              <a:t>Hvit tekst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150CAE1-FFDE-0588-997E-69305DEB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CBC463-E326-0E3E-7C8D-E97C8E1DF20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CD0698-F1F3-D8E4-12D5-2352AE1CBE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7D4715-D890-F952-6627-B6DE0D4F00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490E177B-49A0-6825-8E3E-D7FBE878E0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149018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og bilde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CB8E77E4-E074-4A6B-E003-D59E003EA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9"/>
            <a:ext cx="12218985" cy="6854181"/>
          </a:xfr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 b="0"/>
            </a:lvl1pPr>
          </a:lstStyle>
          <a:p>
            <a:r>
              <a:rPr lang="nb-NO"/>
              <a:t>Bilde inn som bakgrunn:  høyreklikk – Formater figur – Fyll – Bilde – Sett inn, eller velg Bilde – Bilde fra fil, oppe i menyen. Rediger bildet for bedre lesbarhet på teksten:  Klikk på bildeformatering og velg gjennomsiktighet eller farge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9EBCE2-C8F1-79F6-7193-41162998A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700213"/>
            <a:ext cx="9144000" cy="342106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noProof="0"/>
              <a:t>Tekst / sitat over valgfritt bilde</a:t>
            </a:r>
            <a:br>
              <a:rPr lang="nb-NO" noProof="0"/>
            </a:br>
            <a:r>
              <a:rPr lang="nb-NO" noProof="0"/>
              <a:t>Blå tekst</a:t>
            </a:r>
          </a:p>
        </p:txBody>
      </p:sp>
      <p:sp>
        <p:nvSpPr>
          <p:cNvPr id="3" name="Plassholder for tekst 11">
            <a:extLst>
              <a:ext uri="{FF2B5EF4-FFF2-40B4-BE49-F238E27FC236}">
                <a16:creationId xmlns:a16="http://schemas.microsoft.com/office/drawing/2014/main" id="{C33290C4-077E-9C46-3F09-7C47D1138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2604C7-E99B-678B-72CD-9D85A98C02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44131447-B911-9B81-3069-436AB35968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603391AC-8925-414B-AA1A-976544C37F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36B09CCD-66C5-67A8-FC60-688624707C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92374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CB8E77E4-E074-4A6B-E003-D59E003EA1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19"/>
            <a:ext cx="12218985" cy="6854181"/>
          </a:xfr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900" b="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150CAE1-FFDE-0588-997E-69305DEBA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E39214B-4D28-0828-B56A-8A932B68D0C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0B7E30-79A5-1DEA-4ED9-96886B0827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02FDB8-97DB-D89E-834D-E99BED6277F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17E5B2C8-82BA-2EDA-F942-B7BAF7BE7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22181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29E0819-44C6-BA90-4E01-5ACBC3B9C4F0}"/>
              </a:ext>
            </a:extLst>
          </p:cNvPr>
          <p:cNvSpPr txBox="1"/>
          <p:nvPr userDrawn="1"/>
        </p:nvSpPr>
        <p:spPr>
          <a:xfrm>
            <a:off x="4497388" y="56896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err="1">
                <a:solidFill>
                  <a:schemeClr val="bg1"/>
                </a:solidFill>
                <a:latin typeface="Barlow" pitchFamily="2" charset="77"/>
              </a:rPr>
              <a:t>tromso.kommune.no</a:t>
            </a:r>
            <a:endParaRPr lang="nb-NO" sz="180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50BE94D1-16F2-1482-66E7-DAF7317F6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79083CF-EB98-306B-3817-AC7A189761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39" y="2999733"/>
            <a:ext cx="2268503" cy="8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0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 - nordl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29E0819-44C6-BA90-4E01-5ACBC3B9C4F0}"/>
              </a:ext>
            </a:extLst>
          </p:cNvPr>
          <p:cNvSpPr txBox="1"/>
          <p:nvPr userDrawn="1"/>
        </p:nvSpPr>
        <p:spPr>
          <a:xfrm>
            <a:off x="4497388" y="56896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tromso.kommune.no</a:t>
            </a:r>
            <a:endParaRPr lang="nb-NO" sz="1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50BE94D1-16F2-1482-66E7-DAF7317F6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CF3AFD72-ED9A-2029-FEB0-AEAB5E8D3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39" y="2999733"/>
            <a:ext cx="2268503" cy="8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ørk blå - bil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7F4D7E-F7CA-1BF7-7DF0-1F57FCD63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664008"/>
            <a:ext cx="7050088" cy="320867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nb-NO"/>
              <a:t>Infolinje til navn eller tilleggsinfo</a:t>
            </a:r>
            <a:endParaRPr lang="en-GB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0985CB0-1777-BA8B-EB48-AA69ECFE7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2565401"/>
            <a:ext cx="7049787" cy="255587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presentasjonen </a:t>
            </a:r>
            <a:br>
              <a:rPr lang="nb-NO"/>
            </a:br>
            <a:r>
              <a:rPr lang="nb-NO"/>
              <a:t>står her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C764FD-F61F-64C3-1467-65D3DD61F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552259"/>
            <a:ext cx="1276208" cy="479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402884F0-9515-1B8B-32AE-4A47DE2BF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825065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 - midnats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29E0819-44C6-BA90-4E01-5ACBC3B9C4F0}"/>
              </a:ext>
            </a:extLst>
          </p:cNvPr>
          <p:cNvSpPr txBox="1"/>
          <p:nvPr userDrawn="1"/>
        </p:nvSpPr>
        <p:spPr>
          <a:xfrm>
            <a:off x="4497388" y="56896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err="1">
                <a:solidFill>
                  <a:schemeClr val="bg1"/>
                </a:solidFill>
                <a:latin typeface="Barlow" pitchFamily="2" charset="77"/>
              </a:rPr>
              <a:t>tromso.kommune.no</a:t>
            </a:r>
            <a:endParaRPr lang="nb-NO" sz="180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50BE94D1-16F2-1482-66E7-DAF7317F6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CF3AFD72-ED9A-2029-FEB0-AEAB5E8D3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39" y="2999733"/>
            <a:ext cx="2268503" cy="8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 - mørk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29E0819-44C6-BA90-4E01-5ACBC3B9C4F0}"/>
              </a:ext>
            </a:extLst>
          </p:cNvPr>
          <p:cNvSpPr txBox="1"/>
          <p:nvPr userDrawn="1"/>
        </p:nvSpPr>
        <p:spPr>
          <a:xfrm>
            <a:off x="4497388" y="56896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noProof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tromso.kommune.no</a:t>
            </a:r>
            <a:endParaRPr lang="nb-NO" sz="180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50BE94D1-16F2-1482-66E7-DAF7317F6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CF3AFD72-ED9A-2029-FEB0-AEAB5E8D3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59339" y="2999733"/>
            <a:ext cx="2268503" cy="8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nordl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7F4D7E-F7CA-1BF7-7DF0-1F57FCD63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664008"/>
            <a:ext cx="7050088" cy="320867"/>
          </a:xfr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nb-NO"/>
              <a:t>Infolinje til navn eller tilleggsinfo</a:t>
            </a:r>
            <a:endParaRPr lang="en-GB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0985CB0-1777-BA8B-EB48-AA69ECFE7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2565401"/>
            <a:ext cx="7049787" cy="255587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presentasjonen </a:t>
            </a:r>
            <a:br>
              <a:rPr lang="nb-NO"/>
            </a:br>
            <a:r>
              <a:rPr lang="nb-NO"/>
              <a:t>står her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C764FD-F61F-64C3-1467-65D3DD61F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552259"/>
            <a:ext cx="1276208" cy="479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402884F0-9515-1B8B-32AE-4A47DE2BF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23023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lys - bil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06616-D7FB-BF07-64FB-356A83F3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2565401"/>
            <a:ext cx="7049787" cy="255587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nb-NO"/>
              <a:t>Tittel på presentasjonen </a:t>
            </a:r>
            <a:br>
              <a:rPr lang="nb-NO"/>
            </a:br>
            <a:r>
              <a:rPr lang="nb-NO"/>
              <a:t>står her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7F4D7E-F7CA-1BF7-7DF0-1F57FCD63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664008"/>
            <a:ext cx="7050088" cy="32086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/>
              <a:t>Infolinje til navn eller tilleggsinfo</a:t>
            </a:r>
            <a:endParaRPr lang="en-GB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E17F796-BA2A-F804-AA75-C2B5B01CB8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552259"/>
            <a:ext cx="1276208" cy="47932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C996F5-1F9F-C5FF-0542-BCC438F37E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375763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idnatts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06616-D7FB-BF07-64FB-356A83F3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2565401"/>
            <a:ext cx="7049787" cy="2555874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nb-NO"/>
              <a:t>Tittel på presentasjonen </a:t>
            </a:r>
            <a:br>
              <a:rPr lang="nb-NO"/>
            </a:br>
            <a:r>
              <a:rPr lang="nb-NO"/>
              <a:t>står her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7F4D7E-F7CA-1BF7-7DF0-1F57FCD632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664008"/>
            <a:ext cx="7050088" cy="32086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/>
              <a:t>Infolinje til navn eller tilleggsinfo</a:t>
            </a:r>
            <a:endParaRPr lang="en-GB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E17F796-BA2A-F804-AA75-C2B5B01CB8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552259"/>
            <a:ext cx="1276208" cy="47932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C996F5-1F9F-C5FF-0542-BCC438F37E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17072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2">
            <a:extLst>
              <a:ext uri="{FF2B5EF4-FFF2-40B4-BE49-F238E27FC236}">
                <a16:creationId xmlns:a16="http://schemas.microsoft.com/office/drawing/2014/main" id="{B330F437-79DC-44C4-B73A-B8B8B4A083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4288"/>
            <a:ext cx="6096001" cy="6872287"/>
          </a:xfrm>
          <a:solidFill>
            <a:schemeClr val="tx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306616-D7FB-BF07-64FB-356A83F3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101" y="3421855"/>
            <a:ext cx="5132644" cy="256302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42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350F4D-0E21-7798-1318-1ABF3514F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0862" y="552258"/>
            <a:ext cx="1276209" cy="474487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DE579CE-35C0-E9EE-018F-DA9C4A568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2467AE3-173E-BAF6-D016-D364A29F96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43478" y="6322706"/>
            <a:ext cx="948267" cy="137582"/>
          </a:xfrm>
        </p:spPr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0E0F427C-FA9C-780B-C591-E198E54B7C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22270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tall -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7B0BC5-3EB0-A63F-8929-7B883ACD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2655372"/>
            <a:ext cx="9144000" cy="2465903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22000">
                <a:solidFill>
                  <a:schemeClr val="accent2"/>
                </a:solidFill>
              </a:defRPr>
            </a:lvl1pPr>
          </a:lstStyle>
          <a:p>
            <a:r>
              <a:rPr lang="nb-NO"/>
              <a:t>66 mill.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245F312-32BA-54BC-B0BA-AAEF9A8AA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3117" y="1700213"/>
            <a:ext cx="9144000" cy="725488"/>
          </a:xfrm>
        </p:spPr>
        <p:txBody>
          <a:bodyPr tIns="0" rIns="0" bIns="0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Overskrift / infolinje inn her</a:t>
            </a:r>
          </a:p>
        </p:txBody>
      </p:sp>
      <p:sp>
        <p:nvSpPr>
          <p:cNvPr id="15" name="Plassholder for tekst 11">
            <a:extLst>
              <a:ext uri="{FF2B5EF4-FFF2-40B4-BE49-F238E27FC236}">
                <a16:creationId xmlns:a16="http://schemas.microsoft.com/office/drawing/2014/main" id="{61BDDC6F-6BCB-BE32-A9D2-DECD4DC05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48BFB4-4295-AE55-94DD-22892782C66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933753-8DE5-73C0-5139-81245DAC11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CE6A5B-15F8-3B44-1B29-B82A62109C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AEA29435-A438-89BF-7FF3-91CBC08D2B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33686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tall -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7B0BC5-3EB0-A63F-8929-7B883ACD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2655372"/>
            <a:ext cx="9144000" cy="2465903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22000">
                <a:solidFill>
                  <a:schemeClr val="accent2"/>
                </a:solidFill>
              </a:defRPr>
            </a:lvl1pPr>
          </a:lstStyle>
          <a:p>
            <a:r>
              <a:rPr lang="nb-NO"/>
              <a:t>66 </a:t>
            </a:r>
            <a:r>
              <a:rPr lang="nb-NO" noProof="0" err="1"/>
              <a:t>mill</a:t>
            </a:r>
            <a:r>
              <a:rPr lang="nb-NO"/>
              <a:t>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245F312-32BA-54BC-B0BA-AAEF9A8AA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3117" y="1700213"/>
            <a:ext cx="9144000" cy="725488"/>
          </a:xfrm>
        </p:spPr>
        <p:txBody>
          <a:bodyPr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Overskrift / infolinje inn her</a:t>
            </a:r>
          </a:p>
        </p:txBody>
      </p:sp>
      <p:sp>
        <p:nvSpPr>
          <p:cNvPr id="20" name="Plassholder for tekst 11">
            <a:extLst>
              <a:ext uri="{FF2B5EF4-FFF2-40B4-BE49-F238E27FC236}">
                <a16:creationId xmlns:a16="http://schemas.microsoft.com/office/drawing/2014/main" id="{54EB2878-1839-A67B-EA60-14979CDED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1425" y="6228064"/>
            <a:ext cx="203200" cy="2921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C1CD6C-19CC-352B-4E16-D80E6C1A8A5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16BA2E6-4E91-6050-4325-30E157D8A0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95772B-3C97-64C6-1DF7-B2F9E200AF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07F4E868-7B8F-A0AE-B8E1-D598E41340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78965"/>
            <a:ext cx="2779712" cy="143324"/>
          </a:xfrm>
        </p:spPr>
        <p:txBody>
          <a:bodyPr tIns="0" rIns="0" bIns="0" anchor="ctr">
            <a:no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Foto eller kildehenvisning</a:t>
            </a:r>
          </a:p>
        </p:txBody>
      </p:sp>
    </p:spTree>
    <p:extLst>
      <p:ext uri="{BB962C8B-B14F-4D97-AF65-F5344CB8AC3E}">
        <p14:creationId xmlns:p14="http://schemas.microsoft.com/office/powerpoint/2010/main" val="102260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3005E7-A367-8686-E29F-161120ADE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101" y="2565400"/>
            <a:ext cx="11053762" cy="34194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7" name="Plassholder for tittel 6">
            <a:extLst>
              <a:ext uri="{FF2B5EF4-FFF2-40B4-BE49-F238E27FC236}">
                <a16:creationId xmlns:a16="http://schemas.microsoft.com/office/drawing/2014/main" id="{01FE0078-66BF-C00D-7ACA-664AF44F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01" y="557513"/>
            <a:ext cx="11045524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9C8C5D5-4846-333E-4882-EB5465DE8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101" y="6311370"/>
            <a:ext cx="2476199" cy="1489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2730BE-2485-0F15-FD02-1F62C6D4C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8888" y="6311370"/>
            <a:ext cx="1464860" cy="1375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86EE98-7664-CCF4-2EE2-515E5ACCD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9732" y="6322706"/>
            <a:ext cx="948267" cy="1375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EB5825-B28C-BF43-B55B-FB49A49514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8" r:id="rId2"/>
    <p:sldLayoutId id="2147483791" r:id="rId3"/>
    <p:sldLayoutId id="2147483803" r:id="rId4"/>
    <p:sldLayoutId id="2147483792" r:id="rId5"/>
    <p:sldLayoutId id="2147483802" r:id="rId6"/>
    <p:sldLayoutId id="2147483767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93" r:id="rId13"/>
    <p:sldLayoutId id="2147483794" r:id="rId14"/>
    <p:sldLayoutId id="2147483796" r:id="rId15"/>
    <p:sldLayoutId id="2147483795" r:id="rId16"/>
    <p:sldLayoutId id="2147483778" r:id="rId17"/>
    <p:sldLayoutId id="2147483780" r:id="rId18"/>
    <p:sldLayoutId id="2147483781" r:id="rId19"/>
    <p:sldLayoutId id="2147483782" r:id="rId20"/>
    <p:sldLayoutId id="2147483797" r:id="rId21"/>
    <p:sldLayoutId id="2147483798" r:id="rId22"/>
    <p:sldLayoutId id="2147483799" r:id="rId23"/>
    <p:sldLayoutId id="2147483800" r:id="rId24"/>
    <p:sldLayoutId id="2147483783" r:id="rId25"/>
    <p:sldLayoutId id="2147483784" r:id="rId26"/>
    <p:sldLayoutId id="2147483785" r:id="rId27"/>
    <p:sldLayoutId id="2147483786" r:id="rId28"/>
    <p:sldLayoutId id="2147483804" r:id="rId29"/>
    <p:sldLayoutId id="2147483805" r:id="rId30"/>
    <p:sldLayoutId id="2147483801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616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2704" userDrawn="1">
          <p15:clr>
            <a:srgbClr val="F26B43"/>
          </p15:clr>
        </p15:guide>
        <p15:guide id="8" orient="horz" pos="3226" userDrawn="1">
          <p15:clr>
            <a:srgbClr val="F26B43"/>
          </p15:clr>
        </p15:guide>
        <p15:guide id="9" orient="horz" pos="3770" userDrawn="1">
          <p15:clr>
            <a:srgbClr val="F26B43"/>
          </p15:clr>
        </p15:guide>
        <p15:guide id="10" pos="2887" userDrawn="1">
          <p15:clr>
            <a:srgbClr val="F26B43"/>
          </p15:clr>
        </p15:guide>
        <p15:guide id="11" pos="1912" userDrawn="1">
          <p15:clr>
            <a:srgbClr val="F26B43"/>
          </p15:clr>
        </p15:guide>
        <p15:guide id="12" pos="960" userDrawn="1">
          <p15:clr>
            <a:srgbClr val="F26B43"/>
          </p15:clr>
        </p15:guide>
        <p15:guide id="13" pos="4793" userDrawn="1">
          <p15:clr>
            <a:srgbClr val="F26B43"/>
          </p15:clr>
        </p15:guide>
        <p15:guide id="14" pos="5745" userDrawn="1">
          <p15:clr>
            <a:srgbClr val="F26B43"/>
          </p15:clr>
        </p15:guide>
        <p15:guide id="15" pos="6720" userDrawn="1">
          <p15:clr>
            <a:srgbClr val="F26B43"/>
          </p15:clr>
        </p15:guide>
        <p15:guide id="16" orient="horz" pos="3974" userDrawn="1">
          <p15:clr>
            <a:srgbClr val="F26B43"/>
          </p15:clr>
        </p15:guide>
        <p15:guide id="17" pos="7310" userDrawn="1">
          <p15:clr>
            <a:srgbClr val="F26B43"/>
          </p15:clr>
        </p15:guide>
        <p15:guide id="18" pos="347" userDrawn="1">
          <p15:clr>
            <a:srgbClr val="F26B43"/>
          </p15:clr>
        </p15:guide>
        <p15:guide id="19" pos="529" userDrawn="1">
          <p15:clr>
            <a:srgbClr val="F26B43"/>
          </p15:clr>
        </p15:guide>
        <p15:guide id="20" pos="71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layers.brightcove.net/6267592536001/default_default/index.html?videoId=639164204611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703374-B1BD-369C-46AE-E2C85FB5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01" y="2565401"/>
            <a:ext cx="9342137" cy="2555874"/>
          </a:xfrm>
        </p:spPr>
        <p:txBody>
          <a:bodyPr>
            <a:normAutofit fontScale="90000"/>
          </a:bodyPr>
          <a:lstStyle/>
          <a:p>
            <a:r>
              <a:rPr lang="nb-NO" dirty="0"/>
              <a:t>Sykepleiernes innspill og behov i Pasientens legemiddelliste (PLL)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FC6DB3-9B5F-E3A9-0D48-4EE2D6FFF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101" y="5681117"/>
            <a:ext cx="7050088" cy="320867"/>
          </a:xfrm>
        </p:spPr>
        <p:txBody>
          <a:bodyPr/>
          <a:lstStyle/>
          <a:p>
            <a:r>
              <a:rPr lang="nb-NO" sz="2400" dirty="0"/>
              <a:t>Line Nordgård 23. april 2026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AC4E81-7A18-B14E-3B50-859F57299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D3CA8C2F-FAA0-6F85-FBA8-413F624649B1}"/>
              </a:ext>
            </a:extLst>
          </p:cNvPr>
          <p:cNvSpPr txBox="1">
            <a:spLocks/>
          </p:cNvSpPr>
          <p:nvPr/>
        </p:nvSpPr>
        <p:spPr>
          <a:xfrm>
            <a:off x="559100" y="6240959"/>
            <a:ext cx="8127699" cy="3208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Norsk Sykepleierforbunds nasjonale e-helsekonferanse 2026</a:t>
            </a:r>
          </a:p>
        </p:txBody>
      </p:sp>
    </p:spTree>
    <p:extLst>
      <p:ext uri="{BB962C8B-B14F-4D97-AF65-F5344CB8AC3E}">
        <p14:creationId xmlns:p14="http://schemas.microsoft.com/office/powerpoint/2010/main" val="390293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E8FC9-1886-531C-6674-D36A2CF73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ADC440-73CD-1802-51BC-945935BD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Helsefaglig råd for Pasientens legemiddelliste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475772-D99F-EC82-87D9-AD854692FA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nb-NO" dirty="0"/>
              <a:t>Under utprøving av PLL i Bergen ble det etablert nasjonal arbeidsgruppe </a:t>
            </a:r>
            <a:r>
              <a:rPr lang="nb-NO" i="1" dirty="0"/>
              <a:t>PPL i praksis </a:t>
            </a:r>
          </a:p>
          <a:p>
            <a:pPr lvl="1"/>
            <a:r>
              <a:rPr lang="nb-NO" dirty="0"/>
              <a:t>Diskutert og beskrevet  </a:t>
            </a:r>
            <a:r>
              <a:rPr lang="nb-NO" dirty="0">
                <a:sym typeface="Wingdings" panose="05000000000000000000" pitchFamily="2" charset="2"/>
              </a:rPr>
              <a:t>arbeidsprosesser 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Avsluttet juni 2025</a:t>
            </a:r>
          </a:p>
          <a:p>
            <a:r>
              <a:rPr lang="nb-NO" dirty="0"/>
              <a:t>Helsefaglig råd for Pasientens legemiddelliste </a:t>
            </a:r>
          </a:p>
          <a:p>
            <a:pPr lvl="1"/>
            <a:r>
              <a:rPr lang="nb-NO" dirty="0"/>
              <a:t>Etablert høsten 2025 av Helsedirektoratet</a:t>
            </a:r>
          </a:p>
          <a:p>
            <a:pPr lvl="1"/>
            <a:r>
              <a:rPr lang="nb-NO" dirty="0"/>
              <a:t>Består av representanter fra hele sektoren</a:t>
            </a:r>
          </a:p>
          <a:p>
            <a:pPr lvl="1"/>
            <a:r>
              <a:rPr lang="nb-NO" dirty="0"/>
              <a:t>Aktivt så lenge det er behov i satsingsperioden</a:t>
            </a:r>
          </a:p>
          <a:p>
            <a:pPr lvl="1"/>
            <a:r>
              <a:rPr lang="nb-NO" dirty="0"/>
              <a:t>Mottar innspill fra regionale PLL i praksis-grupper</a:t>
            </a:r>
          </a:p>
          <a:p>
            <a:pPr lvl="1"/>
            <a:r>
              <a:rPr lang="nb-NO" dirty="0">
                <a:ea typeface="Calibri"/>
                <a:cs typeface="Calibri"/>
              </a:rPr>
              <a:t>Arena der helsepersonell gir innspill og råd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743B05-A614-B504-9064-4B68ED7EF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A83BA7-233F-7702-A04F-7E6D6FBD03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10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55B5D4-D4AB-EDA9-E084-F201235B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Helsefaglig råd for Pasientens legemiddelliste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B7A453-9875-BD3D-19D3-D48DFC5035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nb-NO" dirty="0"/>
              <a:t>Positivt at dette initieres, etableres og driftes av Helsedirektoratet</a:t>
            </a:r>
          </a:p>
          <a:p>
            <a:r>
              <a:rPr lang="nb-NO" dirty="0"/>
              <a:t>Men; Problemstillinger og anbefalinger gis før </a:t>
            </a:r>
            <a:r>
              <a:rPr lang="nb-NO" i="1" dirty="0"/>
              <a:t>hele</a:t>
            </a:r>
            <a:r>
              <a:rPr lang="nb-NO" dirty="0"/>
              <a:t> kjeden får praktisk erfaring</a:t>
            </a:r>
          </a:p>
          <a:p>
            <a:r>
              <a:rPr lang="nb-NO" dirty="0"/>
              <a:t>Fastleger og sykehus sitter i førersetet</a:t>
            </a:r>
          </a:p>
          <a:p>
            <a:pPr lvl="1"/>
            <a:r>
              <a:rPr lang="nb-NO" dirty="0"/>
              <a:t>Sykehjemsleger ikke i gang ennå</a:t>
            </a:r>
          </a:p>
          <a:p>
            <a:pPr lvl="1"/>
            <a:r>
              <a:rPr lang="nb-NO" dirty="0"/>
              <a:t>Sykepleietjenesten i kommunene lite praktisk erfaring så langt</a:t>
            </a:r>
          </a:p>
          <a:p>
            <a:r>
              <a:rPr lang="nb-NO" dirty="0"/>
              <a:t>Viktig å beholde rådet inntil PLL er på plass for alle aktører</a:t>
            </a:r>
          </a:p>
          <a:p>
            <a:r>
              <a:rPr lang="nb-NO" dirty="0"/>
              <a:t>Videre forvaltning?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B319ED-98AD-2EE9-9F63-C0D96C245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46A376-779B-E701-A451-9D2CB3C2CB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11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F8617F-2F91-0319-8819-71E50708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Suksessfaktorer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9917EC-54E4-C8DB-4227-EC0A1F6B69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1820008"/>
            <a:ext cx="11045825" cy="4193442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 dirty="0"/>
              <a:t>Riktig bruk av </a:t>
            </a:r>
            <a:r>
              <a:rPr lang="nb-NO" dirty="0" err="1"/>
              <a:t>eResept</a:t>
            </a:r>
            <a:r>
              <a:rPr lang="nb-NO" dirty="0"/>
              <a:t> er viktigste innspill for korrekt legemiddelbruk</a:t>
            </a:r>
          </a:p>
          <a:p>
            <a:r>
              <a:rPr lang="nb-NO" dirty="0"/>
              <a:t>Forskrivningen må gjøres slik at det understøtter administrasjonsbehovet/forberedelse til administrering av legemiddelet</a:t>
            </a:r>
          </a:p>
          <a:p>
            <a:pPr lvl="1"/>
            <a:r>
              <a:rPr lang="nb-NO" dirty="0"/>
              <a:t>Strukturert</a:t>
            </a:r>
          </a:p>
          <a:p>
            <a:pPr lvl="1"/>
            <a:r>
              <a:rPr lang="nb-NO" dirty="0"/>
              <a:t>Korrekt tidspunkt</a:t>
            </a:r>
          </a:p>
          <a:p>
            <a:pPr lvl="1"/>
            <a:r>
              <a:rPr lang="nb-NO" dirty="0"/>
              <a:t>Tydelig merket om fast, behov, kur, hvordan administreres, forhåndsregler ved inntak </a:t>
            </a:r>
            <a:r>
              <a:rPr lang="nb-NO" dirty="0" err="1"/>
              <a:t>osv</a:t>
            </a:r>
            <a:endParaRPr lang="nb-NO" dirty="0"/>
          </a:p>
          <a:p>
            <a:r>
              <a:rPr lang="nb-NO" dirty="0"/>
              <a:t>Informere fastleger om at hjemmesykepleien heretter vil ha tilgang til samme system for legemidler som fastlegen har. Samme liste. Viktig at denne er ryddig!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E97570-D938-92A9-E5DF-BDD4CCEAD0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BBFF8E-CDCB-296E-D8A4-B19CC48B3F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27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882E5B-6F32-C193-F721-46AAE62A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01" y="388937"/>
            <a:ext cx="11045524" cy="1325563"/>
          </a:xfrm>
        </p:spPr>
        <p:txBody>
          <a:bodyPr/>
          <a:lstStyle/>
          <a:p>
            <a:r>
              <a:rPr lang="nb-NO" dirty="0"/>
              <a:t>Fra </a:t>
            </a:r>
            <a:r>
              <a:rPr lang="nb-NO" dirty="0" err="1"/>
              <a:t>pionér</a:t>
            </a:r>
            <a:r>
              <a:rPr lang="nb-NO" dirty="0"/>
              <a:t> til praksis: 25 år med </a:t>
            </a:r>
            <a:r>
              <a:rPr lang="nb-NO" dirty="0" err="1"/>
              <a:t>e-helse</a:t>
            </a:r>
            <a:r>
              <a:rPr lang="nb-NO" dirty="0"/>
              <a:t> i sykepleie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5C480-87F4-1B2B-16C2-966E3A089B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1714500"/>
            <a:ext cx="11045825" cy="4976446"/>
          </a:xfrm>
        </p:spPr>
        <p:txBody>
          <a:bodyPr>
            <a:normAutofit/>
          </a:bodyPr>
          <a:lstStyle/>
          <a:p>
            <a:r>
              <a:rPr lang="nb-NO" dirty="0"/>
              <a:t>NSF viktig aktør og premissleverandør</a:t>
            </a:r>
          </a:p>
          <a:p>
            <a:r>
              <a:rPr lang="nb-NO" dirty="0"/>
              <a:t>Sakte utvikling, men i riktig retning</a:t>
            </a:r>
          </a:p>
          <a:p>
            <a:r>
              <a:rPr lang="nb-NO" dirty="0"/>
              <a:t>Lovkrav og pasientsikkerhet vekter tungt i utvikling</a:t>
            </a:r>
          </a:p>
          <a:p>
            <a:r>
              <a:rPr lang="nb-NO" dirty="0"/>
              <a:t>Standardisering – nødvendig for samhandling</a:t>
            </a:r>
          </a:p>
          <a:p>
            <a:r>
              <a:rPr lang="nb-NO" dirty="0"/>
              <a:t>Samtidighet – vanskelig å gjennomføre</a:t>
            </a:r>
          </a:p>
          <a:p>
            <a:r>
              <a:rPr lang="nb-NO" dirty="0"/>
              <a:t>Nasjonale fellesløsninger </a:t>
            </a:r>
          </a:p>
          <a:p>
            <a:r>
              <a:rPr lang="nb-NO" dirty="0"/>
              <a:t>Forvaltning</a:t>
            </a:r>
          </a:p>
          <a:p>
            <a:pPr lvl="1"/>
            <a:r>
              <a:rPr lang="nb-NO" dirty="0"/>
              <a:t>Hvilke behov veier tyngst?</a:t>
            </a:r>
          </a:p>
          <a:p>
            <a:pPr lvl="1"/>
            <a:r>
              <a:rPr lang="nb-NO" dirty="0"/>
              <a:t>Hvem har definisjonsmakta?</a:t>
            </a:r>
          </a:p>
          <a:p>
            <a:pPr marL="457200" lvl="1" indent="0">
              <a:buNone/>
            </a:pPr>
            <a:r>
              <a:rPr lang="nb-NO" dirty="0"/>
              <a:t>                              Vi vet egentlig ikke ennå om PLL er veien, sannheten og livet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D4516F-2EEA-87F4-2106-869579747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041F7C7-2CA1-4550-832A-658F89039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7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CC1867-AD37-4D39-F429-9D13D46F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0CFB4B8-45A0-BD1F-D9CF-C0E1DC823046}"/>
              </a:ext>
            </a:extLst>
          </p:cNvPr>
          <p:cNvSpPr txBox="1"/>
          <p:nvPr/>
        </p:nvSpPr>
        <p:spPr>
          <a:xfrm>
            <a:off x="4527771" y="4335369"/>
            <a:ext cx="3314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Takk for meg!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010147D-5391-DFAD-30EC-0F77DDBC86F6}"/>
              </a:ext>
            </a:extLst>
          </p:cNvPr>
          <p:cNvSpPr txBox="1"/>
          <p:nvPr/>
        </p:nvSpPr>
        <p:spPr>
          <a:xfrm>
            <a:off x="1163515" y="937582"/>
            <a:ext cx="986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Ta kontakt dersom du har innspill og behov knyttet til sykepleiernes rolle og bruk av PLL:</a:t>
            </a:r>
          </a:p>
          <a:p>
            <a:pPr algn="ctr"/>
            <a:r>
              <a:rPr lang="nb-NO" sz="2400" dirty="0"/>
              <a:t>line.nordgard@tromso.kommune.no</a:t>
            </a:r>
          </a:p>
        </p:txBody>
      </p:sp>
    </p:spTree>
    <p:extLst>
      <p:ext uri="{BB962C8B-B14F-4D97-AF65-F5344CB8AC3E}">
        <p14:creationId xmlns:p14="http://schemas.microsoft.com/office/powerpoint/2010/main" val="17067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08C081-EACF-7733-E594-E4AC8755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Disposisjon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D6584A-6C5E-1607-3AFE-BBA584623E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Hva er PLL</a:t>
            </a:r>
          </a:p>
          <a:p>
            <a:r>
              <a:rPr lang="nb-NO" dirty="0"/>
              <a:t>Forutsetninger</a:t>
            </a:r>
          </a:p>
          <a:p>
            <a:r>
              <a:rPr lang="nb-NO" dirty="0"/>
              <a:t>Roller i legemiddelbehandlingen</a:t>
            </a:r>
          </a:p>
          <a:p>
            <a:r>
              <a:rPr lang="nb-NO" dirty="0"/>
              <a:t>Status og erfaringer så langt</a:t>
            </a:r>
          </a:p>
          <a:p>
            <a:r>
              <a:rPr lang="nb-NO" dirty="0"/>
              <a:t>Innspill, behov og forvaltning av PLL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6031E70-E277-EC3D-45EB-AD58A1022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A67391-A37A-B28B-0FBE-870A61CD6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F2A3C68-2238-1664-5670-64D18DC48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"/>
          <a:stretch>
            <a:fillRect/>
          </a:stretch>
        </p:blipFill>
        <p:spPr>
          <a:xfrm>
            <a:off x="6096000" y="1"/>
            <a:ext cx="6120717" cy="6870352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FF762E-294D-FE77-4D5D-26A34F90D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717" y="3441354"/>
            <a:ext cx="6120717" cy="3428998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dirty="0"/>
              <a:t>  Samlet digital oversikt over alle legemidlene  </a:t>
            </a:r>
            <a:br>
              <a:rPr lang="nb-NO" dirty="0"/>
            </a:br>
            <a:r>
              <a:rPr lang="nb-NO" dirty="0"/>
              <a:t>  pasienten </a:t>
            </a:r>
            <a:r>
              <a:rPr lang="nb-NO" i="1" dirty="0"/>
              <a:t>faktisk</a:t>
            </a:r>
            <a:r>
              <a:rPr lang="nb-NO" dirty="0"/>
              <a:t> bruker, på tvers av </a:t>
            </a:r>
            <a:br>
              <a:rPr lang="nb-NO" dirty="0"/>
            </a:br>
            <a:r>
              <a:rPr lang="nb-NO" dirty="0"/>
              <a:t>  behandlingsnivå</a:t>
            </a:r>
            <a:br>
              <a:rPr lang="nb-NO" dirty="0"/>
            </a:br>
            <a:r>
              <a:rPr lang="nb-NO" dirty="0"/>
              <a:t>                       </a:t>
            </a:r>
            <a:br>
              <a:rPr lang="nb-NO" sz="1200" dirty="0"/>
            </a:br>
            <a:r>
              <a:rPr lang="nb-NO" sz="1200" dirty="0"/>
              <a:t>                                              </a:t>
            </a:r>
            <a:r>
              <a:rPr lang="nb-NO" sz="1800" dirty="0"/>
              <a:t>er teknisk sett en </a:t>
            </a:r>
            <a:r>
              <a:rPr lang="nb-NO" sz="1800" i="1" dirty="0"/>
              <a:t>melding</a:t>
            </a:r>
            <a:r>
              <a:rPr lang="nb-NO" sz="1800" dirty="0"/>
              <a:t> (M25.1)</a:t>
            </a:r>
            <a:br>
              <a:rPr lang="nb-NO" sz="1800" dirty="0"/>
            </a:br>
            <a:br>
              <a:rPr lang="nb-NO" sz="1800" dirty="0"/>
            </a:br>
            <a:endParaRPr lang="nb-NO" sz="1800" dirty="0"/>
          </a:p>
          <a:p>
            <a:r>
              <a:rPr lang="nb-NO" sz="1800" dirty="0"/>
              <a:t>     </a:t>
            </a:r>
            <a:r>
              <a:rPr lang="nb-NO" sz="1800" dirty="0">
                <a:hlinkClick r:id="rId4"/>
              </a:rPr>
              <a:t>Introduksjon til pasientens legemiddelliste</a:t>
            </a:r>
            <a:r>
              <a:rPr lang="nb-NO" sz="1800" dirty="0"/>
              <a:t> (film)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2812C87-22E6-9736-2C27-5DDE1A57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175" y="13815"/>
            <a:ext cx="5254837" cy="3421361"/>
          </a:xfrm>
        </p:spPr>
        <p:txBody>
          <a:bodyPr anchor="ctr">
            <a:normAutofit/>
          </a:bodyPr>
          <a:lstStyle/>
          <a:p>
            <a:r>
              <a:rPr lang="nb-NO" dirty="0"/>
              <a:t>Pasientens legemiddelliste (PLL)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106E109-9D75-96C8-552E-A3FF91886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1425" y="6228064"/>
            <a:ext cx="20320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AutoShape 2" descr="Forhåndsvisning av bilde">
            <a:extLst>
              <a:ext uri="{FF2B5EF4-FFF2-40B4-BE49-F238E27FC236}">
                <a16:creationId xmlns:a16="http://schemas.microsoft.com/office/drawing/2014/main" id="{16085299-D693-E673-C190-5E2B2BF022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2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4CD172-5D2A-DE8E-21B3-338A313C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Pasientens legemiddelliste (PLL)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1B8709-AC66-75AD-9764-B49F4AB76B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Opprettes og oppdateres gjennom virksomhetens journalløsning </a:t>
            </a:r>
            <a:br>
              <a:rPr lang="nb-NO" dirty="0"/>
            </a:br>
            <a:r>
              <a:rPr lang="nb-NO" dirty="0"/>
              <a:t>Forutsetning: Sentral forskrivningsmodul – SFM (fullversjon eller basis)</a:t>
            </a:r>
          </a:p>
          <a:p>
            <a:r>
              <a:rPr lang="nb-NO" dirty="0"/>
              <a:t>Tilgjengelig gjennom reseptformidleren og kjernejournal (helsepersonell)</a:t>
            </a:r>
          </a:p>
          <a:p>
            <a:r>
              <a:rPr lang="nb-NO" dirty="0"/>
              <a:t>Tilgjengelig på Helsenorge (pasient og eventuelt pårørende) 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i="1" dirty="0"/>
              <a:t>          «Etter en grundig utprøving er vi nå endelig i gang med innføring av PLL»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                                               </a:t>
            </a:r>
            <a:r>
              <a:rPr lang="nb-NO" dirty="0"/>
              <a:t>Er PLL veien, sannheten og livet?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869E8E-DFDA-12E5-B56A-3060943274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3DAC8D-36A0-0C04-B22D-C6BB1710C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1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7B7A5-438C-CF64-6772-8E523384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 forskrivningsmodul (SFM)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D6CE9-93E6-8428-7EF5-AC77CD51C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2133600"/>
            <a:ext cx="11517745" cy="3879850"/>
          </a:xfrm>
        </p:spPr>
        <p:txBody>
          <a:bodyPr/>
          <a:lstStyle/>
          <a:p>
            <a:r>
              <a:rPr lang="nb-NO" dirty="0"/>
              <a:t>Nasjonal legemiddelmodul forvaltet av Norsk helsenett (NHN), integrert i journalsystemet</a:t>
            </a:r>
          </a:p>
          <a:p>
            <a:r>
              <a:rPr lang="nb-NO" dirty="0"/>
              <a:t>Understøtter behovet og arbeidsprosessene knyttet til </a:t>
            </a:r>
            <a:r>
              <a:rPr lang="nb-NO" i="1" dirty="0"/>
              <a:t>forskrivning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Administrasjon av legemidler skal utelukkende håndteres i pasientjournal</a:t>
            </a:r>
          </a:p>
          <a:p>
            <a:pPr lvl="1"/>
            <a:r>
              <a:rPr lang="nb-NO" dirty="0"/>
              <a:t>Administrasjonsinformasjon skal ut av SFM (utdelingsinformasjon, hvem som administrerer)</a:t>
            </a:r>
          </a:p>
          <a:p>
            <a:r>
              <a:rPr lang="nb-NO" dirty="0"/>
              <a:t>Forløperen til SFM var Forskrivningsmodulen (FM) – denne understøttet også behovet for </a:t>
            </a:r>
            <a:r>
              <a:rPr lang="nb-NO" i="1" dirty="0"/>
              <a:t>administrering</a:t>
            </a:r>
          </a:p>
          <a:p>
            <a:pPr lvl="1"/>
            <a:r>
              <a:rPr lang="nb-NO" dirty="0"/>
              <a:t>Første utprøving av PLL i Bergen er gjort ved bruk av FM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781D52-8F00-16BC-DC78-42FC63E33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D18FAB-B6A7-B78B-2D4E-5BFAF60D93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96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09F48A-F654-00AD-0FC6-D6784829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eMultidose</a:t>
            </a:r>
            <a:r>
              <a:rPr lang="nb-NO" dirty="0"/>
              <a:t> (</a:t>
            </a:r>
            <a:r>
              <a:rPr lang="nb-NO" dirty="0" err="1"/>
              <a:t>eMD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330B6E-79D7-84D1-209E-6ACB79EC1B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Teknisk sett er </a:t>
            </a:r>
            <a:r>
              <a:rPr lang="nb-NO" dirty="0" err="1"/>
              <a:t>eMD</a:t>
            </a:r>
            <a:r>
              <a:rPr lang="nb-NO" dirty="0"/>
              <a:t> og PLL samme melding</a:t>
            </a:r>
          </a:p>
          <a:p>
            <a:r>
              <a:rPr lang="nb-NO" dirty="0"/>
              <a:t>Stor risiko å opprette PLL og kombinere dette med papirmultidose</a:t>
            </a:r>
          </a:p>
          <a:p>
            <a:r>
              <a:rPr lang="nb-NO" dirty="0"/>
              <a:t>Ikke opprett PLL før </a:t>
            </a:r>
            <a:r>
              <a:rPr lang="nb-NO" dirty="0" err="1"/>
              <a:t>eMultidose</a:t>
            </a:r>
            <a:r>
              <a:rPr lang="nb-NO" dirty="0"/>
              <a:t> er på plass</a:t>
            </a:r>
          </a:p>
          <a:p>
            <a:r>
              <a:rPr lang="nb-NO" dirty="0" err="1"/>
              <a:t>eMultidose</a:t>
            </a:r>
            <a:r>
              <a:rPr lang="nb-NO" dirty="0"/>
              <a:t> forutsetter at apotekene er klare (koordineres av NHN)</a:t>
            </a:r>
          </a:p>
          <a:p>
            <a:r>
              <a:rPr lang="nb-NO" dirty="0" err="1"/>
              <a:t>eMultidose</a:t>
            </a:r>
            <a:r>
              <a:rPr lang="nb-NO" dirty="0"/>
              <a:t> ikke igangsatt på sykehjem ennå </a:t>
            </a:r>
            <a:r>
              <a:rPr lang="nb-NO" dirty="0">
                <a:sym typeface="Wingdings" panose="05000000000000000000" pitchFamily="2" charset="2"/>
              </a:rPr>
              <a:t>= kan ikke opprette PLL på sykehjem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0DCD2F-C226-7EF7-723D-E55AD81B3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28D42D-747E-FB1D-94A7-1C9857D6F9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46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1F5C6-F67C-F7C5-4683-E9AFDFDE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roller i legemiddelbehandlingen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A8DCB1-67CF-26C7-902C-D333754E93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Leger </a:t>
            </a:r>
            <a:r>
              <a:rPr lang="nb-NO" b="1" dirty="0"/>
              <a:t>ordinerer</a:t>
            </a:r>
            <a:r>
              <a:rPr lang="nb-NO" dirty="0"/>
              <a:t> (beslutter behandlingen) og </a:t>
            </a:r>
            <a:r>
              <a:rPr lang="nb-NO" b="1" dirty="0"/>
              <a:t>rekvirerer</a:t>
            </a:r>
            <a:r>
              <a:rPr lang="nb-NO" dirty="0"/>
              <a:t> (forskriver/bestiller)</a:t>
            </a:r>
          </a:p>
          <a:p>
            <a:r>
              <a:rPr lang="nb-NO" dirty="0"/>
              <a:t>Apotek </a:t>
            </a:r>
            <a:r>
              <a:rPr lang="nb-NO" b="1" dirty="0"/>
              <a:t>tilvirker</a:t>
            </a:r>
            <a:r>
              <a:rPr lang="nb-NO" dirty="0"/>
              <a:t> (multidose, produksjon) og </a:t>
            </a:r>
            <a:r>
              <a:rPr lang="nb-NO" b="1" dirty="0"/>
              <a:t>ekspederer</a:t>
            </a:r>
            <a:r>
              <a:rPr lang="nb-NO" dirty="0"/>
              <a:t> (utlevering på resept)</a:t>
            </a:r>
          </a:p>
          <a:p>
            <a:r>
              <a:rPr lang="nb-NO" dirty="0"/>
              <a:t>Sykepleiere utfører </a:t>
            </a:r>
            <a:r>
              <a:rPr lang="nb-NO" b="1" dirty="0"/>
              <a:t>istandgjøring</a:t>
            </a:r>
            <a:r>
              <a:rPr lang="nb-NO" dirty="0"/>
              <a:t> (klargjøring/forberedelse til administrering) </a:t>
            </a:r>
          </a:p>
          <a:p>
            <a:r>
              <a:rPr lang="nb-NO" dirty="0"/>
              <a:t>Sykepleiere + andre med legemiddelkurs og godkjenning foretar </a:t>
            </a:r>
            <a:r>
              <a:rPr lang="nb-NO" b="1" dirty="0"/>
              <a:t>utdeling</a:t>
            </a:r>
            <a:r>
              <a:rPr lang="nb-NO" dirty="0"/>
              <a:t> og </a:t>
            </a:r>
            <a:r>
              <a:rPr lang="nb-NO" b="1" dirty="0"/>
              <a:t>utlevering</a:t>
            </a:r>
            <a:r>
              <a:rPr lang="nb-NO" dirty="0"/>
              <a:t> (administrering)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      </a:t>
            </a:r>
            <a:r>
              <a:rPr lang="nb-NO" dirty="0" err="1">
                <a:sym typeface="Wingdings" panose="05000000000000000000" pitchFamily="2" charset="2"/>
              </a:rPr>
              <a:t>ca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/>
              <a:t>80 % av legemiddelavvikene i Tromsø kommune er knyttet til administrering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       Vil dette bli lavere med nasjonal løsning uten administrasjonsfunksjonalitet?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830BE2-947E-5897-C65B-E4D5B0CC79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C8419F-A595-F029-5FB4-8A2BA4E4DA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8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A41BAA-B587-E54A-5AE6-E45135F0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Utprøving og innføring av PLL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E388DF-0CE6-BF44-DB7B-4F7AB50B3A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1883076"/>
            <a:ext cx="11633200" cy="4637088"/>
          </a:xfrm>
        </p:spPr>
        <p:txBody>
          <a:bodyPr>
            <a:normAutofit/>
          </a:bodyPr>
          <a:lstStyle/>
          <a:p>
            <a:r>
              <a:rPr lang="nb-NO" dirty="0"/>
              <a:t>Hjemmesykepleien har inntil nå hatt «sin egen» legemiddelliste, lagt inn etter legens forskrivning, men på en sånn måte at det understøtter administrasjonsbehovet 	</a:t>
            </a:r>
          </a:p>
          <a:p>
            <a:pPr lvl="1"/>
            <a:r>
              <a:rPr lang="nb-NO" dirty="0"/>
              <a:t>Strukturert</a:t>
            </a:r>
          </a:p>
          <a:p>
            <a:pPr lvl="1"/>
            <a:r>
              <a:rPr lang="nb-NO" dirty="0"/>
              <a:t>Hvem som administrerer</a:t>
            </a:r>
          </a:p>
          <a:p>
            <a:pPr lvl="1"/>
            <a:r>
              <a:rPr lang="nb-NO" dirty="0"/>
              <a:t>Hvordan utdeling skal utføres</a:t>
            </a:r>
          </a:p>
          <a:p>
            <a:pPr lvl="1"/>
            <a:r>
              <a:rPr lang="nb-NO" dirty="0"/>
              <a:t>Mulighet for å «selektere» hva som vises for de som deler ut </a:t>
            </a:r>
          </a:p>
          <a:p>
            <a:r>
              <a:rPr lang="nb-NO" dirty="0"/>
              <a:t>Foreløpig har man liten erfaring med PLL for sykepleietjenesten </a:t>
            </a:r>
            <a:r>
              <a:rPr lang="nb-NO" dirty="0" err="1"/>
              <a:t>pga</a:t>
            </a:r>
            <a:r>
              <a:rPr lang="nb-NO" dirty="0"/>
              <a:t> manglende </a:t>
            </a:r>
            <a:r>
              <a:rPr lang="nb-NO" dirty="0" err="1"/>
              <a:t>systemstøtte</a:t>
            </a:r>
            <a:endParaRPr lang="nb-NO" dirty="0"/>
          </a:p>
          <a:p>
            <a:r>
              <a:rPr lang="nb-NO" dirty="0"/>
              <a:t>PLL krever samtidighet – sykehjemmene ennå ikke på plass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2208CA-EF1C-7315-AB71-9B2877EAC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87E2CD1-A3A7-CDF7-76DD-AB06BC8208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16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F7B77-4F6E-677D-88AE-694968B42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88C23-F666-9D73-C186-1180E306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04299"/>
            <a:ext cx="11045524" cy="1325563"/>
          </a:xfrm>
        </p:spPr>
        <p:txBody>
          <a:bodyPr/>
          <a:lstStyle/>
          <a:p>
            <a:r>
              <a:rPr lang="nb-NO" dirty="0"/>
              <a:t>Utprøving og innføring av PLL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345F1-F64B-C863-17CE-E2168F4C86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1430499"/>
            <a:ext cx="11633200" cy="5648466"/>
          </a:xfrm>
        </p:spPr>
        <p:txBody>
          <a:bodyPr>
            <a:normAutofit/>
          </a:bodyPr>
          <a:lstStyle/>
          <a:p>
            <a:r>
              <a:rPr lang="nb-NO" dirty="0"/>
              <a:t>Undersøkelse gjort av apotek viser at sykepleiere oftest opplever uoverensstemmelse ved overgang til </a:t>
            </a:r>
            <a:r>
              <a:rPr lang="nb-NO" dirty="0" err="1"/>
              <a:t>eMD</a:t>
            </a:r>
            <a:endParaRPr lang="nb-NO" dirty="0"/>
          </a:p>
          <a:p>
            <a:pPr lvl="1"/>
            <a:r>
              <a:rPr lang="nb-NO" dirty="0"/>
              <a:t>Manglende oppdatering av seponerte legemidler</a:t>
            </a:r>
          </a:p>
          <a:p>
            <a:pPr lvl="1"/>
            <a:r>
              <a:rPr lang="nb-NO" dirty="0"/>
              <a:t>Feil administrasjonstidspunkt</a:t>
            </a:r>
          </a:p>
          <a:p>
            <a:pPr lvl="1"/>
            <a:r>
              <a:rPr lang="nb-NO" dirty="0"/>
              <a:t>Feil dose</a:t>
            </a:r>
          </a:p>
          <a:p>
            <a:pPr lvl="1"/>
            <a:r>
              <a:rPr lang="nb-NO" dirty="0"/>
              <a:t>Feil legemiddel pakket</a:t>
            </a:r>
          </a:p>
          <a:p>
            <a:r>
              <a:rPr lang="nb-NO" dirty="0"/>
              <a:t>Utfordringer i overgangsfasen mellom papir og </a:t>
            </a:r>
            <a:r>
              <a:rPr lang="nb-NO" dirty="0" err="1"/>
              <a:t>eMD</a:t>
            </a:r>
            <a:endParaRPr lang="nb-NO" dirty="0"/>
          </a:p>
          <a:p>
            <a:pPr lvl="1"/>
            <a:r>
              <a:rPr lang="nb-NO" dirty="0"/>
              <a:t>Utdatert legemiddelinformasjon</a:t>
            </a:r>
          </a:p>
          <a:p>
            <a:pPr lvl="1"/>
            <a:r>
              <a:rPr lang="nb-NO" dirty="0"/>
              <a:t>Manglende kommunikasjon mellom helsepersonell</a:t>
            </a:r>
          </a:p>
          <a:p>
            <a:pPr lvl="1"/>
            <a:r>
              <a:rPr lang="nb-NO" dirty="0"/>
              <a:t>Tekniske utfordringer (</a:t>
            </a:r>
            <a:r>
              <a:rPr lang="nb-NO" dirty="0" err="1"/>
              <a:t>f.eks</a:t>
            </a:r>
            <a:r>
              <a:rPr lang="nb-NO" dirty="0"/>
              <a:t> programvareproblemer)</a:t>
            </a:r>
          </a:p>
          <a:p>
            <a:r>
              <a:rPr lang="nb-NO" dirty="0"/>
              <a:t>Apotekene opplever at </a:t>
            </a:r>
            <a:r>
              <a:rPr lang="nb-NO" dirty="0" err="1"/>
              <a:t>eMultidose</a:t>
            </a:r>
            <a:r>
              <a:rPr lang="nb-NO" dirty="0"/>
              <a:t> tredobler gjøremålene for farmasøyt</a:t>
            </a:r>
          </a:p>
          <a:p>
            <a:pPr lvl="1"/>
            <a:r>
              <a:rPr lang="nb-NO" dirty="0"/>
              <a:t>Ikke bærekraftig – må finne løsning på dette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0731AB-2498-BF6E-04AE-B78BB25E9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51C5C08-B04B-CDE2-1C52-7A04B2E885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569144"/>
      </p:ext>
    </p:extLst>
  </p:cSld>
  <p:clrMapOvr>
    <a:masterClrMapping/>
  </p:clrMapOvr>
</p:sld>
</file>

<file path=ppt/theme/theme1.xml><?xml version="1.0" encoding="utf-8"?>
<a:theme xmlns:a="http://schemas.openxmlformats.org/drawingml/2006/main" name="Tromsø kommune mal">
  <a:themeElements>
    <a:clrScheme name="Tromsø Kommune">
      <a:dk1>
        <a:srgbClr val="0C2340"/>
      </a:dk1>
      <a:lt1>
        <a:srgbClr val="FFFFFF"/>
      </a:lt1>
      <a:dk2>
        <a:srgbClr val="0C2340"/>
      </a:dk2>
      <a:lt2>
        <a:srgbClr val="ECEAE6"/>
      </a:lt2>
      <a:accent1>
        <a:srgbClr val="0082C6"/>
      </a:accent1>
      <a:accent2>
        <a:srgbClr val="88BFDE"/>
      </a:accent2>
      <a:accent3>
        <a:srgbClr val="B3D4E6"/>
      </a:accent3>
      <a:accent4>
        <a:srgbClr val="00ABC8"/>
      </a:accent4>
      <a:accent5>
        <a:srgbClr val="8CD4E2"/>
      </a:accent5>
      <a:accent6>
        <a:srgbClr val="BAE7EE"/>
      </a:accent6>
      <a:hlink>
        <a:srgbClr val="0083C7"/>
      </a:hlink>
      <a:folHlink>
        <a:srgbClr val="1624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94A96AB4-877D-4E16-9B83-5F8829E3768F}" vid="{D5897894-7A54-4D10-B080-487B12DE9706}"/>
    </a:ext>
  </a:extLst>
</a:theme>
</file>

<file path=ppt/theme/theme2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B56BA02304DD4E8D221DC15BB06C91" ma:contentTypeVersion="7" ma:contentTypeDescription="Opprett et nytt dokument." ma:contentTypeScope="" ma:versionID="f829e3b657a0657e21e89fc549f06ac1">
  <xsd:schema xmlns:xsd="http://www.w3.org/2001/XMLSchema" xmlns:xs="http://www.w3.org/2001/XMLSchema" xmlns:p="http://schemas.microsoft.com/office/2006/metadata/properties" xmlns:ns2="416ad7e4-2a80-46ab-8820-ccf44e5184a9" targetNamespace="http://schemas.microsoft.com/office/2006/metadata/properties" ma:root="true" ma:fieldsID="6c5a27b3e20d9957911ef03ba883847e" ns2:_="">
    <xsd:import namespace="416ad7e4-2a80-46ab-8820-ccf44e5184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ad7e4-2a80-46ab-8820-ccf44e518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2F838-E36D-404E-A328-4C5F5507C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FBA49E-A9A6-425F-9061-8DBD41358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6ad7e4-2a80-46ab-8820-ccf44e518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363F77-B34B-4A95-8069-23807FB362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Tromso kommune organisasjonsmal</Template>
  <TotalTime>3457</TotalTime>
  <Words>1410</Words>
  <Application>Microsoft Office PowerPoint</Application>
  <PresentationFormat>Widescreen</PresentationFormat>
  <Paragraphs>134</Paragraphs>
  <Slides>14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Barlow</vt:lpstr>
      <vt:lpstr>Calibri</vt:lpstr>
      <vt:lpstr>Wingdings</vt:lpstr>
      <vt:lpstr>Tromsø kommune mal</vt:lpstr>
      <vt:lpstr>Sykepleiernes innspill og behov i Pasientens legemiddelliste (PLL) </vt:lpstr>
      <vt:lpstr>Disposisjon</vt:lpstr>
      <vt:lpstr>Pasientens legemiddelliste (PLL)</vt:lpstr>
      <vt:lpstr>Pasientens legemiddelliste (PLL)</vt:lpstr>
      <vt:lpstr>Sentral forskrivningsmodul (SFM)</vt:lpstr>
      <vt:lpstr>eMultidose (eMD)</vt:lpstr>
      <vt:lpstr>Ulike roller i legemiddelbehandlingen</vt:lpstr>
      <vt:lpstr>Utprøving og innføring av PLL</vt:lpstr>
      <vt:lpstr>Utprøving og innføring av PLL</vt:lpstr>
      <vt:lpstr>Helsefaglig råd for Pasientens legemiddelliste</vt:lpstr>
      <vt:lpstr>Helsefaglig råd for Pasientens legemiddelliste</vt:lpstr>
      <vt:lpstr>Suksessfaktorer</vt:lpstr>
      <vt:lpstr>Fra pionér til praksis: 25 år med e-helse i sykepleie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alle ansatte – stab for organisasjon</dc:title>
  <dc:creator>Mari Enoksen Hult</dc:creator>
  <cp:lastModifiedBy>Line Nordgård</cp:lastModifiedBy>
  <cp:revision>30</cp:revision>
  <dcterms:created xsi:type="dcterms:W3CDTF">2025-08-25T10:24:56Z</dcterms:created>
  <dcterms:modified xsi:type="dcterms:W3CDTF">2026-04-20T09:32:11Z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0x01010033B56BA02304DD4E8D221DC15BB06C91</vt:lpwstr>
  </property>
</Properties>
</file>