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966" r:id="rId5"/>
    <p:sldMasterId id="2147484228" r:id="rId6"/>
  </p:sldMasterIdLst>
  <p:notesMasterIdLst>
    <p:notesMasterId r:id="rId21"/>
  </p:notesMasterIdLst>
  <p:sldIdLst>
    <p:sldId id="257" r:id="rId7"/>
    <p:sldId id="2147471304" r:id="rId8"/>
    <p:sldId id="2147471323" r:id="rId9"/>
    <p:sldId id="2147471298" r:id="rId10"/>
    <p:sldId id="2147197062" r:id="rId11"/>
    <p:sldId id="261" r:id="rId12"/>
    <p:sldId id="2147197121" r:id="rId13"/>
    <p:sldId id="2147471296" r:id="rId14"/>
    <p:sldId id="2147471301" r:id="rId15"/>
    <p:sldId id="264" r:id="rId16"/>
    <p:sldId id="2147471302" r:id="rId17"/>
    <p:sldId id="2147197117" r:id="rId18"/>
    <p:sldId id="2147471303" r:id="rId19"/>
    <p:sldId id="2142532615" r:id="rId20"/>
  </p:sldIdLst>
  <p:sldSz cx="12192000" cy="6858000"/>
  <p:notesSz cx="6794500" cy="9906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326"/>
    <a:srgbClr val="E04002"/>
    <a:srgbClr val="FD6326"/>
    <a:srgbClr val="E00002"/>
    <a:srgbClr val="FF911C"/>
    <a:srgbClr val="FF9102"/>
    <a:srgbClr val="049ECD"/>
    <a:srgbClr val="047FA4"/>
    <a:srgbClr val="BA218B"/>
    <a:srgbClr val="B91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3DDA61-8C00-4C4C-8D82-84C1826AC4BB}" v="1" dt="2026-04-20T19:42:46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72832" autoAdjust="0"/>
  </p:normalViewPr>
  <p:slideViewPr>
    <p:cSldViewPr snapToGrid="0">
      <p:cViewPr varScale="1">
        <p:scale>
          <a:sx n="50" d="100"/>
          <a:sy n="50" d="100"/>
        </p:scale>
        <p:origin x="136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5D4C5-D866-44B1-89A6-4D31649FAD90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2F99B6-1E8A-4CF7-814D-CBD1E3277B16}">
      <dgm:prSet/>
      <dgm:spPr/>
      <dgm:t>
        <a:bodyPr/>
        <a:lstStyle/>
        <a:p>
          <a:r>
            <a:rPr lang="nb-NO" b="1" dirty="0"/>
            <a:t>Implementering: </a:t>
          </a:r>
        </a:p>
        <a:p>
          <a:r>
            <a:rPr lang="nb-NO" dirty="0"/>
            <a:t>å ta i bruk ny kunnskap,  anbefalinger ev etablere ny praksis</a:t>
          </a:r>
          <a:endParaRPr lang="en-US" dirty="0"/>
        </a:p>
      </dgm:t>
    </dgm:pt>
    <dgm:pt modelId="{A3A832A5-CB2E-4D2B-918A-4CFEA9103712}" type="parTrans" cxnId="{8FD89BED-61E0-446E-93A9-A3F33E1B65B5}">
      <dgm:prSet/>
      <dgm:spPr/>
      <dgm:t>
        <a:bodyPr/>
        <a:lstStyle/>
        <a:p>
          <a:endParaRPr lang="en-US"/>
        </a:p>
      </dgm:t>
    </dgm:pt>
    <dgm:pt modelId="{EA8EFD31-C693-442D-A782-5B3040DC1CBB}" type="sibTrans" cxnId="{8FD89BED-61E0-446E-93A9-A3F33E1B65B5}">
      <dgm:prSet/>
      <dgm:spPr/>
      <dgm:t>
        <a:bodyPr/>
        <a:lstStyle/>
        <a:p>
          <a:endParaRPr lang="en-US"/>
        </a:p>
      </dgm:t>
    </dgm:pt>
    <dgm:pt modelId="{BAE2700F-3FD3-436B-A0E0-3F3832EFEA28}">
      <dgm:prSet/>
      <dgm:spPr/>
      <dgm:t>
        <a:bodyPr/>
        <a:lstStyle/>
        <a:p>
          <a:r>
            <a:rPr lang="nb-NO" dirty="0"/>
            <a:t>Henger uløselig  sammen og må sees i sammenheng</a:t>
          </a:r>
          <a:endParaRPr lang="en-US" dirty="0"/>
        </a:p>
      </dgm:t>
    </dgm:pt>
    <dgm:pt modelId="{04FA8446-C6B6-47F6-8480-205ED07B18B4}" type="parTrans" cxnId="{A2994412-33A8-4CC7-B92B-C64E3CD5E03B}">
      <dgm:prSet/>
      <dgm:spPr/>
      <dgm:t>
        <a:bodyPr/>
        <a:lstStyle/>
        <a:p>
          <a:endParaRPr lang="en-US"/>
        </a:p>
      </dgm:t>
    </dgm:pt>
    <dgm:pt modelId="{9009C312-9818-4F30-A8BE-30073C287713}" type="sibTrans" cxnId="{A2994412-33A8-4CC7-B92B-C64E3CD5E03B}">
      <dgm:prSet/>
      <dgm:spPr/>
      <dgm:t>
        <a:bodyPr/>
        <a:lstStyle/>
        <a:p>
          <a:endParaRPr lang="en-US"/>
        </a:p>
      </dgm:t>
    </dgm:pt>
    <dgm:pt modelId="{02170ABA-E29F-487B-9AC6-EB9382B43297}">
      <dgm:prSet/>
      <dgm:spPr/>
      <dgm:t>
        <a:bodyPr/>
        <a:lstStyle/>
        <a:p>
          <a:r>
            <a:rPr lang="nb-NO" b="1" dirty="0"/>
            <a:t>Kvalitetsforbedring:</a:t>
          </a:r>
          <a:r>
            <a:rPr lang="nb-NO" dirty="0"/>
            <a:t> </a:t>
          </a:r>
        </a:p>
        <a:p>
          <a:r>
            <a:rPr lang="nb-NO" dirty="0"/>
            <a:t>å forbedre eksisterende praksis</a:t>
          </a:r>
          <a:endParaRPr lang="en-US" dirty="0"/>
        </a:p>
      </dgm:t>
    </dgm:pt>
    <dgm:pt modelId="{0879C16A-F744-4DF3-BA6F-9FD7891AEC1C}" type="parTrans" cxnId="{E90D716B-CD58-4D4D-A407-A16BB47930D0}">
      <dgm:prSet/>
      <dgm:spPr/>
      <dgm:t>
        <a:bodyPr/>
        <a:lstStyle/>
        <a:p>
          <a:endParaRPr lang="nb-NO"/>
        </a:p>
      </dgm:t>
    </dgm:pt>
    <dgm:pt modelId="{5FBB1BE1-A86A-410D-AB9D-49A33A26C723}" type="sibTrans" cxnId="{E90D716B-CD58-4D4D-A407-A16BB47930D0}">
      <dgm:prSet/>
      <dgm:spPr/>
      <dgm:t>
        <a:bodyPr/>
        <a:lstStyle/>
        <a:p>
          <a:endParaRPr lang="nb-NO"/>
        </a:p>
      </dgm:t>
    </dgm:pt>
    <dgm:pt modelId="{CAD883DF-03F0-4376-9E58-37F5D6400392}" type="pres">
      <dgm:prSet presAssocID="{6415D4C5-D866-44B1-89A6-4D31649FAD90}" presName="diagram" presStyleCnt="0">
        <dgm:presLayoutVars>
          <dgm:dir/>
          <dgm:resizeHandles val="exact"/>
        </dgm:presLayoutVars>
      </dgm:prSet>
      <dgm:spPr/>
    </dgm:pt>
    <dgm:pt modelId="{CDE79A38-DF83-4E3A-A3CD-5C6F03EE786A}" type="pres">
      <dgm:prSet presAssocID="{02170ABA-E29F-487B-9AC6-EB9382B43297}" presName="node" presStyleLbl="node1" presStyleIdx="0" presStyleCnt="3">
        <dgm:presLayoutVars>
          <dgm:bulletEnabled val="1"/>
        </dgm:presLayoutVars>
      </dgm:prSet>
      <dgm:spPr/>
    </dgm:pt>
    <dgm:pt modelId="{B07661F3-36D5-44D4-B4C0-DE4F16D4AECE}" type="pres">
      <dgm:prSet presAssocID="{5FBB1BE1-A86A-410D-AB9D-49A33A26C723}" presName="sibTrans" presStyleCnt="0"/>
      <dgm:spPr/>
    </dgm:pt>
    <dgm:pt modelId="{B2148D52-A334-45C7-9940-E4B087ADCD46}" type="pres">
      <dgm:prSet presAssocID="{9B2F99B6-1E8A-4CF7-814D-CBD1E3277B16}" presName="node" presStyleLbl="node1" presStyleIdx="1" presStyleCnt="3">
        <dgm:presLayoutVars>
          <dgm:bulletEnabled val="1"/>
        </dgm:presLayoutVars>
      </dgm:prSet>
      <dgm:spPr/>
    </dgm:pt>
    <dgm:pt modelId="{B871951C-E816-4E32-9508-98FE61A51FAF}" type="pres">
      <dgm:prSet presAssocID="{EA8EFD31-C693-442D-A782-5B3040DC1CBB}" presName="sibTrans" presStyleCnt="0"/>
      <dgm:spPr/>
    </dgm:pt>
    <dgm:pt modelId="{38F470A4-87FE-426A-BA65-B0C651DF9975}" type="pres">
      <dgm:prSet presAssocID="{BAE2700F-3FD3-436B-A0E0-3F3832EFEA28}" presName="node" presStyleLbl="node1" presStyleIdx="2" presStyleCnt="3">
        <dgm:presLayoutVars>
          <dgm:bulletEnabled val="1"/>
        </dgm:presLayoutVars>
      </dgm:prSet>
      <dgm:spPr/>
    </dgm:pt>
  </dgm:ptLst>
  <dgm:cxnLst>
    <dgm:cxn modelId="{A2994412-33A8-4CC7-B92B-C64E3CD5E03B}" srcId="{6415D4C5-D866-44B1-89A6-4D31649FAD90}" destId="{BAE2700F-3FD3-436B-A0E0-3F3832EFEA28}" srcOrd="2" destOrd="0" parTransId="{04FA8446-C6B6-47F6-8480-205ED07B18B4}" sibTransId="{9009C312-9818-4F30-A8BE-30073C287713}"/>
    <dgm:cxn modelId="{E90D716B-CD58-4D4D-A407-A16BB47930D0}" srcId="{6415D4C5-D866-44B1-89A6-4D31649FAD90}" destId="{02170ABA-E29F-487B-9AC6-EB9382B43297}" srcOrd="0" destOrd="0" parTransId="{0879C16A-F744-4DF3-BA6F-9FD7891AEC1C}" sibTransId="{5FBB1BE1-A86A-410D-AB9D-49A33A26C723}"/>
    <dgm:cxn modelId="{2B88614C-FDBE-4B6F-94D0-4A5EB14323C5}" type="presOf" srcId="{BAE2700F-3FD3-436B-A0E0-3F3832EFEA28}" destId="{38F470A4-87FE-426A-BA65-B0C651DF9975}" srcOrd="0" destOrd="0" presId="urn:microsoft.com/office/officeart/2005/8/layout/default"/>
    <dgm:cxn modelId="{1EC94775-2ECB-439C-8645-96E6F8AE1CC8}" type="presOf" srcId="{9B2F99B6-1E8A-4CF7-814D-CBD1E3277B16}" destId="{B2148D52-A334-45C7-9940-E4B087ADCD46}" srcOrd="0" destOrd="0" presId="urn:microsoft.com/office/officeart/2005/8/layout/default"/>
    <dgm:cxn modelId="{83B72FA4-BF22-43F5-A111-A446C14CF978}" type="presOf" srcId="{02170ABA-E29F-487B-9AC6-EB9382B43297}" destId="{CDE79A38-DF83-4E3A-A3CD-5C6F03EE786A}" srcOrd="0" destOrd="0" presId="urn:microsoft.com/office/officeart/2005/8/layout/default"/>
    <dgm:cxn modelId="{55BE31C3-10B2-4B02-A09F-2E3D093944B8}" type="presOf" srcId="{6415D4C5-D866-44B1-89A6-4D31649FAD90}" destId="{CAD883DF-03F0-4376-9E58-37F5D6400392}" srcOrd="0" destOrd="0" presId="urn:microsoft.com/office/officeart/2005/8/layout/default"/>
    <dgm:cxn modelId="{8FD89BED-61E0-446E-93A9-A3F33E1B65B5}" srcId="{6415D4C5-D866-44B1-89A6-4D31649FAD90}" destId="{9B2F99B6-1E8A-4CF7-814D-CBD1E3277B16}" srcOrd="1" destOrd="0" parTransId="{A3A832A5-CB2E-4D2B-918A-4CFEA9103712}" sibTransId="{EA8EFD31-C693-442D-A782-5B3040DC1CBB}"/>
    <dgm:cxn modelId="{E616209F-2B1C-4228-A574-A4EF46001713}" type="presParOf" srcId="{CAD883DF-03F0-4376-9E58-37F5D6400392}" destId="{CDE79A38-DF83-4E3A-A3CD-5C6F03EE786A}" srcOrd="0" destOrd="0" presId="urn:microsoft.com/office/officeart/2005/8/layout/default"/>
    <dgm:cxn modelId="{E20D8B5E-B97B-4F1D-918A-C7271A4DD6E6}" type="presParOf" srcId="{CAD883DF-03F0-4376-9E58-37F5D6400392}" destId="{B07661F3-36D5-44D4-B4C0-DE4F16D4AECE}" srcOrd="1" destOrd="0" presId="urn:microsoft.com/office/officeart/2005/8/layout/default"/>
    <dgm:cxn modelId="{1C9BEFC5-2CCD-4D69-8CB5-73C220A50F73}" type="presParOf" srcId="{CAD883DF-03F0-4376-9E58-37F5D6400392}" destId="{B2148D52-A334-45C7-9940-E4B087ADCD46}" srcOrd="2" destOrd="0" presId="urn:microsoft.com/office/officeart/2005/8/layout/default"/>
    <dgm:cxn modelId="{3E323543-DD35-4113-A775-E60CB63A4433}" type="presParOf" srcId="{CAD883DF-03F0-4376-9E58-37F5D6400392}" destId="{B871951C-E816-4E32-9508-98FE61A51FAF}" srcOrd="3" destOrd="0" presId="urn:microsoft.com/office/officeart/2005/8/layout/default"/>
    <dgm:cxn modelId="{D5E3059A-13BC-4960-BEDA-065CFFF5BF9C}" type="presParOf" srcId="{CAD883DF-03F0-4376-9E58-37F5D6400392}" destId="{38F470A4-87FE-426A-BA65-B0C651DF997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79A38-DF83-4E3A-A3CD-5C6F03EE786A}">
      <dsp:nvSpPr>
        <dsp:cNvPr id="0" name=""/>
        <dsp:cNvSpPr/>
      </dsp:nvSpPr>
      <dsp:spPr>
        <a:xfrm>
          <a:off x="1501475" y="1967"/>
          <a:ext cx="3199476" cy="1919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b="1" kern="1200" dirty="0"/>
            <a:t>Kvalitetsforbedring:</a:t>
          </a:r>
          <a:r>
            <a:rPr lang="nb-NO" sz="2300" kern="1200" dirty="0"/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å forbedre eksisterende praksis</a:t>
          </a:r>
          <a:endParaRPr lang="en-US" sz="2300" kern="1200" dirty="0"/>
        </a:p>
      </dsp:txBody>
      <dsp:txXfrm>
        <a:off x="1501475" y="1967"/>
        <a:ext cx="3199476" cy="1919685"/>
      </dsp:txXfrm>
    </dsp:sp>
    <dsp:sp modelId="{B2148D52-A334-45C7-9940-E4B087ADCD46}">
      <dsp:nvSpPr>
        <dsp:cNvPr id="0" name=""/>
        <dsp:cNvSpPr/>
      </dsp:nvSpPr>
      <dsp:spPr>
        <a:xfrm>
          <a:off x="5020898" y="1967"/>
          <a:ext cx="3199476" cy="1919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b="1" kern="1200" dirty="0"/>
            <a:t>Implementering: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å ta i bruk ny kunnskap,  anbefalinger ev etablere ny praksis</a:t>
          </a:r>
          <a:endParaRPr lang="en-US" sz="2300" kern="1200" dirty="0"/>
        </a:p>
      </dsp:txBody>
      <dsp:txXfrm>
        <a:off x="5020898" y="1967"/>
        <a:ext cx="3199476" cy="1919685"/>
      </dsp:txXfrm>
    </dsp:sp>
    <dsp:sp modelId="{38F470A4-87FE-426A-BA65-B0C651DF9975}">
      <dsp:nvSpPr>
        <dsp:cNvPr id="0" name=""/>
        <dsp:cNvSpPr/>
      </dsp:nvSpPr>
      <dsp:spPr>
        <a:xfrm>
          <a:off x="3261186" y="2241600"/>
          <a:ext cx="3199476" cy="1919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Henger uløselig  sammen og må sees i sammenheng</a:t>
          </a:r>
          <a:endParaRPr lang="en-US" sz="2300" kern="1200" dirty="0"/>
        </a:p>
      </dsp:txBody>
      <dsp:txXfrm>
        <a:off x="3261186" y="2241600"/>
        <a:ext cx="3199476" cy="1919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EAB89-3ED6-BA48-8C18-5986538B881E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19993-DBB6-024A-9B4C-46A2DD21F3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21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www.ks.no%2Ffagomrader%2Fhelse-og-omsorg%2Fgode-pasientforlop%2Fhva-er-viktig-for-deg%2F&amp;data=05%7C02%7CMarthe.Haukas.Bakke%40helsedir.no%7Ce9704c8519444023444608de37f0206d%7C6ba1bd5c750f4ad6aba30f95585bc21f%7C0%7C0%7C639009701627540097%7CUnknown%7CTWFpbGZsb3d8eyJFbXB0eU1hcGkiOnRydWUsIlYiOiIwLjAuMDAwMCIsIlAiOiJXaW4zMiIsIkFOIjoiTWFpbCIsIldUIjoyfQ%3D%3D%7C0%7C%7C%7C&amp;sdata=M3eLTM18eIT58uXwUoptGYLa4ac1sE4PdJVXk8wBgBU%3D&amp;reserved=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Takk for invitasjonen</a:t>
            </a:r>
          </a:p>
          <a:p>
            <a:r>
              <a:rPr lang="nb-NO" dirty="0"/>
              <a:t>Og guide for implementering – en ressurs som kan benyttes ved flere av </a:t>
            </a:r>
            <a:r>
              <a:rPr lang="nb-NO" dirty="0" err="1"/>
              <a:t>Hdirs</a:t>
            </a:r>
            <a:r>
              <a:rPr lang="nb-NO" dirty="0"/>
              <a:t> faglige råd og veiledere. </a:t>
            </a:r>
            <a:br>
              <a:rPr lang="nb-NO" dirty="0"/>
            </a:br>
            <a:r>
              <a:rPr lang="nb-NO" dirty="0"/>
              <a:t>Hdir gir råd, som forhåpentligvis er mulig å implementere – så er det dere i kommuner og sykehus som skal sørge for at praksis etterlever rådene, implementerer og at rådene gir effekt helt ut.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33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beslutningen om å starte en implementeringsprosess er tatt, vil virksomheten gå inn i planleggingsfasen av implementeringen.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kan være hensiktsmessig å etablere et implementeringsteam med hovedansvar for planlegging og gjennomføring av implementeringen.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bør vurderes om et nytt team skal opprettes, eller om eksisterende strukturer eller team kan benyttes.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Nasjonale krav og anbefalinger er normerende og retningsgivende, men må ofte tilpasses de lokale forholdene de skal implementeres i (Graham et al., 2006; RNAO, 2025).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Tilpasningen øker relevansen til kravet eller anbefalingen i den spesifikke konteksten og gir de involverte en følelse av eierskap.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Lokal tilpasning må alltid gjennomføres med utgangspunkt i kunnskapsgrunnlaget til kravet eller anbefalingen, slik at nødvendige endringer kan gjøres uten at det går på bekostning av kunnskapsgrunnlaget.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Opprettholdelse av ny kunnskap er en av de viktigste suksessfaktorene i en implementeringsprosess. Se tabell 1 for faktorer og tiltak for opprettholdelse.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Kartlegg faktorer som kan påvirke implementeringen (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hemmere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fremmere)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denne fasen kartlegges hva som kreves for å gjennomføre implementeringen og nå målsetningene.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innebærer å vurdere behovene til både ansatte og ledere, samt hva som må til for å endre praksis og oppnå ønskede resultater.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viktig å vurdere både faktorer som kan fremme implementeringen og faktorer som kan være barrierer for å få ny praksis implementert. 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3678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7873C-A66B-B138-70A7-928EFF44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D60A478-6BDE-59FF-E4B1-00D1D87BD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3EB6575-59A0-D437-82AD-2B6A9112A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20A4BE4-A32F-5CBC-F264-9F22A8B9E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551EC-5F3F-45D0-B7E8-21096D6CF55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080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Velg og prøv ut implementeringstiltak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denne fasen utformes en konkret plan for hvordan implementere det nasjonale kravet eller anbefalingen i virksomheten. Etter iverksetting må man følge med på å justere den nye praksisen over tid. Det er også viktig å evaluere både etterlevelse, hvor effektiv ny praksis er og selve implementeringsprosessen.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Monitorere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justere ny praksis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Tiltakene kan måtte justeres underveis i tråd med hvordan praksis faktisk fungerer og i forhold til målsetningene. Dette er med på å bidra til bedre etterlevelse og varig opprettholdelse av ny praksis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Evaluere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etterkant av en implementeringsprosess er det viktig å evaluere effekten av den nye praksisen opp mot målsetningene, for å sikre at den både etterleves over tid og gir ønsket, varig forbedring </a:t>
            </a:r>
          </a:p>
          <a:p>
            <a:endParaRPr lang="nb-NO" dirty="0"/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551EC-5F3F-45D0-B7E8-21096D6CF55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895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F5A8F-8D73-F6A2-AC83-2BB0C749E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BCD5663-187B-8849-3BE2-E5F9510A0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AF76AA3-7710-A49E-BB4D-C2DB91C8F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C65F62-3E37-1BAD-5FFB-3EB56451BA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551EC-5F3F-45D0-B7E8-21096D6CF55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13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196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«Denne figuren illustrerer kanskje den mest kjente utfordringen innen implementering: Det er ikke å komme i gang som er vanskeligst – det er å fortsette når den første entusiasmen avtar.» «Vi kjenner igjen dette fra mange prosjekter i helse- og omsorgstjenesten: Prosjektperioden går bra, men hva skjer etterpå?»</a:t>
            </a:r>
          </a:p>
          <a:p>
            <a:endParaRPr lang="nb-NO" dirty="0"/>
          </a:p>
          <a:p>
            <a:pPr fontAlgn="t"/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Prosjektfasen 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ser vi prosjektfasen markert som en stiplet firkant. I denne perioden er det ekstra ressurser, tydelig styring, dedikerte folk og mye oppmerksomhet.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Resultatene øker gjerne jevnt i prosjektet – det er aktivitet, entusiasme og fokus.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denne fasen representerer ikke den virkeligheten tiltaket til slutt skal leve i.</a:t>
            </a:r>
          </a:p>
          <a:p>
            <a:pPr fontAlgn="t"/>
            <a:endParaRPr lang="nb-NO" dirty="0"/>
          </a:p>
          <a:p>
            <a:pPr fontAlgn="t"/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Overgangen etter prosjektet – det kritiske punktet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 kommer overgangen – når prosjektet avsluttes. Dette er det mest sårbare tidspunktet.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må tiltaket gå fra prosjekt til drift, og det krever både endring i arbeidsmåter, forankring og en kultur som støtter at vi gjør ting annerledes.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Mange tiltak stopper opp akkurat her.</a:t>
            </a:r>
          </a:p>
          <a:p>
            <a:pPr fontAlgn="t"/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 mulige utviklingsløp (A–C)</a:t>
            </a:r>
          </a:p>
          <a:p>
            <a:pPr fontAlgn="t"/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– Fortsatt rom for forbedring (optimalt forløp)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øverste linjen viser at selv etter prosjektet kan resultatene fortsette å utvikle seg positivt.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skjer når organisasjonen lærer, justerer og bruker implementeringsverktøy aktivt: ledelsesforankring, opplæring, oppfølging og strukturer som skaper varighet.</a:t>
            </a:r>
          </a:p>
          <a:p>
            <a:pPr fontAlgn="t"/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– Vi stabiliserer på et akseptabelt nivå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midtre linjen viser at man får noen varige forbedringer, men når ikke fullt potensial.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 er vanlig – vi får noe til, men ikke alt. Det krever ofte en bevisst innsats for å unngå at ting glir tilbake.</a:t>
            </a:r>
          </a:p>
          <a:p>
            <a:pPr fontAlgn="t"/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– Tiltaket faller bort (tilbake til normalen)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nederste linjen viser det vi aller helst vil unngå: at tiltaket forsvinner når prosjektet avsluttes.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 skjer ofte når implementeringen ikke er planlagt, når drift ikke overtar eierskap, eller når tiltaket ikke er integrert i strukturer, roller og rutiner.</a:t>
            </a:r>
          </a:p>
          <a:p>
            <a:pPr fontAlgn="t"/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Hvorfor implementeringsguiden er nødvendig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Helsedirektoratets implementeringsguide er utviklet nettopp for å hjelpe oss å unngå denne ‘prosjekt–drift-fellen’.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Guiden gir konkrete steg for å planlegge for varighet allerede før man starter.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viser oss hvilke forutsetninger som må være på plass, og hvordan vi kan følge opp slik at resultatene faktisk lever videre.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Målet er ikke bare å gjennomføre et prosjekt – men å etablere ny praksis som varer.</a:t>
            </a:r>
          </a:p>
          <a:p>
            <a:pPr fontAlgn="t"/>
            <a:b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Avrunding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Figuren viser tydelig: Implementering er en prosess, ikke et engangstiltak.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Forbedringer må både introduseres, støttes, trenes på og holdes ved like over tid.</a:t>
            </a:r>
          </a:p>
          <a:p>
            <a:pPr fontAlgn="t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vi lykkes med dette, vil nye løsninger ikke bare bli gjennomført – de blir en del av måten vi jobber på.</a:t>
            </a:r>
          </a:p>
          <a:p>
            <a:pPr fontAlgn="t"/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44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2FCB1-EA26-C458-E363-15E60EEB9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3871C57-0875-0C54-C646-7329D6A3C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98BB41A-25B1-598B-603A-04B17A974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Implementering er en ferdighet som krever kompetanse og systematisk tilnærming.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Implementering handler om å tette gapet mellom kunnskapen vi vet er viker – til praksis. Sånn gjør vi det hos oss, hver dag, hele døgnet, hele året.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ser dere kort hva guiden inneholder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Scann QR koden for å få tilgang til guiden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Gode helse- og omsorgstjenester til personer med utviklingshemming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Dere sørger for at de kan få leve gode liv i tråd med egne forutsetninger, ønsker og behov.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Dere bidrar til kunnskapsbasert praksis, riktige prioriteringer, god samhandling og redusert uønsket variasjon!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Denne guiden er utviklet for ledere i helse- og omsorgstjenesten, samt kvalitetsrådgivere, fagutviklere og annet personell som bidrar og har ansvar i implementeringsprosesser.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er laget for å gi kunnskap, inspirasjon og veiledning ved implementering av Helsedirektoratets nasjonale krav og anbefalinger.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AA44B0A-46D4-5E40-38C3-CBD8ED7C7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2EF9EC-B668-45BD-9F8E-B82E26BAD47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1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101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Kunnskap-til-handling-modellen (KTA) beskriver sentrale elementer i arbeidet med å overføre kunnskap til praksis.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består av to hoveddeler: 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kunnskapstrakten i midten og handlingssyklusen som danner sirkelen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Kunnskapstrakten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representerer forskning og kunnskap som i trinnene nedover trakten blir gjort tilgjengelig og anvendelig for målgruppen (Graham et al., 2006).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Handlingssyklusen viser prosessen med å implementere kunnskapen.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Hver fase skal være til hjelp i planleggingen og utførelsen av implementeringen.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viktig å presisere at modellen ikke følger en lineær struktur, men at fasene tidvis overlapper, er gjentakende og påvirker hverandre.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 illustreres ved at pilene mellom fasene peker begge veier. 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Denne guiden er inspirert av modeller som utdyper enkelte elementer og faser i implementeringsprosessen.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396B6-B520-4C76-AFF1-72DD4C01514F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804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Implementeringsvitenskapen og forbedringsvitenskapen er to ulike tilnærminger og kunnskapsområder som har mye til felles. 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Forbedringsarbeid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starter ofte med å identifisere et problem eller en mulighet. Løsninger prøves ut til de fungerer, og deretter implementeres 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Implementering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brukes når det allerede er kjent hva som er riktig å gjøre, men dette ennå ikke gjennomføres i praksis.  Integrere ny praksis i en spesifikk kontekst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Forbedring handler om å videreutvikle eksisterende praksis for å oppnå bedre resultater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Implementering handler altså om å ta i bruk ny kunnskap i praksis, mens </a:t>
            </a:r>
          </a:p>
          <a:p>
            <a:endParaRPr lang="nb-N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977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Implementering er et felles ansvar for hele virksomheten.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å øke sjansen for å lykkes må implementeringen være 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godt forankret på alle relevante ledernivåer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Ledere spiller en avgjørende rolle i å skape et godt organisasjonsklima for implementering av ny praksis.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implementeringsklima handler om hva ansatte oppfatter er støttet, anerkjent og forventet av rutiner, praksis og atferd knyttet til det som implementeres.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å sikre at den nye praksisen opprettholdes og blir en integrert del av daglig praksis, har ledelsen et ansvar for kontinuerlig oppfølging og involvering av ansatte i å løse problemer som oppstår underveis.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551EC-5F3F-45D0-B7E8-21096D6CF55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637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i="0" dirty="0"/>
              <a:t>1.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Brukeres, pasienters og pårørendes erfaringer og behov er en viktig drivkraft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 og hvem er pådrivere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 kan hemme implementeringen</a:t>
            </a:r>
          </a:p>
          <a:p>
            <a:pPr marL="0" indent="0">
              <a:buFontTx/>
              <a:buNone/>
            </a:pP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Å utføre en strukturert kartlegging av dagens praksis opp mot det aktuelle nasjonale kravet eller anbefalingen er essensielt for å identifisere hvor behovet for endring er, og skape en felles forståelse av gapet mellom anbefalt praksis og den nåværende. Behovet til bruker, pasient eller pårørende og 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«Hva er viktig for deg»-spørsmålet (ks.no)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er viktige perspektiver å ha med seg i denne kartleggingen.</a:t>
            </a:r>
          </a:p>
          <a:p>
            <a:pPr marL="0" indent="0">
              <a:buFontTx/>
              <a:buNone/>
            </a:pP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Neste steg er å kartlegge i hvilken grad virksomheten har kapasitet, evne og klima til å gjennomføre endring av praksis på dette tidspunktet. Gode kartlegginger av dette gjør at man bedre kan skreddersy implementeringen til virksomhetens forutsetninger og behov, noe som øker sjansene for å lykkes</a:t>
            </a:r>
          </a:p>
          <a:p>
            <a:pPr marL="171450" indent="-171450">
              <a:buFontTx/>
              <a:buChar char="-"/>
            </a:pP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551EC-5F3F-45D0-B7E8-21096D6CF55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268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15576-5CE1-DC4B-F69D-825C6128C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190927C-A132-84BA-4FFD-56BA8D262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55D878F-6A67-661F-261F-CD59006A9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1EB691C-6C66-8123-ECDD-246B5076C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551EC-5F3F-45D0-B7E8-21096D6CF55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84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svg"/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sv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BFECD28A-B69E-4F54-C276-99260D28C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12192000" cy="4918229"/>
          </a:xfrm>
          <a:prstGeom prst="round1Rect">
            <a:avLst>
              <a:gd name="adj" fmla="val 140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88A2A-295F-06C4-F34B-DDA0AF87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7244C19D-6F93-5460-EE6C-1891BF2105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84175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854B41D-D927-3848-062F-33BAEBA1F0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5364170"/>
            <a:ext cx="8642350" cy="36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9A5807E1-2F61-C5BC-3B43-D9F6EA7D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774825" y="5734800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Logo" descr="Logo Helsedirektoratet">
            <a:extLst>
              <a:ext uri="{FF2B5EF4-FFF2-40B4-BE49-F238E27FC236}">
                <a16:creationId xmlns:a16="http://schemas.microsoft.com/office/drawing/2014/main" id="{DC969169-90CA-C642-D2A3-D4EF78CE2D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76794" y="621653"/>
            <a:ext cx="307934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7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m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89007-EE6A-CEE5-F2FA-FE9335F60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952624"/>
            <a:ext cx="3607541" cy="640800"/>
          </a:xfrm>
        </p:spPr>
        <p:txBody>
          <a:bodyPr rIns="36000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D26A-0116-97EC-222C-2E0124CA9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682240"/>
            <a:ext cx="3607541" cy="3626485"/>
          </a:xfrm>
        </p:spPr>
        <p:txBody>
          <a:bodyPr rIns="36000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5EAB28-73FB-15AD-8FFA-850775457B5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14016" y="1952624"/>
            <a:ext cx="3593358" cy="640800"/>
          </a:xfrm>
        </p:spPr>
        <p:txBody>
          <a:bodyPr rIns="36000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714B490-DEDA-F33A-F9B2-0AE24945E3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14016" y="2682240"/>
            <a:ext cx="3582210" cy="3626485"/>
          </a:xfrm>
        </p:spPr>
        <p:txBody>
          <a:bodyPr rIns="36000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E8A8E-D4FD-4060-A885-5E54552CA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21554" y="1952624"/>
            <a:ext cx="3575120" cy="640800"/>
          </a:xfrm>
        </p:spPr>
        <p:txBody>
          <a:bodyPr rIns="36000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D0006-ABEB-2E7C-4B72-BF63DC731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21553" y="2682240"/>
            <a:ext cx="3575120" cy="3626483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12">
            <a:extLst>
              <a:ext uri="{FF2B5EF4-FFF2-40B4-BE49-F238E27FC236}">
                <a16:creationId xmlns:a16="http://schemas.microsoft.com/office/drawing/2014/main" id="{ADE11266-A348-59EE-BC97-CD0F4FEA4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21F62F-3B54-0E42-8AFB-EBC08EA5D715}" type="datetime1">
              <a:rPr lang="nb-NO" smtClean="0"/>
              <a:t>18.04.2026</a:t>
            </a:fld>
            <a:endParaRPr lang="nb-NO"/>
          </a:p>
        </p:txBody>
      </p:sp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6C8C9645-CF8F-B4DC-A308-EC68F383E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200AE5F9-1C2E-04BF-1A0A-2C503246A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ED3C7BFD-1BF8-0A49-36D6-509010B0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215955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e tekster og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732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56232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1207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6184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4134F90-CAE2-4572-81CB-B33544D0D3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15D4FCC-4A79-42D6-A8FB-074E2B7C62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n-NO"/>
              <a:t>Kari Annette Os, 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B30940-D4FB-4C25-8135-6B06CA7C69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pPr/>
              <a:t>‹#›</a:t>
            </a:fld>
            <a:endParaRPr lang="nn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66F272F2-49BC-4138-B101-3654240FAEF3}"/>
              </a:ext>
            </a:extLst>
          </p:cNvPr>
          <p:cNvCxnSpPr/>
          <p:nvPr userDrawn="1"/>
        </p:nvCxnSpPr>
        <p:spPr>
          <a:xfrm>
            <a:off x="761256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9C9F7C75-6683-453A-9D1D-2ADEB0C51336}"/>
              </a:ext>
            </a:extLst>
          </p:cNvPr>
          <p:cNvCxnSpPr/>
          <p:nvPr userDrawn="1"/>
        </p:nvCxnSpPr>
        <p:spPr>
          <a:xfrm>
            <a:off x="9146183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B026ACA-3B63-455E-9059-5A3E0959017D}"/>
              </a:ext>
            </a:extLst>
          </p:cNvPr>
          <p:cNvCxnSpPr/>
          <p:nvPr userDrawn="1"/>
        </p:nvCxnSpPr>
        <p:spPr>
          <a:xfrm>
            <a:off x="3556232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D119814D-25D9-4B69-A446-34776D6C5331}"/>
              </a:ext>
            </a:extLst>
          </p:cNvPr>
          <p:cNvCxnSpPr/>
          <p:nvPr userDrawn="1"/>
        </p:nvCxnSpPr>
        <p:spPr>
          <a:xfrm>
            <a:off x="6351207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29F073FD-AF78-46F7-8EE5-6EFB6F5BBB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3080" y="1827229"/>
            <a:ext cx="1512986" cy="152558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999" b="1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2pPr>
            <a:lvl3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3pPr>
            <a:lvl4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4pPr>
            <a:lvl5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nb-NO" err="1"/>
              <a:t>Xxxx</a:t>
            </a:r>
            <a:endParaRPr lang="nb-NO"/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A067CB03-097D-41A1-B0BF-35404A7A3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03104" y="993502"/>
            <a:ext cx="4592936" cy="387708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799" b="1"/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6684221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3002990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826603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8288689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823" y="2275682"/>
            <a:ext cx="3451981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5577" y="2275682"/>
            <a:ext cx="299932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4BD63A2-7BDD-4EBA-9F7C-8027E8C4E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5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340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AA5C412B-5F21-4B22-82D7-54E4FBD19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3002990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7A7207AD-56F2-4C93-8B6C-DDDFDA4167C0}"/>
              </a:ext>
            </a:extLst>
          </p:cNvPr>
          <p:cNvCxnSpPr/>
          <p:nvPr userDrawn="1"/>
        </p:nvCxnSpPr>
        <p:spPr>
          <a:xfrm>
            <a:off x="3826603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2BCBA19-8465-44E2-9CE7-FDCB13A6980B}"/>
              </a:ext>
            </a:extLst>
          </p:cNvPr>
          <p:cNvCxnSpPr/>
          <p:nvPr userDrawn="1"/>
        </p:nvCxnSpPr>
        <p:spPr>
          <a:xfrm>
            <a:off x="828868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0169B0DB-742C-4375-B389-C2F0BE8B94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823" y="2275682"/>
            <a:ext cx="3451981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3AB97FFC-F3E9-43A9-BE47-DCCC5FA379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5577" y="2275682"/>
            <a:ext cx="299932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D12A881-84A9-464D-9A3A-A2F9569F7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5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893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156000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6099560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9043119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77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133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489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2B97D7F-373C-4BDD-BB50-CA237C033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5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590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15600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609956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904311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77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133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489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C3D5E3AD-2738-4461-80EC-9A1AC4866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5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926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verskrift, tekst og media 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9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05B22E1-6EA9-4466-81F8-E4957729AA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22312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214" y="394308"/>
            <a:ext cx="86261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214" y="2059163"/>
            <a:ext cx="8626161" cy="37655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73624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(hvit og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7571112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(hvit og 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11DE7D1-8C9D-4D67-939F-CB5E940EBE45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15534130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054334D-F166-4327-B8E2-E81514B8D5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1634" y="0"/>
            <a:ext cx="610036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6" y="1740238"/>
            <a:ext cx="4891530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8" y="3733006"/>
            <a:ext cx="4891530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4891530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6" y="3458233"/>
            <a:ext cx="4891530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347559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740-A630-4442-9977-AD2D7D793CB7}" type="datetime1">
              <a:rPr lang="nb-NO" smtClean="0"/>
              <a:t>18.04.2026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9988604-B493-3FD9-9195-963708D4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802141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B41CECB-54C1-4DFF-88AC-5417CD54C13B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1710110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42AE60F-ED9B-4EAC-A6F5-7B46A39B9711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33716014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2EBB68E-D81F-4673-92C0-1797C8A4D118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10892078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3002990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7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826603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8288689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823" y="2275682"/>
            <a:ext cx="3451981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5577" y="2275682"/>
            <a:ext cx="299932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318297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6"/>
          </a:xfrm>
          <a:prstGeom prst="rect">
            <a:avLst/>
          </a:prstGeom>
        </p:spPr>
      </p:pic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AA5C412B-5F21-4B22-82D7-54E4FBD19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3002990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7A7207AD-56F2-4C93-8B6C-DDDFDA4167C0}"/>
              </a:ext>
            </a:extLst>
          </p:cNvPr>
          <p:cNvCxnSpPr/>
          <p:nvPr userDrawn="1"/>
        </p:nvCxnSpPr>
        <p:spPr>
          <a:xfrm>
            <a:off x="3826603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2BCBA19-8465-44E2-9CE7-FDCB13A6980B}"/>
              </a:ext>
            </a:extLst>
          </p:cNvPr>
          <p:cNvCxnSpPr/>
          <p:nvPr userDrawn="1"/>
        </p:nvCxnSpPr>
        <p:spPr>
          <a:xfrm>
            <a:off x="828868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0169B0DB-742C-4375-B389-C2F0BE8B94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823" y="2275682"/>
            <a:ext cx="3451981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3AB97FFC-F3E9-43A9-BE47-DCCC5FA379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5577" y="2275682"/>
            <a:ext cx="299932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98637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7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156000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6099560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9043119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77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133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489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954991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6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15600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609956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904311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77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133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489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6690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(hvit og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28382412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(hvit og 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11DE7D1-8C9D-4D67-939F-CB5E940EBE45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4267472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9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B41CECB-54C1-4DFF-88AC-5417CD54C13B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034650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9969859-2B5A-915B-2E94-B776F4AE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ACAA-5F39-9249-80B2-917BDC718A2F}" type="datetime1">
              <a:rPr lang="nb-NO" smtClean="0"/>
              <a:t>18.04.2026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A734D31-9FD8-A723-F585-288B71A9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583BFF6-52FA-DCA5-B37A-98E69BBD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D09-BF3E-D547-AB07-D5CB3C7C544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301DB44-273E-E161-2A2B-03149E3AE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29160"/>
            <a:ext cx="6005593" cy="720000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nb-NO"/>
              <a:t>Sett inn tittel for skjermopplesing</a:t>
            </a:r>
          </a:p>
        </p:txBody>
      </p:sp>
    </p:spTree>
    <p:extLst>
      <p:ext uri="{BB962C8B-B14F-4D97-AF65-F5344CB8AC3E}">
        <p14:creationId xmlns:p14="http://schemas.microsoft.com/office/powerpoint/2010/main" val="6645755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9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42AE60F-ED9B-4EAC-A6F5-7B46A39B9711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5808602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9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2EBB68E-D81F-4673-92C0-1797C8A4D118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36554074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054334D-F166-4327-B8E2-E81514B8D5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1634" y="0"/>
            <a:ext cx="610036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6" y="1740238"/>
            <a:ext cx="4891530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8" y="3733006"/>
            <a:ext cx="4891530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4891530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6" y="3458233"/>
            <a:ext cx="4891530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32967539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del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C743271-C15B-4CA5-881B-A858BFAE0CF3}"/>
              </a:ext>
            </a:extLst>
          </p:cNvPr>
          <p:cNvSpPr/>
          <p:nvPr userDrawn="1"/>
        </p:nvSpPr>
        <p:spPr>
          <a:xfrm>
            <a:off x="0" y="0"/>
            <a:ext cx="60916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9">
              <a:solidFill>
                <a:schemeClr val="bg1"/>
              </a:solidFill>
            </a:endParaRP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126054-13B1-44E8-8DCA-D694E795B8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065" y="1784703"/>
            <a:ext cx="4569123" cy="2769989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9994"/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622" y="4325910"/>
            <a:ext cx="4569123" cy="526298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3799"/>
            </a:lvl1pPr>
          </a:lstStyle>
          <a:p>
            <a:pPr lvl="0"/>
            <a:r>
              <a:rPr lang="nb-NO"/>
              <a:t>stikkord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AFD97FAE-7326-4897-8FAA-AFEF7640F3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463" y="3417759"/>
            <a:ext cx="4569123" cy="747897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6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Tekst lorem ipsum dolor sit amet</a:t>
            </a:r>
            <a:endParaRPr lang="nb-NO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8D64F2B5-3487-48B2-8043-08BC23EBC2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63" y="2782454"/>
            <a:ext cx="4569123" cy="318475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TITTEL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7515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9">
              <a:solidFill>
                <a:schemeClr val="bg1"/>
              </a:solidFill>
            </a:endParaRP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6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15600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609956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904311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77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133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489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83166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9">
              <a:solidFill>
                <a:schemeClr val="bg1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6"/>
          </a:xfrm>
          <a:prstGeom prst="rect">
            <a:avLst/>
          </a:prstGeom>
        </p:spPr>
      </p:pic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AA5C412B-5F21-4B22-82D7-54E4FBD19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3002990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7A7207AD-56F2-4C93-8B6C-DDDFDA4167C0}"/>
              </a:ext>
            </a:extLst>
          </p:cNvPr>
          <p:cNvCxnSpPr/>
          <p:nvPr userDrawn="1"/>
        </p:nvCxnSpPr>
        <p:spPr>
          <a:xfrm>
            <a:off x="3826603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2BCBA19-8465-44E2-9CE7-FDCB13A6980B}"/>
              </a:ext>
            </a:extLst>
          </p:cNvPr>
          <p:cNvCxnSpPr/>
          <p:nvPr userDrawn="1"/>
        </p:nvCxnSpPr>
        <p:spPr>
          <a:xfrm>
            <a:off x="828868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0169B0DB-742C-4375-B389-C2F0BE8B94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823" y="2275682"/>
            <a:ext cx="3451981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3AB97FFC-F3E9-43A9-BE47-DCCC5FA379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5577" y="2275682"/>
            <a:ext cx="299932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436844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re tekster og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732" y="4414781"/>
            <a:ext cx="2286435" cy="955262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56232" y="4414781"/>
            <a:ext cx="2286435" cy="955262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1207" y="4414781"/>
            <a:ext cx="2286435" cy="955262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6184" y="4414781"/>
            <a:ext cx="2286435" cy="955262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4134F90-CAE2-4572-81CB-B33544D0D3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15D4FCC-4A79-42D6-A8FB-074E2B7C62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Kari Annette Os, Helsedirektoratet</a:t>
            </a:r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B30940-D4FB-4C25-8135-6B06CA7C69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pPr/>
              <a:t>‹#›</a:t>
            </a:fld>
            <a:endParaRPr lang="nn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66F272F2-49BC-4138-B101-3654240FAEF3}"/>
              </a:ext>
            </a:extLst>
          </p:cNvPr>
          <p:cNvCxnSpPr/>
          <p:nvPr userDrawn="1"/>
        </p:nvCxnSpPr>
        <p:spPr>
          <a:xfrm>
            <a:off x="761256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9C9F7C75-6683-453A-9D1D-2ADEB0C51336}"/>
              </a:ext>
            </a:extLst>
          </p:cNvPr>
          <p:cNvCxnSpPr/>
          <p:nvPr userDrawn="1"/>
        </p:nvCxnSpPr>
        <p:spPr>
          <a:xfrm>
            <a:off x="9146183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B026ACA-3B63-455E-9059-5A3E0959017D}"/>
              </a:ext>
            </a:extLst>
          </p:cNvPr>
          <p:cNvCxnSpPr/>
          <p:nvPr userDrawn="1"/>
        </p:nvCxnSpPr>
        <p:spPr>
          <a:xfrm>
            <a:off x="3556232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D119814D-25D9-4B69-A446-34776D6C5331}"/>
              </a:ext>
            </a:extLst>
          </p:cNvPr>
          <p:cNvCxnSpPr/>
          <p:nvPr userDrawn="1"/>
        </p:nvCxnSpPr>
        <p:spPr>
          <a:xfrm>
            <a:off x="6351207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29F073FD-AF78-46F7-8EE5-6EFB6F5BBB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3080" y="1827229"/>
            <a:ext cx="1512986" cy="152558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999" b="1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2pPr>
            <a:lvl3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3pPr>
            <a:lvl4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4pPr>
            <a:lvl5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nb-NO" err="1"/>
              <a:t>Xxxx</a:t>
            </a:r>
            <a:endParaRPr lang="nb-NO"/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A067CB03-097D-41A1-B0BF-35404A7A3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03104" y="993502"/>
            <a:ext cx="4592936" cy="387708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799" b="1"/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36257511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506037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krift, punktliste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2131D7-0AF4-4BA1-BBDD-FAE3CCC29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5018597" cy="46417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Tittel 14">
            <a:extLst>
              <a:ext uri="{FF2B5EF4-FFF2-40B4-BE49-F238E27FC236}">
                <a16:creationId xmlns:a16="http://schemas.microsoft.com/office/drawing/2014/main" id="{9F425C94-8342-4509-8455-A16A5962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018597" cy="11575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55789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krift, tekst og media 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9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DEDC6E-CFAF-4046-B8BF-1CE2097ED5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5530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maks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A11A416E-05A1-B14E-C8B2-BA495489239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5325" y="1665288"/>
            <a:ext cx="11161713" cy="464343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en tabell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330F-AE98-F741-8C9A-632A2F134DCC}" type="datetime1">
              <a:rPr lang="nb-NO" smtClean="0"/>
              <a:t>18.04.2026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06581D95-703C-10A9-C08A-8C056215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223132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krift, tekst og media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16058"/>
            <a:ext cx="380310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9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rgbClr val="20202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743685A-51FE-462B-BD59-028A10C64D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17562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krift, tekst og media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9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3CC6A7E-3507-42DD-8E1F-91B778ECB8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9718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e bilde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Kari Annette Os, Helsedirektoratet</a:t>
            </a:r>
            <a:endParaRPr lang="nn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70D901B-4A09-4186-871A-0217E23470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7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6FBDA1A6-EF3F-4959-B6E4-5C465CFF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8896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03CEB276-EB34-4498-9E66-A492C61DFC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5154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2EDD7D93-B865-4328-BE9A-4189D149A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257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F9B9FE2A-AEDB-461E-B39B-E9833F7DA2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5154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0AE14427-350B-4070-A415-7AF5BF027C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8897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09476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bilder med k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Kari Annette Os, Helsedirektoratet</a:t>
            </a:r>
            <a:endParaRPr lang="nn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70D901B-4A09-4186-871A-0217E23470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7" y="1062133"/>
            <a:ext cx="4568327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6FBDA1A6-EF3F-4959-B6E4-5C465CFF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6065" y="1062133"/>
            <a:ext cx="4574679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0606E69-7426-4AEC-A703-78AC147015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257" y="188570"/>
            <a:ext cx="4568327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A80E345F-BC10-4713-BFCF-78CDF2AB4B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6066" y="188570"/>
            <a:ext cx="4574679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486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539A6299-615A-48D3-98EC-67B10983AB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Kari Annette Os, Helsedirektoratet</a:t>
            </a:r>
            <a:endParaRPr lang="nn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671126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86DB7F6B-2F66-40CC-B4CA-44167796F9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6" y="1917701"/>
            <a:ext cx="10663933" cy="442410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EC9541-36FA-4FA0-9A86-A1FFA00D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Kari Annette Os, Helsedirektoratet</a:t>
            </a:r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317659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krift og innhold (to spal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73DB64-FA9A-4917-B9BC-FDBF51AC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122402" cy="11575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2F3F69F-D631-411F-BFF5-5611D6D8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8A3F24D-DD5A-4BBF-970B-80B97882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Kari Annette Os, Helsedirektoratet</a:t>
            </a:r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E7D622E-D661-4849-BC9C-58B238BE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AA586D02-CE2A-48B0-AB3E-02553004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6" y="1917700"/>
            <a:ext cx="5122402" cy="4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0EDEDCD0-140E-4CA0-9E8E-4047CEFB2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1198" y="1917700"/>
            <a:ext cx="5122402" cy="4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543B2193-A04A-49FA-B3BA-B0A5CB5E96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1198" y="315913"/>
            <a:ext cx="5122402" cy="1157511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kumimoji="0" lang="nb-NO" sz="3499" b="1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5395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krift og teks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33CF2A8-5334-4380-BBD9-6589D1F04F1D}"/>
              </a:ext>
            </a:extLst>
          </p:cNvPr>
          <p:cNvSpPr/>
          <p:nvPr userDrawn="1"/>
        </p:nvSpPr>
        <p:spPr>
          <a:xfrm>
            <a:off x="3803104" y="0"/>
            <a:ext cx="83888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9">
              <a:solidFill>
                <a:schemeClr val="bg1"/>
              </a:solidFill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5154" y="964505"/>
            <a:ext cx="6865590" cy="55759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F003730-D2A9-4F5F-BEEC-80D5C718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>
            <a:normAutofit/>
          </a:bodyPr>
          <a:lstStyle>
            <a:lvl1pPr>
              <a:defRPr sz="2799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293750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ta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03C53EE7-6168-4988-A0E1-765A681A7A31}"/>
              </a:ext>
            </a:extLst>
          </p:cNvPr>
          <p:cNvGrpSpPr/>
          <p:nvPr userDrawn="1"/>
        </p:nvGrpSpPr>
        <p:grpSpPr>
          <a:xfrm>
            <a:off x="3551056" y="234030"/>
            <a:ext cx="8407599" cy="6390798"/>
            <a:chOff x="7101650" y="468059"/>
            <a:chExt cx="16814103" cy="12781597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33CF2A8-5334-4380-BBD9-6589D1F04F1D}"/>
                </a:ext>
              </a:extLst>
            </p:cNvPr>
            <p:cNvSpPr/>
            <p:nvPr userDrawn="1"/>
          </p:nvSpPr>
          <p:spPr>
            <a:xfrm>
              <a:off x="7605714" y="468059"/>
              <a:ext cx="16310039" cy="127815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799">
                <a:solidFill>
                  <a:schemeClr val="bg1"/>
                </a:solidFill>
              </a:endParaRPr>
            </a:p>
          </p:txBody>
        </p:sp>
        <p:sp>
          <p:nvSpPr>
            <p:cNvPr id="3" name="Likebent trekant 2">
              <a:extLst>
                <a:ext uri="{FF2B5EF4-FFF2-40B4-BE49-F238E27FC236}">
                  <a16:creationId xmlns:a16="http://schemas.microsoft.com/office/drawing/2014/main" id="{86274A8D-C72C-4E89-AF3A-5587AFD7E9F9}"/>
                </a:ext>
              </a:extLst>
            </p:cNvPr>
            <p:cNvSpPr/>
            <p:nvPr userDrawn="1"/>
          </p:nvSpPr>
          <p:spPr>
            <a:xfrm rot="16200000">
              <a:off x="6849619" y="11053383"/>
              <a:ext cx="1008126" cy="50406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799"/>
            </a:p>
          </p:txBody>
        </p:sp>
      </p:grp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5154" y="2241763"/>
            <a:ext cx="6865590" cy="1692771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– Sitat  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116CDE2F-835B-4E7B-8DC0-5E54FA45D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5154" y="4526800"/>
            <a:ext cx="6865590" cy="346249"/>
          </a:xfrm>
        </p:spPr>
        <p:txBody>
          <a:bodyPr>
            <a:normAutofit/>
          </a:bodyPr>
          <a:lstStyle>
            <a:lvl1pPr marL="0" indent="0">
              <a:buNone/>
              <a:defRPr sz="2299" b="1">
                <a:solidFill>
                  <a:schemeClr val="bg1"/>
                </a:solidFill>
              </a:defRPr>
            </a:lvl1pPr>
            <a:lvl2pPr>
              <a:defRPr sz="2299" b="1">
                <a:solidFill>
                  <a:schemeClr val="bg1"/>
                </a:solidFill>
              </a:defRPr>
            </a:lvl2pPr>
            <a:lvl3pPr>
              <a:defRPr sz="2299" b="1">
                <a:solidFill>
                  <a:schemeClr val="bg1"/>
                </a:solidFill>
              </a:defRPr>
            </a:lvl3pPr>
            <a:lvl4pPr>
              <a:defRPr sz="2299" b="1">
                <a:solidFill>
                  <a:schemeClr val="bg1"/>
                </a:solidFill>
              </a:defRPr>
            </a:lvl4pPr>
            <a:lvl5pPr>
              <a:defRPr sz="2299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Etternavn (alder)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F685159-16FF-42C9-9050-65D31D02A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92" y="959521"/>
            <a:ext cx="1091257" cy="854965"/>
          </a:xfrm>
          <a:prstGeom prst="rect">
            <a:avLst/>
          </a:prstGeom>
        </p:spPr>
      </p:pic>
      <p:sp>
        <p:nvSpPr>
          <p:cNvPr id="15" name="Tittel 14">
            <a:extLst>
              <a:ext uri="{FF2B5EF4-FFF2-40B4-BE49-F238E27FC236}">
                <a16:creationId xmlns:a16="http://schemas.microsoft.com/office/drawing/2014/main" id="{422851C1-D740-4919-AEAE-5D48CB23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564291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krif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diagram 13">
            <a:extLst>
              <a:ext uri="{FF2B5EF4-FFF2-40B4-BE49-F238E27FC236}">
                <a16:creationId xmlns:a16="http://schemas.microsoft.com/office/drawing/2014/main" id="{217D82E2-7AC7-4093-BC1B-DEBB97F1DBF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1256" y="1992923"/>
            <a:ext cx="10663931" cy="4384431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825666F-F12E-4D05-8478-8905DBFF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1CB094-CF4F-4C2D-A3C1-7B149E8E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Kari Annette Os, Helsedirektoratet</a:t>
            </a:r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24BCA4-051E-48AF-A3F6-8C125106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47278E0-BBE2-41C8-B7D9-3A7BE944B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257" y="1473423"/>
            <a:ext cx="10669487" cy="35386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F5FF7035-5ED5-4B7D-A025-3D7B90E5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49378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 figur eller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of Rectangle 10">
            <a:extLst>
              <a:ext uri="{FF2B5EF4-FFF2-40B4-BE49-F238E27FC236}">
                <a16:creationId xmlns:a16="http://schemas.microsoft.com/office/drawing/2014/main" id="{DCCE9751-D797-3F9B-CB73-AAB947911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ound1Rect">
            <a:avLst>
              <a:gd name="adj" fmla="val 4168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A3756F7-8588-54F7-F8C5-168614415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  <p:sp>
        <p:nvSpPr>
          <p:cNvPr id="8" name="Tittel 7">
            <a:extLst>
              <a:ext uri="{FF2B5EF4-FFF2-40B4-BE49-F238E27FC236}">
                <a16:creationId xmlns:a16="http://schemas.microsoft.com/office/drawing/2014/main" id="{8A524A5A-3E5A-5BD3-F408-488358651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97888"/>
            <a:ext cx="5689626" cy="720000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nb-NO"/>
              <a:t>Sett inn tittel for skjermopplesing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EEAD077-2144-0091-7319-C3583D2D32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86E30-E647-A7B1-20FD-2D7AE67DA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2D02-6F39-5C40-A77B-F462C85A0336}" type="datetime1">
              <a:rPr lang="nb-NO" smtClean="0"/>
              <a:t>18.04.2026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4546F-4602-94E2-3EE7-C9A968699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6D611-E0DF-AAEA-6369-E3B0EE39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03398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krift, innhold og media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7473B02-1FF5-4A94-B0A6-44D615C59DB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9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5088940" cy="1157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7" y="1917700"/>
            <a:ext cx="5088940" cy="4424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6272AD0-8BE2-4B74-97C1-36C6108CFB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07997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976322" y="6644729"/>
            <a:ext cx="1440160" cy="169238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rgbClr val="003244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76320" y="6177307"/>
            <a:ext cx="2880320" cy="600025"/>
          </a:xfrm>
          <a:prstGeom prst="rect">
            <a:avLst/>
          </a:prstGeom>
        </p:spPr>
        <p:txBody>
          <a:bodyPr anchor="ctr" anchorCtr="0"/>
          <a:lstStyle>
            <a:lvl1pPr algn="l">
              <a:defRPr sz="1300" b="1">
                <a:solidFill>
                  <a:srgbClr val="039BAF"/>
                </a:solidFill>
              </a:defRPr>
            </a:lvl1pPr>
          </a:lstStyle>
          <a:p>
            <a:r>
              <a:rPr lang="nb-NO"/>
              <a:t>Kari Annette Os, Helsedirektoratet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512491" y="6644729"/>
            <a:ext cx="864096" cy="169238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624002" y="1699200"/>
            <a:ext cx="52800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6299200" y="1699200"/>
            <a:ext cx="52800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8940466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BFECD28A-B69E-4F54-C276-99260D28C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12192000" cy="4918229"/>
          </a:xfrm>
          <a:prstGeom prst="round1Rect">
            <a:avLst>
              <a:gd name="adj" fmla="val 140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88A2A-295F-06C4-F34B-DDA0AF87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7244C19D-6F93-5460-EE6C-1891BF2105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84175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854B41D-D927-3848-062F-33BAEBA1F0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5364170"/>
            <a:ext cx="8642350" cy="36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9A5807E1-2F61-C5BC-3B43-D9F6EA7D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774825" y="5734800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Logo" descr="Logo Helsedirektoratet">
            <a:extLst>
              <a:ext uri="{FF2B5EF4-FFF2-40B4-BE49-F238E27FC236}">
                <a16:creationId xmlns:a16="http://schemas.microsoft.com/office/drawing/2014/main" id="{DC969169-90CA-C642-D2A3-D4EF78CE2D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76794" y="621653"/>
            <a:ext cx="307934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261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BFECD28A-B69E-4F54-C276-99260D28C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12192000" cy="4918229"/>
          </a:xfrm>
          <a:prstGeom prst="round1Rect">
            <a:avLst>
              <a:gd name="adj" fmla="val 140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88A2A-295F-06C4-F34B-DDA0AF87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7244C19D-6F93-5460-EE6C-1891BF2105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84175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854B41D-D927-3848-062F-33BAEBA1F0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5364170"/>
            <a:ext cx="8642350" cy="36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9A5807E1-2F61-C5BC-3B43-D9F6EA7D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774825" y="5734800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8A6BD20E-C579-09E4-083E-63F1E1E8A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321" y="899833"/>
            <a:ext cx="3110817" cy="5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428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ttelside, loggoblå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CCDD70-7E5A-0B9D-FE7C-3F33ECA3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EB8F890-2A4D-C84B-FB75-3DC03422A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600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F6556EB0-E7D0-AF6A-6603-880F6632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774825" y="4466843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Logo" descr="Logo Helsedirektoratet">
            <a:extLst>
              <a:ext uri="{FF2B5EF4-FFF2-40B4-BE49-F238E27FC236}">
                <a16:creationId xmlns:a16="http://schemas.microsoft.com/office/drawing/2014/main" id="{6E79DADF-D176-FE1C-E671-498BA3A2D3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35601" y="625697"/>
            <a:ext cx="2015571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80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ttelside,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CCDD70-7E5A-0B9D-FE7C-3F33ECA3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EB8F890-2A4D-C84B-FB75-3DC03422A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600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F6556EB0-E7D0-AF6A-6603-880F6632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774825" y="4466843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Logo" descr="Logo Helsedirektoratet">
            <a:extLst>
              <a:ext uri="{FF2B5EF4-FFF2-40B4-BE49-F238E27FC236}">
                <a16:creationId xmlns:a16="http://schemas.microsoft.com/office/drawing/2014/main" id="{6E79DADF-D176-FE1C-E671-498BA3A2D3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35601" y="625697"/>
            <a:ext cx="2015571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813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9C6D-9AA3-ECC5-BE51-257DC63A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800175"/>
            <a:ext cx="8642350" cy="133191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C91581-FE29-F032-CCCD-7C6348DBF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2411307"/>
            <a:ext cx="8640763" cy="3897418"/>
          </a:xfrm>
        </p:spPr>
        <p:txBody>
          <a:bodyPr/>
          <a:lstStyle>
            <a:lvl1pPr marL="358775" indent="-358775">
              <a:buFont typeface="+mj-lt"/>
              <a:buAutoNum type="arabicPeriod"/>
              <a:tabLst/>
              <a:defRPr>
                <a:solidFill>
                  <a:schemeClr val="bg1"/>
                </a:solidFill>
              </a:defRPr>
            </a:lvl1pPr>
            <a:lvl2pPr marL="630000" indent="-268288">
              <a:tabLst/>
              <a:defRPr>
                <a:solidFill>
                  <a:schemeClr val="bg1"/>
                </a:solidFill>
              </a:defRPr>
            </a:lvl2pPr>
            <a:lvl3pPr marL="809625" indent="-180000">
              <a:tabLst/>
              <a:defRPr>
                <a:solidFill>
                  <a:schemeClr val="bg1"/>
                </a:solidFill>
              </a:defRPr>
            </a:lvl3pPr>
            <a:lvl4pPr marL="990000" indent="-219075">
              <a:tabLst/>
              <a:defRPr>
                <a:solidFill>
                  <a:schemeClr val="bg1"/>
                </a:solidFill>
              </a:defRPr>
            </a:lvl4pPr>
            <a:lvl5pPr marL="1150938" indent="-1714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D46BA44-B440-B0C0-1AC8-DC4C8D44DFB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55B06F-5D80-114F-9B38-484F4E16F0D6}" type="datetime1">
              <a:rPr lang="nb-NO" smtClean="0"/>
              <a:t>18.04.2026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CFF1E00-5554-050E-B64A-2E3595FEB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530460A-A795-D6BC-3981-1863D774BC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7087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41C96E-2BF6-AF6C-0EF5-CAF5C8D5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37C34B-6364-16E2-9BAA-2E5306EE4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E22738-BBB1-88C1-8BB8-57837106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1668-A7BC-5A45-89C3-825413BD1F56}" type="datetime1">
              <a:rPr lang="nb-NO" smtClean="0"/>
              <a:t>18.04.2026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9E62E1-B28E-C63B-E538-B35DE229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1AE72-5249-ACBA-C070-ABBF2FAB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D09-BF3E-D547-AB07-D5CB3C7C5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54079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52625"/>
            <a:ext cx="5400675" cy="4356100"/>
          </a:xfrm>
        </p:spPr>
        <p:txBody>
          <a:bodyPr rIns="360000"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33548-D658-F4A3-A123-C7A88D092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8086" y="1952625"/>
            <a:ext cx="5388588" cy="4356100"/>
          </a:xfrm>
        </p:spPr>
        <p:txBody>
          <a:bodyPr rIns="360000"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A3-CA73-F14C-AA34-FC4FBAC4E753}" type="datetime1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3BE26CA4-BA98-4DD0-885C-3F64413B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073584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m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EBD3AE-2C7F-0498-08B2-B1BA038B5B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0063" y="1952625"/>
            <a:ext cx="5388587" cy="642529"/>
          </a:xfrm>
        </p:spPr>
        <p:txBody>
          <a:bodyPr rIns="360000" bIns="0" anchor="t" anchorCtr="0"/>
          <a:lstStyle>
            <a:lvl1pPr marL="0" indent="0">
              <a:lnSpc>
                <a:spcPct val="80000"/>
              </a:lnSpc>
              <a:spcBef>
                <a:spcPts val="500"/>
              </a:spcBef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D26A-0116-97EC-222C-2E0124CA9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5" y="2725785"/>
            <a:ext cx="5400675" cy="3582939"/>
          </a:xfrm>
        </p:spPr>
        <p:txBody>
          <a:bodyPr rIns="360000"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E8A8E-D4FD-4060-A885-5E54552CA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8086" y="1952625"/>
            <a:ext cx="5388587" cy="642529"/>
          </a:xfrm>
        </p:spPr>
        <p:txBody>
          <a:bodyPr rIns="360000" bIns="0" anchor="t" anchorCtr="0"/>
          <a:lstStyle>
            <a:lvl1pPr marL="0" indent="0">
              <a:lnSpc>
                <a:spcPct val="80000"/>
              </a:lnSpc>
              <a:spcBef>
                <a:spcPts val="500"/>
              </a:spcBef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D0006-ABEB-2E7C-4B72-BF63DC731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8086" y="2725783"/>
            <a:ext cx="5388587" cy="3582939"/>
          </a:xfrm>
        </p:spPr>
        <p:txBody>
          <a:bodyPr rIns="360000"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BD188C6-C475-EEBB-19DD-1E7E57D4E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013F20-F216-974D-9AFC-AE3F62853751}" type="datetime1">
              <a:rPr lang="nb-NO" smtClean="0"/>
              <a:t>18.04.2026</a:t>
            </a:fld>
            <a:endParaRPr lang="nb-NO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8B686F46-7932-9981-47F3-786BC2BA5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DC554CA7-09B4-83A3-E57E-5EA3B1CA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0C27FCCD-9AA0-D4E6-92AB-AA7FC231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05354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v,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52625"/>
            <a:ext cx="5400675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0D62D2AC-F204-5052-A344-37748CC265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69435 h 6858000"/>
              <a:gd name="connsiteX3" fmla="*/ 6096000 w 6096000"/>
              <a:gd name="connsiteY3" fmla="*/ 5943600 h 6858000"/>
              <a:gd name="connsiteX4" fmla="*/ 6096000 w 6096000"/>
              <a:gd name="connsiteY4" fmla="*/ 6134993 h 6858000"/>
              <a:gd name="connsiteX5" fmla="*/ 5372993 w 6096000"/>
              <a:gd name="connsiteY5" fmla="*/ 6858000 h 6858000"/>
              <a:gd name="connsiteX6" fmla="*/ 5181600 w 6096000"/>
              <a:gd name="connsiteY6" fmla="*/ 6858000 h 6858000"/>
              <a:gd name="connsiteX7" fmla="*/ 3948216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5369435"/>
                </a:lnTo>
                <a:lnTo>
                  <a:pt x="6096000" y="5943600"/>
                </a:lnTo>
                <a:lnTo>
                  <a:pt x="6096000" y="6134993"/>
                </a:lnTo>
                <a:cubicBezTo>
                  <a:pt x="6096000" y="6534299"/>
                  <a:pt x="5772299" y="6858000"/>
                  <a:pt x="5372993" y="6858000"/>
                </a:cubicBezTo>
                <a:lnTo>
                  <a:pt x="5181600" y="6858000"/>
                </a:lnTo>
                <a:lnTo>
                  <a:pt x="394821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79B6-F561-5B40-8A35-E8542372936F}" type="datetime1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E6C509A6-A612-4A8B-066D-F3C084F7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20713"/>
            <a:ext cx="5400674" cy="1044575"/>
          </a:xfrm>
        </p:spPr>
        <p:txBody>
          <a:bodyPr rIns="360000"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3C3D7062-D60D-2C06-81F5-884FB615C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237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952626"/>
            <a:ext cx="3602034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C2F6EA-3AD4-B992-0E79-28A87C8644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09446" y="1952626"/>
            <a:ext cx="3585195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33548-D658-F4A3-A123-C7A88D092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8860" y="1952626"/>
            <a:ext cx="3597814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D462-C7BE-3C4A-A1C5-82F71756E724}" type="datetime1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C23E695F-0ABB-E096-637C-2ECCB48B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160527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m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89007-EE6A-CEE5-F2FA-FE9335F60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952624"/>
            <a:ext cx="3607541" cy="640800"/>
          </a:xfrm>
        </p:spPr>
        <p:txBody>
          <a:bodyPr rIns="36000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D26A-0116-97EC-222C-2E0124CA9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682240"/>
            <a:ext cx="3607541" cy="3626485"/>
          </a:xfrm>
        </p:spPr>
        <p:txBody>
          <a:bodyPr rIns="36000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5EAB28-73FB-15AD-8FFA-850775457B5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14016" y="1952624"/>
            <a:ext cx="3593358" cy="640800"/>
          </a:xfrm>
        </p:spPr>
        <p:txBody>
          <a:bodyPr rIns="36000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714B490-DEDA-F33A-F9B2-0AE24945E3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14016" y="2682240"/>
            <a:ext cx="3582210" cy="3626485"/>
          </a:xfrm>
        </p:spPr>
        <p:txBody>
          <a:bodyPr rIns="36000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E8A8E-D4FD-4060-A885-5E54552CA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21554" y="1952624"/>
            <a:ext cx="3575120" cy="640800"/>
          </a:xfrm>
        </p:spPr>
        <p:txBody>
          <a:bodyPr rIns="36000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D0006-ABEB-2E7C-4B72-BF63DC731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21553" y="2682240"/>
            <a:ext cx="3575120" cy="3626483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12">
            <a:extLst>
              <a:ext uri="{FF2B5EF4-FFF2-40B4-BE49-F238E27FC236}">
                <a16:creationId xmlns:a16="http://schemas.microsoft.com/office/drawing/2014/main" id="{ADE11266-A348-59EE-BC97-CD0F4FEA4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21F62F-3B54-0E42-8AFB-EBC08EA5D715}" type="datetime1">
              <a:rPr lang="nb-NO" smtClean="0"/>
              <a:t>18.04.2026</a:t>
            </a:fld>
            <a:endParaRPr lang="nb-NO"/>
          </a:p>
        </p:txBody>
      </p:sp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6C8C9645-CF8F-B4DC-A308-EC68F383E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200AE5F9-1C2E-04BF-1A0A-2C503246A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ED3C7BFD-1BF8-0A49-36D6-509010B0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942209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740-A630-4442-9977-AD2D7D793CB7}" type="datetime1">
              <a:rPr lang="nb-NO" smtClean="0"/>
              <a:t>18.04.2026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9988604-B493-3FD9-9195-963708D4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515259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9969859-2B5A-915B-2E94-B776F4AE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ACAA-5F39-9249-80B2-917BDC718A2F}" type="datetime1">
              <a:rPr lang="nb-NO" smtClean="0"/>
              <a:t>18.04.2026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A734D31-9FD8-A723-F585-288B71A9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583BFF6-52FA-DCA5-B37A-98E69BBD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D09-BF3E-D547-AB07-D5CB3C7C544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301DB44-273E-E161-2A2B-03149E3AE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29160"/>
            <a:ext cx="6005593" cy="720000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nb-NO"/>
              <a:t>Sett inn tittel for skjermopplesing</a:t>
            </a:r>
          </a:p>
        </p:txBody>
      </p:sp>
    </p:spTree>
    <p:extLst>
      <p:ext uri="{BB962C8B-B14F-4D97-AF65-F5344CB8AC3E}">
        <p14:creationId xmlns:p14="http://schemas.microsoft.com/office/powerpoint/2010/main" val="35568008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maks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A11A416E-05A1-B14E-C8B2-BA495489239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5325" y="1665288"/>
            <a:ext cx="11161713" cy="464343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en tabell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330F-AE98-F741-8C9A-632A2F134DCC}" type="datetime1">
              <a:rPr lang="nb-NO" smtClean="0"/>
              <a:t>18.04.2026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06581D95-703C-10A9-C08A-8C056215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509312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 figur eller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of Rectangle 10">
            <a:extLst>
              <a:ext uri="{FF2B5EF4-FFF2-40B4-BE49-F238E27FC236}">
                <a16:creationId xmlns:a16="http://schemas.microsoft.com/office/drawing/2014/main" id="{DCCE9751-D797-3F9B-CB73-AAB947911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ound1Rect">
            <a:avLst>
              <a:gd name="adj" fmla="val 4168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A3756F7-8588-54F7-F8C5-168614415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  <p:sp>
        <p:nvSpPr>
          <p:cNvPr id="8" name="Tittel 7">
            <a:extLst>
              <a:ext uri="{FF2B5EF4-FFF2-40B4-BE49-F238E27FC236}">
                <a16:creationId xmlns:a16="http://schemas.microsoft.com/office/drawing/2014/main" id="{8A524A5A-3E5A-5BD3-F408-488358651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97888"/>
            <a:ext cx="5689626" cy="720000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nb-NO"/>
              <a:t>Sett inn tittel for skjermopplesing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EEAD077-2144-0091-7319-C3583D2D32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86E30-E647-A7B1-20FD-2D7AE67DA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2D02-6F39-5C40-A77B-F462C85A0336}" type="datetime1">
              <a:rPr lang="nb-NO" smtClean="0"/>
              <a:t>18.04.2026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4546F-4602-94E2-3EE7-C9A968699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6D611-E0DF-AAEA-6369-E3B0EE39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319136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v,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52625"/>
            <a:ext cx="5400675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0D62D2AC-F204-5052-A344-37748CC265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69435 h 6858000"/>
              <a:gd name="connsiteX3" fmla="*/ 6096000 w 6096000"/>
              <a:gd name="connsiteY3" fmla="*/ 5943600 h 6858000"/>
              <a:gd name="connsiteX4" fmla="*/ 6096000 w 6096000"/>
              <a:gd name="connsiteY4" fmla="*/ 6134993 h 6858000"/>
              <a:gd name="connsiteX5" fmla="*/ 5372993 w 6096000"/>
              <a:gd name="connsiteY5" fmla="*/ 6858000 h 6858000"/>
              <a:gd name="connsiteX6" fmla="*/ 5181600 w 6096000"/>
              <a:gd name="connsiteY6" fmla="*/ 6858000 h 6858000"/>
              <a:gd name="connsiteX7" fmla="*/ 3948216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5369435"/>
                </a:lnTo>
                <a:lnTo>
                  <a:pt x="6096000" y="5943600"/>
                </a:lnTo>
                <a:lnTo>
                  <a:pt x="6096000" y="6134993"/>
                </a:lnTo>
                <a:cubicBezTo>
                  <a:pt x="6096000" y="6534299"/>
                  <a:pt x="5772299" y="6858000"/>
                  <a:pt x="5372993" y="6858000"/>
                </a:cubicBezTo>
                <a:lnTo>
                  <a:pt x="5181600" y="6858000"/>
                </a:lnTo>
                <a:lnTo>
                  <a:pt x="394821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79B6-F561-5B40-8A35-E8542372936F}" type="datetime1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E6C509A6-A612-4A8B-066D-F3C084F7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20713"/>
            <a:ext cx="5400674" cy="1044575"/>
          </a:xfrm>
        </p:spPr>
        <p:txBody>
          <a:bodyPr rIns="360000"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3C3D7062-D60D-2C06-81F5-884FB615C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6739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v,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ABFB-A43B-39B6-5C39-C65603B5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20713"/>
            <a:ext cx="5400675" cy="1044575"/>
          </a:xfrm>
        </p:spPr>
        <p:txBody>
          <a:bodyPr rIns="360000" anchor="ctr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52625"/>
            <a:ext cx="5400675" cy="4356100"/>
          </a:xfrm>
        </p:spPr>
        <p:txBody>
          <a:bodyPr rIns="360000"/>
          <a:lstStyle>
            <a:lvl1pPr>
              <a:buClrTx/>
              <a:defRPr sz="20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BD8F9827-3EF3-3D0A-255F-528EB364E4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69435 h 6858000"/>
              <a:gd name="connsiteX3" fmla="*/ 6096000 w 6096000"/>
              <a:gd name="connsiteY3" fmla="*/ 5943600 h 6858000"/>
              <a:gd name="connsiteX4" fmla="*/ 6096000 w 6096000"/>
              <a:gd name="connsiteY4" fmla="*/ 6134993 h 6858000"/>
              <a:gd name="connsiteX5" fmla="*/ 5372993 w 6096000"/>
              <a:gd name="connsiteY5" fmla="*/ 6858000 h 6858000"/>
              <a:gd name="connsiteX6" fmla="*/ 5181600 w 6096000"/>
              <a:gd name="connsiteY6" fmla="*/ 6858000 h 6858000"/>
              <a:gd name="connsiteX7" fmla="*/ 3948216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5369435"/>
                </a:lnTo>
                <a:lnTo>
                  <a:pt x="6096000" y="5943600"/>
                </a:lnTo>
                <a:lnTo>
                  <a:pt x="6096000" y="6134993"/>
                </a:lnTo>
                <a:cubicBezTo>
                  <a:pt x="6096000" y="6534299"/>
                  <a:pt x="5772299" y="6858000"/>
                  <a:pt x="5372993" y="6858000"/>
                </a:cubicBezTo>
                <a:lnTo>
                  <a:pt x="5181600" y="6858000"/>
                </a:lnTo>
                <a:lnTo>
                  <a:pt x="394821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D16768-56C7-1340-B787-3ABF6BC6BB4B}" type="datetime1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98A08ECE-605C-49AF-4ABC-1011EFDEFD9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493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h,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52625"/>
            <a:ext cx="5400675" cy="4356100"/>
          </a:xfrm>
        </p:spPr>
        <p:txBody>
          <a:bodyPr lIns="360000" rIns="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7BF90D-8F29-40C1-CA2D-19D8878F4A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1391920 w 6096000"/>
              <a:gd name="connsiteY1" fmla="*/ 0 h 6858000"/>
              <a:gd name="connsiteX2" fmla="*/ 1391920 w 6096000"/>
              <a:gd name="connsiteY2" fmla="*/ 0 h 6858000"/>
              <a:gd name="connsiteX3" fmla="*/ 4704080 w 6096000"/>
              <a:gd name="connsiteY3" fmla="*/ 0 h 6858000"/>
              <a:gd name="connsiteX4" fmla="*/ 5384780 w 6096000"/>
              <a:gd name="connsiteY4" fmla="*/ 0 h 6858000"/>
              <a:gd name="connsiteX5" fmla="*/ 6096000 w 6096000"/>
              <a:gd name="connsiteY5" fmla="*/ 0 h 6858000"/>
              <a:gd name="connsiteX6" fmla="*/ 6096000 w 6096000"/>
              <a:gd name="connsiteY6" fmla="*/ 711220 h 6858000"/>
              <a:gd name="connsiteX7" fmla="*/ 6096000 w 6096000"/>
              <a:gd name="connsiteY7" fmla="*/ 1391920 h 6858000"/>
              <a:gd name="connsiteX8" fmla="*/ 6096000 w 6096000"/>
              <a:gd name="connsiteY8" fmla="*/ 6146780 h 6858000"/>
              <a:gd name="connsiteX9" fmla="*/ 5384780 w 6096000"/>
              <a:gd name="connsiteY9" fmla="*/ 6858000 h 6858000"/>
              <a:gd name="connsiteX10" fmla="*/ 1391920 w 6096000"/>
              <a:gd name="connsiteY10" fmla="*/ 6858000 h 6858000"/>
              <a:gd name="connsiteX11" fmla="*/ 711220 w 6096000"/>
              <a:gd name="connsiteY11" fmla="*/ 6858000 h 6858000"/>
              <a:gd name="connsiteX12" fmla="*/ 0 w 6096000"/>
              <a:gd name="connsiteY12" fmla="*/ 6858000 h 6858000"/>
              <a:gd name="connsiteX13" fmla="*/ 0 w 6096000"/>
              <a:gd name="connsiteY13" fmla="*/ 5466080 h 6858000"/>
              <a:gd name="connsiteX14" fmla="*/ 0 w 6096000"/>
              <a:gd name="connsiteY14" fmla="*/ 5466080 h 6858000"/>
              <a:gd name="connsiteX15" fmla="*/ 0 w 6096000"/>
              <a:gd name="connsiteY15" fmla="*/ 1391920 h 6858000"/>
              <a:gd name="connsiteX16" fmla="*/ 0 w 6096000"/>
              <a:gd name="connsiteY16" fmla="*/ 13919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1391920" y="0"/>
                </a:lnTo>
                <a:lnTo>
                  <a:pt x="1391920" y="0"/>
                </a:lnTo>
                <a:lnTo>
                  <a:pt x="4704080" y="0"/>
                </a:lnTo>
                <a:lnTo>
                  <a:pt x="5384780" y="0"/>
                </a:lnTo>
                <a:lnTo>
                  <a:pt x="6096000" y="0"/>
                </a:lnTo>
                <a:lnTo>
                  <a:pt x="6096000" y="711220"/>
                </a:lnTo>
                <a:lnTo>
                  <a:pt x="6096000" y="1391920"/>
                </a:lnTo>
                <a:lnTo>
                  <a:pt x="6096000" y="6146780"/>
                </a:lnTo>
                <a:cubicBezTo>
                  <a:pt x="6096000" y="6539576"/>
                  <a:pt x="5777576" y="6858000"/>
                  <a:pt x="5384780" y="6858000"/>
                </a:cubicBezTo>
                <a:lnTo>
                  <a:pt x="1391920" y="6858000"/>
                </a:lnTo>
                <a:lnTo>
                  <a:pt x="711220" y="6858000"/>
                </a:lnTo>
                <a:lnTo>
                  <a:pt x="0" y="6858000"/>
                </a:lnTo>
                <a:lnTo>
                  <a:pt x="0" y="5466080"/>
                </a:lnTo>
                <a:lnTo>
                  <a:pt x="0" y="5466080"/>
                </a:lnTo>
                <a:lnTo>
                  <a:pt x="0" y="1391920"/>
                </a:lnTo>
                <a:lnTo>
                  <a:pt x="0" y="13919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6601-90BC-5A4F-A072-34692FF42E51}" type="datetime1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882582-0281-E799-94B4-4E528320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0713"/>
            <a:ext cx="5400675" cy="1044575"/>
          </a:xfrm>
        </p:spPr>
        <p:txBody>
          <a:bodyPr lIns="360000"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071368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h,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52625"/>
            <a:ext cx="5400675" cy="4356100"/>
          </a:xfrm>
        </p:spPr>
        <p:txBody>
          <a:bodyPr lIns="360000" rIns="0"/>
          <a:lstStyle>
            <a:lvl1pPr>
              <a:buClrTx/>
              <a:defRPr sz="20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7BF90D-8F29-40C1-CA2D-19D8878F4A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1391920 w 6096000"/>
              <a:gd name="connsiteY1" fmla="*/ 0 h 6858000"/>
              <a:gd name="connsiteX2" fmla="*/ 1391920 w 6096000"/>
              <a:gd name="connsiteY2" fmla="*/ 0 h 6858000"/>
              <a:gd name="connsiteX3" fmla="*/ 4704080 w 6096000"/>
              <a:gd name="connsiteY3" fmla="*/ 0 h 6858000"/>
              <a:gd name="connsiteX4" fmla="*/ 5384780 w 6096000"/>
              <a:gd name="connsiteY4" fmla="*/ 0 h 6858000"/>
              <a:gd name="connsiteX5" fmla="*/ 6096000 w 6096000"/>
              <a:gd name="connsiteY5" fmla="*/ 0 h 6858000"/>
              <a:gd name="connsiteX6" fmla="*/ 6096000 w 6096000"/>
              <a:gd name="connsiteY6" fmla="*/ 711220 h 6858000"/>
              <a:gd name="connsiteX7" fmla="*/ 6096000 w 6096000"/>
              <a:gd name="connsiteY7" fmla="*/ 1391920 h 6858000"/>
              <a:gd name="connsiteX8" fmla="*/ 6096000 w 6096000"/>
              <a:gd name="connsiteY8" fmla="*/ 6146780 h 6858000"/>
              <a:gd name="connsiteX9" fmla="*/ 5384780 w 6096000"/>
              <a:gd name="connsiteY9" fmla="*/ 6858000 h 6858000"/>
              <a:gd name="connsiteX10" fmla="*/ 1391920 w 6096000"/>
              <a:gd name="connsiteY10" fmla="*/ 6858000 h 6858000"/>
              <a:gd name="connsiteX11" fmla="*/ 711220 w 6096000"/>
              <a:gd name="connsiteY11" fmla="*/ 6858000 h 6858000"/>
              <a:gd name="connsiteX12" fmla="*/ 0 w 6096000"/>
              <a:gd name="connsiteY12" fmla="*/ 6858000 h 6858000"/>
              <a:gd name="connsiteX13" fmla="*/ 0 w 6096000"/>
              <a:gd name="connsiteY13" fmla="*/ 5466080 h 6858000"/>
              <a:gd name="connsiteX14" fmla="*/ 0 w 6096000"/>
              <a:gd name="connsiteY14" fmla="*/ 5466080 h 6858000"/>
              <a:gd name="connsiteX15" fmla="*/ 0 w 6096000"/>
              <a:gd name="connsiteY15" fmla="*/ 1391920 h 6858000"/>
              <a:gd name="connsiteX16" fmla="*/ 0 w 6096000"/>
              <a:gd name="connsiteY16" fmla="*/ 13919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1391920" y="0"/>
                </a:lnTo>
                <a:lnTo>
                  <a:pt x="1391920" y="0"/>
                </a:lnTo>
                <a:lnTo>
                  <a:pt x="4704080" y="0"/>
                </a:lnTo>
                <a:lnTo>
                  <a:pt x="5384780" y="0"/>
                </a:lnTo>
                <a:lnTo>
                  <a:pt x="6096000" y="0"/>
                </a:lnTo>
                <a:lnTo>
                  <a:pt x="6096000" y="711220"/>
                </a:lnTo>
                <a:lnTo>
                  <a:pt x="6096000" y="1391920"/>
                </a:lnTo>
                <a:lnTo>
                  <a:pt x="6096000" y="6146780"/>
                </a:lnTo>
                <a:cubicBezTo>
                  <a:pt x="6096000" y="6539576"/>
                  <a:pt x="5777576" y="6858000"/>
                  <a:pt x="5384780" y="6858000"/>
                </a:cubicBezTo>
                <a:lnTo>
                  <a:pt x="1391920" y="6858000"/>
                </a:lnTo>
                <a:lnTo>
                  <a:pt x="711220" y="6858000"/>
                </a:lnTo>
                <a:lnTo>
                  <a:pt x="0" y="6858000"/>
                </a:lnTo>
                <a:lnTo>
                  <a:pt x="0" y="5466080"/>
                </a:lnTo>
                <a:lnTo>
                  <a:pt x="0" y="5466080"/>
                </a:lnTo>
                <a:lnTo>
                  <a:pt x="0" y="1391920"/>
                </a:lnTo>
                <a:lnTo>
                  <a:pt x="0" y="13919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68E919-AB03-974F-884F-D75D3847DBE4}" type="datetime1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882582-0281-E799-94B4-4E528320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0713"/>
            <a:ext cx="5400675" cy="1044575"/>
          </a:xfrm>
        </p:spPr>
        <p:txBody>
          <a:bodyPr lIns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28783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v,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ABFB-A43B-39B6-5C39-C65603B5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20713"/>
            <a:ext cx="5400675" cy="1044575"/>
          </a:xfrm>
        </p:spPr>
        <p:txBody>
          <a:bodyPr rIns="360000" anchor="ctr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52625"/>
            <a:ext cx="5400675" cy="4356100"/>
          </a:xfrm>
        </p:spPr>
        <p:txBody>
          <a:bodyPr rIns="360000"/>
          <a:lstStyle>
            <a:lvl1pPr>
              <a:buClrTx/>
              <a:defRPr sz="20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BD8F9827-3EF3-3D0A-255F-528EB364E4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69435 h 6858000"/>
              <a:gd name="connsiteX3" fmla="*/ 6096000 w 6096000"/>
              <a:gd name="connsiteY3" fmla="*/ 5943600 h 6858000"/>
              <a:gd name="connsiteX4" fmla="*/ 6096000 w 6096000"/>
              <a:gd name="connsiteY4" fmla="*/ 6134993 h 6858000"/>
              <a:gd name="connsiteX5" fmla="*/ 5372993 w 6096000"/>
              <a:gd name="connsiteY5" fmla="*/ 6858000 h 6858000"/>
              <a:gd name="connsiteX6" fmla="*/ 5181600 w 6096000"/>
              <a:gd name="connsiteY6" fmla="*/ 6858000 h 6858000"/>
              <a:gd name="connsiteX7" fmla="*/ 3948216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5369435"/>
                </a:lnTo>
                <a:lnTo>
                  <a:pt x="6096000" y="5943600"/>
                </a:lnTo>
                <a:lnTo>
                  <a:pt x="6096000" y="6134993"/>
                </a:lnTo>
                <a:cubicBezTo>
                  <a:pt x="6096000" y="6534299"/>
                  <a:pt x="5772299" y="6858000"/>
                  <a:pt x="5372993" y="6858000"/>
                </a:cubicBezTo>
                <a:lnTo>
                  <a:pt x="5181600" y="6858000"/>
                </a:lnTo>
                <a:lnTo>
                  <a:pt x="394821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D16768-56C7-1340-B787-3ABF6BC6BB4B}" type="datetime1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98A08ECE-605C-49AF-4ABC-1011EFDEFD9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853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 bilde, liten tekst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uide">
            <a:extLst>
              <a:ext uri="{FF2B5EF4-FFF2-40B4-BE49-F238E27FC236}">
                <a16:creationId xmlns:a16="http://schemas.microsoft.com/office/drawing/2014/main" id="{699A2402-4AD5-7C27-A860-2798A9BE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13919" y="549275"/>
            <a:ext cx="129359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Blokken plasseres i det hjørnet som passer bildet best.</a:t>
            </a:r>
          </a:p>
          <a:p>
            <a:pPr algn="l"/>
            <a:endParaRPr lang="nb-NO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nb-NO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NB. Bruk hjelpelinjer!</a:t>
            </a:r>
          </a:p>
        </p:txBody>
      </p:sp>
      <p:sp>
        <p:nvSpPr>
          <p:cNvPr id="17" name="Bilde">
            <a:extLst>
              <a:ext uri="{FF2B5EF4-FFF2-40B4-BE49-F238E27FC236}">
                <a16:creationId xmlns:a16="http://schemas.microsoft.com/office/drawing/2014/main" id="{564D2DC8-0601-F2BC-389F-6617CEB91D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Tekst">
            <a:extLst>
              <a:ext uri="{FF2B5EF4-FFF2-40B4-BE49-F238E27FC236}">
                <a16:creationId xmlns:a16="http://schemas.microsoft.com/office/drawing/2014/main" id="{80619626-4239-8766-8457-9BD604F819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56588" y="620713"/>
            <a:ext cx="3240000" cy="3095625"/>
          </a:xfrm>
          <a:prstGeom prst="round1Rect">
            <a:avLst>
              <a:gd name="adj" fmla="val 13232"/>
            </a:avLst>
          </a:prstGeom>
          <a:solidFill>
            <a:schemeClr val="bg1"/>
          </a:solidFill>
        </p:spPr>
        <p:txBody>
          <a:bodyPr wrap="square" lIns="288000" tIns="720000" rIns="288000" bIns="288000">
            <a:noAutofit/>
          </a:bodyPr>
          <a:lstStyle>
            <a:lvl1pPr marL="0" indent="-270000">
              <a:lnSpc>
                <a:spcPct val="120000"/>
              </a:lnSpc>
              <a:spcBef>
                <a:spcPts val="500"/>
              </a:spcBef>
              <a:buNone/>
              <a:defRPr sz="1800"/>
            </a:lvl1pPr>
            <a:lvl2pPr marL="0" indent="-2700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2pPr>
            <a:lvl3pPr marL="491400" indent="0">
              <a:buNone/>
              <a:defRPr sz="2400"/>
            </a:lvl3pPr>
            <a:lvl4pPr marL="707400" indent="0">
              <a:buNone/>
              <a:defRPr sz="2400"/>
            </a:lvl4pPr>
            <a:lvl5pPr marL="923400" indent="0"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9" name="Graphic">
            <a:extLst>
              <a:ext uri="{FF2B5EF4-FFF2-40B4-BE49-F238E27FC236}">
                <a16:creationId xmlns:a16="http://schemas.microsoft.com/office/drawing/2014/main" id="{52675333-694D-0924-A96E-4336D2083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69111" y="927407"/>
            <a:ext cx="273600" cy="90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r">
              <a:buNone/>
              <a:defRPr sz="100">
                <a:solidFill>
                  <a:schemeClr val="accent1"/>
                </a:solidFill>
              </a:defRPr>
            </a:lvl1pPr>
            <a:lvl2pPr marL="275400" indent="0">
              <a:buNone/>
              <a:defRPr/>
            </a:lvl2pPr>
            <a:lvl3pPr marL="491400" indent="0">
              <a:buNone/>
              <a:defRPr/>
            </a:lvl3pPr>
            <a:lvl4pPr marL="707400" indent="0">
              <a:buNone/>
              <a:defRPr/>
            </a:lvl4pPr>
            <a:lvl5pPr marL="9234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86E30-E647-A7B1-20FD-2D7AE67DA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79B3-FEAD-1D43-94FA-C03DF327079F}" type="datetime1">
              <a:rPr lang="nb-NO" smtClean="0"/>
              <a:t>18.04.2026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4546F-4602-94E2-3EE7-C9A968699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6D611-E0DF-AAEA-6369-E3B0EE39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772939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 bilde, stor tekst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F352013-EA5A-9DF7-ECA6-48E28A9F3F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191E82-2792-D04C-A995-820EA7D91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1836" y="620712"/>
            <a:ext cx="4664751" cy="4059661"/>
          </a:xfrm>
          <a:prstGeom prst="round1Rect">
            <a:avLst>
              <a:gd name="adj" fmla="val 17649"/>
            </a:avLst>
          </a:prstGeom>
          <a:solidFill>
            <a:schemeClr val="bg1"/>
          </a:solidFill>
        </p:spPr>
        <p:txBody>
          <a:bodyPr lIns="360000" tIns="1080000" rIns="288000" bIns="288000">
            <a:normAutofit/>
          </a:bodyPr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accent1"/>
                </a:solidFill>
              </a:defRPr>
            </a:lvl1pPr>
            <a:lvl2pPr marL="618300" indent="-342900">
              <a:buFont typeface="Arial" panose="020B0604020202020204" pitchFamily="34" charset="0"/>
              <a:buChar char="•"/>
              <a:defRPr sz="1800"/>
            </a:lvl2pPr>
            <a:lvl3pPr marL="491400" indent="0">
              <a:buNone/>
              <a:defRPr sz="2400"/>
            </a:lvl3pPr>
            <a:lvl4pPr marL="707400" indent="0">
              <a:buNone/>
              <a:defRPr sz="2400"/>
            </a:lvl4pPr>
            <a:lvl5pPr marL="923400" indent="0"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9859A-F13F-644E-5B05-EDEDB1F1C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282388" y="858777"/>
            <a:ext cx="127862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Blokken plasseres i det hjørnet som passer bildet best.</a:t>
            </a:r>
          </a:p>
          <a:p>
            <a:pPr algn="l"/>
            <a:endParaRPr lang="nb-NO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nb-NO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NB. Bruk hjelpelinjer!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06F01F7-3339-FA99-42DD-C2DF02D3F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13346" y="1064315"/>
            <a:ext cx="1782000" cy="2376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898452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med ett avrundet hjørne 26">
            <a:extLst>
              <a:ext uri="{FF2B5EF4-FFF2-40B4-BE49-F238E27FC236}">
                <a16:creationId xmlns:a16="http://schemas.microsoft.com/office/drawing/2014/main" id="{57F1973D-87A7-31BA-5017-C2C9E3CAA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38298" y="1688482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med ett avrundet hjørne 29">
            <a:extLst>
              <a:ext uri="{FF2B5EF4-FFF2-40B4-BE49-F238E27FC236}">
                <a16:creationId xmlns:a16="http://schemas.microsoft.com/office/drawing/2014/main" id="{0C3E80C0-C4B1-95B1-AA3D-B059C4A96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621647" y="1688482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med ett avrundet hjørne 32">
            <a:extLst>
              <a:ext uri="{FF2B5EF4-FFF2-40B4-BE49-F238E27FC236}">
                <a16:creationId xmlns:a16="http://schemas.microsoft.com/office/drawing/2014/main" id="{110BC27A-6FBD-D397-7A5E-0841EB5C9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38298" y="3217280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med ett avrundet hjørne 35">
            <a:extLst>
              <a:ext uri="{FF2B5EF4-FFF2-40B4-BE49-F238E27FC236}">
                <a16:creationId xmlns:a16="http://schemas.microsoft.com/office/drawing/2014/main" id="{A6E8226A-22D1-57C5-927C-D2689E38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621647" y="3217280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med ett avrundet hjørne 23">
            <a:extLst>
              <a:ext uri="{FF2B5EF4-FFF2-40B4-BE49-F238E27FC236}">
                <a16:creationId xmlns:a16="http://schemas.microsoft.com/office/drawing/2014/main" id="{A46BDC32-E732-2035-0CC8-37F80F217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614559" y="158238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med ett avrundet hjørne 1">
            <a:extLst>
              <a:ext uri="{FF2B5EF4-FFF2-40B4-BE49-F238E27FC236}">
                <a16:creationId xmlns:a16="http://schemas.microsoft.com/office/drawing/2014/main" id="{7B97D543-633A-6552-C816-8F0F13409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38299" y="158238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F0FAF3CA-699C-8696-9D6C-E2384ED0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F29D663A-5C67-AD4F-41B3-AC2A4A9995CE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95325" y="1760815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C989AF-3EEE-FBB8-45EE-BE1F3FDB71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8325" y="1958213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29" name="Plassholder for tekst 15">
            <a:extLst>
              <a:ext uri="{FF2B5EF4-FFF2-40B4-BE49-F238E27FC236}">
                <a16:creationId xmlns:a16="http://schemas.microsoft.com/office/drawing/2014/main" id="{997E195F-8DE9-F78D-8F18-A6E182FDC6B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95324" y="3291059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7D94495B-5B41-AB85-EFB5-F7BCDD3B9A5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38324" y="3488457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35" name="Plassholder for tekst 15">
            <a:extLst>
              <a:ext uri="{FF2B5EF4-FFF2-40B4-BE49-F238E27FC236}">
                <a16:creationId xmlns:a16="http://schemas.microsoft.com/office/drawing/2014/main" id="{DBA1CFA1-FA6C-8F96-D8D8-2D9DC7FF6FC5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95324" y="4819857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DD6A0E02-7C35-CB51-E4AF-15050A867F5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38324" y="5017255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26" name="Plassholder for tekst 15">
            <a:extLst>
              <a:ext uri="{FF2B5EF4-FFF2-40B4-BE49-F238E27FC236}">
                <a16:creationId xmlns:a16="http://schemas.microsoft.com/office/drawing/2014/main" id="{EE1DA772-A280-4F5A-BD2C-39DD6DF4E94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571585" y="1760815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2D9B7D40-8517-2455-FD70-F54269A1E1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14585" y="1958213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32" name="Plassholder for tekst 15">
            <a:extLst>
              <a:ext uri="{FF2B5EF4-FFF2-40B4-BE49-F238E27FC236}">
                <a16:creationId xmlns:a16="http://schemas.microsoft.com/office/drawing/2014/main" id="{8A437FEB-21C6-134C-5E1C-7E929033D20D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578673" y="3291059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5AA9D345-D396-F630-94B7-C83495E161A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821673" y="3488457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38" name="Plassholder for tekst 15">
            <a:extLst>
              <a:ext uri="{FF2B5EF4-FFF2-40B4-BE49-F238E27FC236}">
                <a16:creationId xmlns:a16="http://schemas.microsoft.com/office/drawing/2014/main" id="{0D7A17EC-6223-04C9-0860-2C38C438F067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578673" y="4819857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97161D73-9AD7-6882-9A95-6281C16703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21673" y="5017255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7A3C-63FD-524A-8E9D-1DF035FE335C}" type="datetime1">
              <a:rPr lang="nb-NO" smtClean="0"/>
              <a:t>18.04.2026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34598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>
            <a:extLst>
              <a:ext uri="{FF2B5EF4-FFF2-40B4-BE49-F238E27FC236}">
                <a16:creationId xmlns:a16="http://schemas.microsoft.com/office/drawing/2014/main" id="{E08352A1-88C0-5E8C-2138-B508E1591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692149" y="1857478"/>
            <a:ext cx="10807001" cy="4463270"/>
            <a:chOff x="692149" y="1857478"/>
            <a:chExt cx="10807001" cy="4463270"/>
          </a:xfrm>
        </p:grpSpPr>
        <p:cxnSp>
          <p:nvCxnSpPr>
            <p:cNvPr id="6" name="Rett linje 63">
              <a:extLst>
                <a:ext uri="{FF2B5EF4-FFF2-40B4-BE49-F238E27FC236}">
                  <a16:creationId xmlns:a16="http://schemas.microsoft.com/office/drawing/2014/main" id="{7C5DB0C2-D68A-F349-7331-C973E6728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6096000" y="1867548"/>
              <a:ext cx="0" cy="445320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tt linje 63">
              <a:extLst>
                <a:ext uri="{FF2B5EF4-FFF2-40B4-BE49-F238E27FC236}">
                  <a16:creationId xmlns:a16="http://schemas.microsoft.com/office/drawing/2014/main" id="{22EFB831-8E31-F061-973A-1649A97CD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692149" y="1857478"/>
              <a:ext cx="108063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63">
              <a:extLst>
                <a:ext uri="{FF2B5EF4-FFF2-40B4-BE49-F238E27FC236}">
                  <a16:creationId xmlns:a16="http://schemas.microsoft.com/office/drawing/2014/main" id="{03A730AD-F9D3-5EAC-C952-815ACC258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692850" y="3341311"/>
              <a:ext cx="108063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63">
              <a:extLst>
                <a:ext uri="{FF2B5EF4-FFF2-40B4-BE49-F238E27FC236}">
                  <a16:creationId xmlns:a16="http://schemas.microsoft.com/office/drawing/2014/main" id="{97D6C36A-4CD6-DEEE-921E-F5E16C14D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692850" y="4825144"/>
              <a:ext cx="108063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60ED2AE-977F-6449-9141-8BD81063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A82E6AC2-6F25-A2A3-6CB4-36C7C2FB5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92149" y="1994638"/>
            <a:ext cx="1116000" cy="111436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ikon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C989AF-3EEE-FBB8-45EE-BE1F3FDB71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58288" y="2070838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22" name="Plassholder for bilde 20">
            <a:extLst>
              <a:ext uri="{FF2B5EF4-FFF2-40B4-BE49-F238E27FC236}">
                <a16:creationId xmlns:a16="http://schemas.microsoft.com/office/drawing/2014/main" id="{E880C591-49FA-A4B7-1314-2F8ED4F3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92149" y="3478471"/>
            <a:ext cx="1116000" cy="111436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ikon</a:t>
            </a: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7D94495B-5B41-AB85-EFB5-F7BCDD3B9A5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58287" y="3554671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23" name="Plassholder for bilde 20">
            <a:extLst>
              <a:ext uri="{FF2B5EF4-FFF2-40B4-BE49-F238E27FC236}">
                <a16:creationId xmlns:a16="http://schemas.microsoft.com/office/drawing/2014/main" id="{42793EC4-7310-EB6F-1920-C87E7CFE7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92149" y="4962304"/>
            <a:ext cx="1116000" cy="111436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ikon</a:t>
            </a: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DD6A0E02-7C35-CB51-E4AF-15050A867F5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058287" y="5038504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39" name="Plassholder for bilde 20">
            <a:extLst>
              <a:ext uri="{FF2B5EF4-FFF2-40B4-BE49-F238E27FC236}">
                <a16:creationId xmlns:a16="http://schemas.microsoft.com/office/drawing/2014/main" id="{7F97DC73-3E9C-05A1-343B-19AF324DF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348670" y="1994638"/>
            <a:ext cx="1116000" cy="111436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ikon</a:t>
            </a:r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2D9B7D40-8517-2455-FD70-F54269A1E1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717339" y="2070838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40" name="Plassholder for bilde 20">
            <a:extLst>
              <a:ext uri="{FF2B5EF4-FFF2-40B4-BE49-F238E27FC236}">
                <a16:creationId xmlns:a16="http://schemas.microsoft.com/office/drawing/2014/main" id="{E967C2DD-340A-97E2-5EA9-A2BE5BCBB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348670" y="3478471"/>
            <a:ext cx="1116000" cy="111436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ikon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5AA9D345-D396-F630-94B7-C83495E161A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724427" y="3554671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41" name="Plassholder for bilde 20">
            <a:extLst>
              <a:ext uri="{FF2B5EF4-FFF2-40B4-BE49-F238E27FC236}">
                <a16:creationId xmlns:a16="http://schemas.microsoft.com/office/drawing/2014/main" id="{2BE01866-2F5C-245D-5511-23E6F2F6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348670" y="4962304"/>
            <a:ext cx="1116000" cy="111436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ikon</a:t>
            </a:r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97161D73-9AD7-6882-9A95-6281C16703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724427" y="5038504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09D-BC36-3D41-810D-4218B27E140A}" type="datetime1">
              <a:rPr lang="nb-NO" smtClean="0"/>
              <a:t>18.04.2026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93648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Logo Helsedirektoratet">
            <a:extLst>
              <a:ext uri="{FF2B5EF4-FFF2-40B4-BE49-F238E27FC236}">
                <a16:creationId xmlns:a16="http://schemas.microsoft.com/office/drawing/2014/main" id="{8E204606-017A-D877-E2B6-991EDDD9F8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56329" y="3231000"/>
            <a:ext cx="307934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6212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4EDEB077-60A6-8E65-2A18-5B3E147187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56329" y="3231000"/>
            <a:ext cx="3078000" cy="51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2546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27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h,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52625"/>
            <a:ext cx="5400675" cy="4356100"/>
          </a:xfrm>
        </p:spPr>
        <p:txBody>
          <a:bodyPr lIns="360000" rIns="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7BF90D-8F29-40C1-CA2D-19D8878F4A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1391920 w 6096000"/>
              <a:gd name="connsiteY1" fmla="*/ 0 h 6858000"/>
              <a:gd name="connsiteX2" fmla="*/ 1391920 w 6096000"/>
              <a:gd name="connsiteY2" fmla="*/ 0 h 6858000"/>
              <a:gd name="connsiteX3" fmla="*/ 4704080 w 6096000"/>
              <a:gd name="connsiteY3" fmla="*/ 0 h 6858000"/>
              <a:gd name="connsiteX4" fmla="*/ 5384780 w 6096000"/>
              <a:gd name="connsiteY4" fmla="*/ 0 h 6858000"/>
              <a:gd name="connsiteX5" fmla="*/ 6096000 w 6096000"/>
              <a:gd name="connsiteY5" fmla="*/ 0 h 6858000"/>
              <a:gd name="connsiteX6" fmla="*/ 6096000 w 6096000"/>
              <a:gd name="connsiteY6" fmla="*/ 711220 h 6858000"/>
              <a:gd name="connsiteX7" fmla="*/ 6096000 w 6096000"/>
              <a:gd name="connsiteY7" fmla="*/ 1391920 h 6858000"/>
              <a:gd name="connsiteX8" fmla="*/ 6096000 w 6096000"/>
              <a:gd name="connsiteY8" fmla="*/ 6146780 h 6858000"/>
              <a:gd name="connsiteX9" fmla="*/ 5384780 w 6096000"/>
              <a:gd name="connsiteY9" fmla="*/ 6858000 h 6858000"/>
              <a:gd name="connsiteX10" fmla="*/ 1391920 w 6096000"/>
              <a:gd name="connsiteY10" fmla="*/ 6858000 h 6858000"/>
              <a:gd name="connsiteX11" fmla="*/ 711220 w 6096000"/>
              <a:gd name="connsiteY11" fmla="*/ 6858000 h 6858000"/>
              <a:gd name="connsiteX12" fmla="*/ 0 w 6096000"/>
              <a:gd name="connsiteY12" fmla="*/ 6858000 h 6858000"/>
              <a:gd name="connsiteX13" fmla="*/ 0 w 6096000"/>
              <a:gd name="connsiteY13" fmla="*/ 5466080 h 6858000"/>
              <a:gd name="connsiteX14" fmla="*/ 0 w 6096000"/>
              <a:gd name="connsiteY14" fmla="*/ 5466080 h 6858000"/>
              <a:gd name="connsiteX15" fmla="*/ 0 w 6096000"/>
              <a:gd name="connsiteY15" fmla="*/ 1391920 h 6858000"/>
              <a:gd name="connsiteX16" fmla="*/ 0 w 6096000"/>
              <a:gd name="connsiteY16" fmla="*/ 13919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1391920" y="0"/>
                </a:lnTo>
                <a:lnTo>
                  <a:pt x="1391920" y="0"/>
                </a:lnTo>
                <a:lnTo>
                  <a:pt x="4704080" y="0"/>
                </a:lnTo>
                <a:lnTo>
                  <a:pt x="5384780" y="0"/>
                </a:lnTo>
                <a:lnTo>
                  <a:pt x="6096000" y="0"/>
                </a:lnTo>
                <a:lnTo>
                  <a:pt x="6096000" y="711220"/>
                </a:lnTo>
                <a:lnTo>
                  <a:pt x="6096000" y="1391920"/>
                </a:lnTo>
                <a:lnTo>
                  <a:pt x="6096000" y="6146780"/>
                </a:lnTo>
                <a:cubicBezTo>
                  <a:pt x="6096000" y="6539576"/>
                  <a:pt x="5777576" y="6858000"/>
                  <a:pt x="5384780" y="6858000"/>
                </a:cubicBezTo>
                <a:lnTo>
                  <a:pt x="1391920" y="6858000"/>
                </a:lnTo>
                <a:lnTo>
                  <a:pt x="711220" y="6858000"/>
                </a:lnTo>
                <a:lnTo>
                  <a:pt x="0" y="6858000"/>
                </a:lnTo>
                <a:lnTo>
                  <a:pt x="0" y="5466080"/>
                </a:lnTo>
                <a:lnTo>
                  <a:pt x="0" y="5466080"/>
                </a:lnTo>
                <a:lnTo>
                  <a:pt x="0" y="1391920"/>
                </a:lnTo>
                <a:lnTo>
                  <a:pt x="0" y="13919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6601-90BC-5A4F-A072-34692FF42E51}" type="datetime1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882582-0281-E799-94B4-4E528320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0713"/>
            <a:ext cx="5400675" cy="1044575"/>
          </a:xfrm>
        </p:spPr>
        <p:txBody>
          <a:bodyPr lIns="360000"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21478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h,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52625"/>
            <a:ext cx="5400675" cy="4356100"/>
          </a:xfrm>
        </p:spPr>
        <p:txBody>
          <a:bodyPr lIns="360000" rIns="0"/>
          <a:lstStyle>
            <a:lvl1pPr>
              <a:buClrTx/>
              <a:defRPr sz="20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7BF90D-8F29-40C1-CA2D-19D8878F4A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1391920 w 6096000"/>
              <a:gd name="connsiteY1" fmla="*/ 0 h 6858000"/>
              <a:gd name="connsiteX2" fmla="*/ 1391920 w 6096000"/>
              <a:gd name="connsiteY2" fmla="*/ 0 h 6858000"/>
              <a:gd name="connsiteX3" fmla="*/ 4704080 w 6096000"/>
              <a:gd name="connsiteY3" fmla="*/ 0 h 6858000"/>
              <a:gd name="connsiteX4" fmla="*/ 5384780 w 6096000"/>
              <a:gd name="connsiteY4" fmla="*/ 0 h 6858000"/>
              <a:gd name="connsiteX5" fmla="*/ 6096000 w 6096000"/>
              <a:gd name="connsiteY5" fmla="*/ 0 h 6858000"/>
              <a:gd name="connsiteX6" fmla="*/ 6096000 w 6096000"/>
              <a:gd name="connsiteY6" fmla="*/ 711220 h 6858000"/>
              <a:gd name="connsiteX7" fmla="*/ 6096000 w 6096000"/>
              <a:gd name="connsiteY7" fmla="*/ 1391920 h 6858000"/>
              <a:gd name="connsiteX8" fmla="*/ 6096000 w 6096000"/>
              <a:gd name="connsiteY8" fmla="*/ 6146780 h 6858000"/>
              <a:gd name="connsiteX9" fmla="*/ 5384780 w 6096000"/>
              <a:gd name="connsiteY9" fmla="*/ 6858000 h 6858000"/>
              <a:gd name="connsiteX10" fmla="*/ 1391920 w 6096000"/>
              <a:gd name="connsiteY10" fmla="*/ 6858000 h 6858000"/>
              <a:gd name="connsiteX11" fmla="*/ 711220 w 6096000"/>
              <a:gd name="connsiteY11" fmla="*/ 6858000 h 6858000"/>
              <a:gd name="connsiteX12" fmla="*/ 0 w 6096000"/>
              <a:gd name="connsiteY12" fmla="*/ 6858000 h 6858000"/>
              <a:gd name="connsiteX13" fmla="*/ 0 w 6096000"/>
              <a:gd name="connsiteY13" fmla="*/ 5466080 h 6858000"/>
              <a:gd name="connsiteX14" fmla="*/ 0 w 6096000"/>
              <a:gd name="connsiteY14" fmla="*/ 5466080 h 6858000"/>
              <a:gd name="connsiteX15" fmla="*/ 0 w 6096000"/>
              <a:gd name="connsiteY15" fmla="*/ 1391920 h 6858000"/>
              <a:gd name="connsiteX16" fmla="*/ 0 w 6096000"/>
              <a:gd name="connsiteY16" fmla="*/ 13919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1391920" y="0"/>
                </a:lnTo>
                <a:lnTo>
                  <a:pt x="1391920" y="0"/>
                </a:lnTo>
                <a:lnTo>
                  <a:pt x="4704080" y="0"/>
                </a:lnTo>
                <a:lnTo>
                  <a:pt x="5384780" y="0"/>
                </a:lnTo>
                <a:lnTo>
                  <a:pt x="6096000" y="0"/>
                </a:lnTo>
                <a:lnTo>
                  <a:pt x="6096000" y="711220"/>
                </a:lnTo>
                <a:lnTo>
                  <a:pt x="6096000" y="1391920"/>
                </a:lnTo>
                <a:lnTo>
                  <a:pt x="6096000" y="6146780"/>
                </a:lnTo>
                <a:cubicBezTo>
                  <a:pt x="6096000" y="6539576"/>
                  <a:pt x="5777576" y="6858000"/>
                  <a:pt x="5384780" y="6858000"/>
                </a:cubicBezTo>
                <a:lnTo>
                  <a:pt x="1391920" y="6858000"/>
                </a:lnTo>
                <a:lnTo>
                  <a:pt x="711220" y="6858000"/>
                </a:lnTo>
                <a:lnTo>
                  <a:pt x="0" y="6858000"/>
                </a:lnTo>
                <a:lnTo>
                  <a:pt x="0" y="5466080"/>
                </a:lnTo>
                <a:lnTo>
                  <a:pt x="0" y="5466080"/>
                </a:lnTo>
                <a:lnTo>
                  <a:pt x="0" y="1391920"/>
                </a:lnTo>
                <a:lnTo>
                  <a:pt x="0" y="13919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68E919-AB03-974F-884F-D75D3847DBE4}" type="datetime1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882582-0281-E799-94B4-4E528320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0713"/>
            <a:ext cx="5400675" cy="1044575"/>
          </a:xfrm>
        </p:spPr>
        <p:txBody>
          <a:bodyPr lIns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20687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 bilde, liten tekst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uide">
            <a:extLst>
              <a:ext uri="{FF2B5EF4-FFF2-40B4-BE49-F238E27FC236}">
                <a16:creationId xmlns:a16="http://schemas.microsoft.com/office/drawing/2014/main" id="{699A2402-4AD5-7C27-A860-2798A9BE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13919" y="549275"/>
            <a:ext cx="129359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Blokken plasseres i det hjørnet som passer bildet best.</a:t>
            </a:r>
          </a:p>
          <a:p>
            <a:pPr algn="l"/>
            <a:endParaRPr lang="nb-NO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nb-NO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NB. Bruk hjelpelinjer!</a:t>
            </a:r>
          </a:p>
        </p:txBody>
      </p:sp>
      <p:sp>
        <p:nvSpPr>
          <p:cNvPr id="17" name="Bilde">
            <a:extLst>
              <a:ext uri="{FF2B5EF4-FFF2-40B4-BE49-F238E27FC236}">
                <a16:creationId xmlns:a16="http://schemas.microsoft.com/office/drawing/2014/main" id="{564D2DC8-0601-F2BC-389F-6617CEB91D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Tekst">
            <a:extLst>
              <a:ext uri="{FF2B5EF4-FFF2-40B4-BE49-F238E27FC236}">
                <a16:creationId xmlns:a16="http://schemas.microsoft.com/office/drawing/2014/main" id="{80619626-4239-8766-8457-9BD604F819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56588" y="620713"/>
            <a:ext cx="3240000" cy="3095625"/>
          </a:xfrm>
          <a:prstGeom prst="round1Rect">
            <a:avLst>
              <a:gd name="adj" fmla="val 13232"/>
            </a:avLst>
          </a:prstGeom>
          <a:solidFill>
            <a:schemeClr val="bg1"/>
          </a:solidFill>
        </p:spPr>
        <p:txBody>
          <a:bodyPr wrap="square" lIns="288000" tIns="720000" rIns="288000" bIns="288000">
            <a:noAutofit/>
          </a:bodyPr>
          <a:lstStyle>
            <a:lvl1pPr marL="0" indent="-270000">
              <a:lnSpc>
                <a:spcPct val="120000"/>
              </a:lnSpc>
              <a:spcBef>
                <a:spcPts val="500"/>
              </a:spcBef>
              <a:buNone/>
              <a:defRPr sz="1800"/>
            </a:lvl1pPr>
            <a:lvl2pPr marL="0" indent="-2700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2pPr>
            <a:lvl3pPr marL="491400" indent="0">
              <a:buNone/>
              <a:defRPr sz="2400"/>
            </a:lvl3pPr>
            <a:lvl4pPr marL="707400" indent="0">
              <a:buNone/>
              <a:defRPr sz="2400"/>
            </a:lvl4pPr>
            <a:lvl5pPr marL="923400" indent="0"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9" name="Graphic">
            <a:extLst>
              <a:ext uri="{FF2B5EF4-FFF2-40B4-BE49-F238E27FC236}">
                <a16:creationId xmlns:a16="http://schemas.microsoft.com/office/drawing/2014/main" id="{52675333-694D-0924-A96E-4336D2083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69111" y="927407"/>
            <a:ext cx="273600" cy="90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r">
              <a:buNone/>
              <a:defRPr sz="100">
                <a:solidFill>
                  <a:schemeClr val="accent1"/>
                </a:solidFill>
              </a:defRPr>
            </a:lvl1pPr>
            <a:lvl2pPr marL="275400" indent="0">
              <a:buNone/>
              <a:defRPr/>
            </a:lvl2pPr>
            <a:lvl3pPr marL="491400" indent="0">
              <a:buNone/>
              <a:defRPr/>
            </a:lvl3pPr>
            <a:lvl4pPr marL="707400" indent="0">
              <a:buNone/>
              <a:defRPr/>
            </a:lvl4pPr>
            <a:lvl5pPr marL="9234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86E30-E647-A7B1-20FD-2D7AE67DA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79B3-FEAD-1D43-94FA-C03DF327079F}" type="datetime1">
              <a:rPr lang="nb-NO" smtClean="0"/>
              <a:t>18.04.2026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4546F-4602-94E2-3EE7-C9A968699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6D611-E0DF-AAEA-6369-E3B0EE39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42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BFECD28A-B69E-4F54-C276-99260D28C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12192000" cy="4918229"/>
          </a:xfrm>
          <a:prstGeom prst="round1Rect">
            <a:avLst>
              <a:gd name="adj" fmla="val 140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88A2A-295F-06C4-F34B-DDA0AF87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7244C19D-6F93-5460-EE6C-1891BF2105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84175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854B41D-D927-3848-062F-33BAEBA1F0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5364170"/>
            <a:ext cx="8642350" cy="36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9A5807E1-2F61-C5BC-3B43-D9F6EA7D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774825" y="5734800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8A6BD20E-C579-09E4-083E-63F1E1E8A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321" y="899833"/>
            <a:ext cx="3110817" cy="5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46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 bilde, stor tekst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F352013-EA5A-9DF7-ECA6-48E28A9F3F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191E82-2792-D04C-A995-820EA7D91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1836" y="620712"/>
            <a:ext cx="4664751" cy="4059661"/>
          </a:xfrm>
          <a:prstGeom prst="round1Rect">
            <a:avLst>
              <a:gd name="adj" fmla="val 17649"/>
            </a:avLst>
          </a:prstGeom>
          <a:solidFill>
            <a:schemeClr val="bg1"/>
          </a:solidFill>
        </p:spPr>
        <p:txBody>
          <a:bodyPr lIns="360000" tIns="1080000" rIns="288000" bIns="288000">
            <a:normAutofit/>
          </a:bodyPr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accent1"/>
                </a:solidFill>
              </a:defRPr>
            </a:lvl1pPr>
            <a:lvl2pPr marL="618300" indent="-342900">
              <a:buFont typeface="Arial" panose="020B0604020202020204" pitchFamily="34" charset="0"/>
              <a:buChar char="•"/>
              <a:defRPr sz="1800"/>
            </a:lvl2pPr>
            <a:lvl3pPr marL="491400" indent="0">
              <a:buNone/>
              <a:defRPr sz="2400"/>
            </a:lvl3pPr>
            <a:lvl4pPr marL="707400" indent="0">
              <a:buNone/>
              <a:defRPr sz="2400"/>
            </a:lvl4pPr>
            <a:lvl5pPr marL="923400" indent="0"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9859A-F13F-644E-5B05-EDEDB1F1C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282388" y="858777"/>
            <a:ext cx="127862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Blokken plasseres i det hjørnet som passer bildet best.</a:t>
            </a:r>
          </a:p>
          <a:p>
            <a:pPr algn="l"/>
            <a:endParaRPr lang="nb-NO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nb-NO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NB. Bruk hjelpelinjer!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06F01F7-3339-FA99-42DD-C2DF02D3F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13346" y="1064315"/>
            <a:ext cx="1782000" cy="2376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70500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med ett avrundet hjørne 26">
            <a:extLst>
              <a:ext uri="{FF2B5EF4-FFF2-40B4-BE49-F238E27FC236}">
                <a16:creationId xmlns:a16="http://schemas.microsoft.com/office/drawing/2014/main" id="{57F1973D-87A7-31BA-5017-C2C9E3CAA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38298" y="1688482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med ett avrundet hjørne 29">
            <a:extLst>
              <a:ext uri="{FF2B5EF4-FFF2-40B4-BE49-F238E27FC236}">
                <a16:creationId xmlns:a16="http://schemas.microsoft.com/office/drawing/2014/main" id="{0C3E80C0-C4B1-95B1-AA3D-B059C4A96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621647" y="1688482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med ett avrundet hjørne 32">
            <a:extLst>
              <a:ext uri="{FF2B5EF4-FFF2-40B4-BE49-F238E27FC236}">
                <a16:creationId xmlns:a16="http://schemas.microsoft.com/office/drawing/2014/main" id="{110BC27A-6FBD-D397-7A5E-0841EB5C9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38298" y="3217280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med ett avrundet hjørne 35">
            <a:extLst>
              <a:ext uri="{FF2B5EF4-FFF2-40B4-BE49-F238E27FC236}">
                <a16:creationId xmlns:a16="http://schemas.microsoft.com/office/drawing/2014/main" id="{A6E8226A-22D1-57C5-927C-D2689E38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621647" y="3217280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med ett avrundet hjørne 23">
            <a:extLst>
              <a:ext uri="{FF2B5EF4-FFF2-40B4-BE49-F238E27FC236}">
                <a16:creationId xmlns:a16="http://schemas.microsoft.com/office/drawing/2014/main" id="{A46BDC32-E732-2035-0CC8-37F80F217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614559" y="158238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med ett avrundet hjørne 1">
            <a:extLst>
              <a:ext uri="{FF2B5EF4-FFF2-40B4-BE49-F238E27FC236}">
                <a16:creationId xmlns:a16="http://schemas.microsoft.com/office/drawing/2014/main" id="{7B97D543-633A-6552-C816-8F0F13409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38299" y="158238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F0FAF3CA-699C-8696-9D6C-E2384ED0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F29D663A-5C67-AD4F-41B3-AC2A4A9995CE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95325" y="1760815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C989AF-3EEE-FBB8-45EE-BE1F3FDB71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8325" y="1958213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29" name="Plassholder for tekst 15">
            <a:extLst>
              <a:ext uri="{FF2B5EF4-FFF2-40B4-BE49-F238E27FC236}">
                <a16:creationId xmlns:a16="http://schemas.microsoft.com/office/drawing/2014/main" id="{997E195F-8DE9-F78D-8F18-A6E182FDC6B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95324" y="3291059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7D94495B-5B41-AB85-EFB5-F7BCDD3B9A5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38324" y="3488457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35" name="Plassholder for tekst 15">
            <a:extLst>
              <a:ext uri="{FF2B5EF4-FFF2-40B4-BE49-F238E27FC236}">
                <a16:creationId xmlns:a16="http://schemas.microsoft.com/office/drawing/2014/main" id="{DBA1CFA1-FA6C-8F96-D8D8-2D9DC7FF6FC5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95324" y="4819857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DD6A0E02-7C35-CB51-E4AF-15050A867F5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38324" y="5017255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26" name="Plassholder for tekst 15">
            <a:extLst>
              <a:ext uri="{FF2B5EF4-FFF2-40B4-BE49-F238E27FC236}">
                <a16:creationId xmlns:a16="http://schemas.microsoft.com/office/drawing/2014/main" id="{EE1DA772-A280-4F5A-BD2C-39DD6DF4E94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571585" y="1760815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2D9B7D40-8517-2455-FD70-F54269A1E1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14585" y="1958213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32" name="Plassholder for tekst 15">
            <a:extLst>
              <a:ext uri="{FF2B5EF4-FFF2-40B4-BE49-F238E27FC236}">
                <a16:creationId xmlns:a16="http://schemas.microsoft.com/office/drawing/2014/main" id="{8A437FEB-21C6-134C-5E1C-7E929033D20D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578673" y="3291059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5AA9D345-D396-F630-94B7-C83495E161A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821673" y="3488457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38" name="Plassholder for tekst 15">
            <a:extLst>
              <a:ext uri="{FF2B5EF4-FFF2-40B4-BE49-F238E27FC236}">
                <a16:creationId xmlns:a16="http://schemas.microsoft.com/office/drawing/2014/main" id="{0D7A17EC-6223-04C9-0860-2C38C438F067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578673" y="4819857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97161D73-9AD7-6882-9A95-6281C16703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21673" y="5017255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7A3C-63FD-524A-8E9D-1DF035FE335C}" type="datetime1">
              <a:rPr lang="nb-NO" smtClean="0"/>
              <a:t>18.04.2026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187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>
            <a:extLst>
              <a:ext uri="{FF2B5EF4-FFF2-40B4-BE49-F238E27FC236}">
                <a16:creationId xmlns:a16="http://schemas.microsoft.com/office/drawing/2014/main" id="{E08352A1-88C0-5E8C-2138-B508E1591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692149" y="1857478"/>
            <a:ext cx="10807001" cy="4463270"/>
            <a:chOff x="692149" y="1857478"/>
            <a:chExt cx="10807001" cy="4463270"/>
          </a:xfrm>
        </p:grpSpPr>
        <p:cxnSp>
          <p:nvCxnSpPr>
            <p:cNvPr id="6" name="Rett linje 63">
              <a:extLst>
                <a:ext uri="{FF2B5EF4-FFF2-40B4-BE49-F238E27FC236}">
                  <a16:creationId xmlns:a16="http://schemas.microsoft.com/office/drawing/2014/main" id="{7C5DB0C2-D68A-F349-7331-C973E6728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6096000" y="1867548"/>
              <a:ext cx="0" cy="445320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tt linje 63">
              <a:extLst>
                <a:ext uri="{FF2B5EF4-FFF2-40B4-BE49-F238E27FC236}">
                  <a16:creationId xmlns:a16="http://schemas.microsoft.com/office/drawing/2014/main" id="{22EFB831-8E31-F061-973A-1649A97CD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692149" y="1857478"/>
              <a:ext cx="108063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63">
              <a:extLst>
                <a:ext uri="{FF2B5EF4-FFF2-40B4-BE49-F238E27FC236}">
                  <a16:creationId xmlns:a16="http://schemas.microsoft.com/office/drawing/2014/main" id="{03A730AD-F9D3-5EAC-C952-815ACC258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692850" y="3341311"/>
              <a:ext cx="108063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63">
              <a:extLst>
                <a:ext uri="{FF2B5EF4-FFF2-40B4-BE49-F238E27FC236}">
                  <a16:creationId xmlns:a16="http://schemas.microsoft.com/office/drawing/2014/main" id="{97D6C36A-4CD6-DEEE-921E-F5E16C14D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692850" y="4825144"/>
              <a:ext cx="108063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60ED2AE-977F-6449-9141-8BD81063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A82E6AC2-6F25-A2A3-6CB4-36C7C2FB5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92149" y="1994638"/>
            <a:ext cx="1116000" cy="111436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ikon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C989AF-3EEE-FBB8-45EE-BE1F3FDB71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58288" y="2070838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22" name="Plassholder for bilde 20">
            <a:extLst>
              <a:ext uri="{FF2B5EF4-FFF2-40B4-BE49-F238E27FC236}">
                <a16:creationId xmlns:a16="http://schemas.microsoft.com/office/drawing/2014/main" id="{E880C591-49FA-A4B7-1314-2F8ED4F3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92149" y="3478471"/>
            <a:ext cx="1116000" cy="111436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ikon</a:t>
            </a: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7D94495B-5B41-AB85-EFB5-F7BCDD3B9A5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58287" y="3554671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23" name="Plassholder for bilde 20">
            <a:extLst>
              <a:ext uri="{FF2B5EF4-FFF2-40B4-BE49-F238E27FC236}">
                <a16:creationId xmlns:a16="http://schemas.microsoft.com/office/drawing/2014/main" id="{42793EC4-7310-EB6F-1920-C87E7CFE7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92149" y="4962304"/>
            <a:ext cx="1116000" cy="111436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ikon</a:t>
            </a: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DD6A0E02-7C35-CB51-E4AF-15050A867F5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058287" y="5038504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39" name="Plassholder for bilde 20">
            <a:extLst>
              <a:ext uri="{FF2B5EF4-FFF2-40B4-BE49-F238E27FC236}">
                <a16:creationId xmlns:a16="http://schemas.microsoft.com/office/drawing/2014/main" id="{7F97DC73-3E9C-05A1-343B-19AF324DF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348670" y="1994638"/>
            <a:ext cx="1116000" cy="111436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ikon</a:t>
            </a:r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2D9B7D40-8517-2455-FD70-F54269A1E1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717339" y="2070838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40" name="Plassholder for bilde 20">
            <a:extLst>
              <a:ext uri="{FF2B5EF4-FFF2-40B4-BE49-F238E27FC236}">
                <a16:creationId xmlns:a16="http://schemas.microsoft.com/office/drawing/2014/main" id="{E967C2DD-340A-97E2-5EA9-A2BE5BCBB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348670" y="3478471"/>
            <a:ext cx="1116000" cy="111436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ikon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5AA9D345-D396-F630-94B7-C83495E161A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724427" y="3554671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41" name="Plassholder for bilde 20">
            <a:extLst>
              <a:ext uri="{FF2B5EF4-FFF2-40B4-BE49-F238E27FC236}">
                <a16:creationId xmlns:a16="http://schemas.microsoft.com/office/drawing/2014/main" id="{2BE01866-2F5C-245D-5511-23E6F2F6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348670" y="4962304"/>
            <a:ext cx="1116000" cy="111436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ikon</a:t>
            </a:r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97161D73-9AD7-6882-9A95-6281C16703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724427" y="5038504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09D-BC36-3D41-810D-4218B27E140A}" type="datetime1">
              <a:rPr lang="nb-NO" smtClean="0"/>
              <a:t>18.04.2026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1695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Logo Helsedirektoratet">
            <a:extLst>
              <a:ext uri="{FF2B5EF4-FFF2-40B4-BE49-F238E27FC236}">
                <a16:creationId xmlns:a16="http://schemas.microsoft.com/office/drawing/2014/main" id="{8E204606-017A-D877-E2B6-991EDDD9F8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56329" y="3231000"/>
            <a:ext cx="307934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22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4EDEB077-60A6-8E65-2A18-5B3E147187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56329" y="3231000"/>
            <a:ext cx="3078000" cy="51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47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65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 og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33528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6" y="1740238"/>
            <a:ext cx="5334744" cy="1592744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50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50">
                <a:solidFill>
                  <a:srgbClr val="202020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7"/>
            <a:ext cx="5330378" cy="215444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6" y="3458232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899"/>
          </a:p>
        </p:txBody>
      </p:sp>
    </p:spTree>
    <p:extLst>
      <p:ext uri="{BB962C8B-B14F-4D97-AF65-F5344CB8AC3E}">
        <p14:creationId xmlns:p14="http://schemas.microsoft.com/office/powerpoint/2010/main" val="3053450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 og 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33528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6" y="1740238"/>
            <a:ext cx="5334744" cy="1592744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50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50">
                <a:solidFill>
                  <a:srgbClr val="202020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7"/>
            <a:ext cx="5330378" cy="215444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11DE7D1-8C9D-4D67-939F-CB5E940EBE45}"/>
              </a:ext>
            </a:extLst>
          </p:cNvPr>
          <p:cNvSpPr/>
          <p:nvPr userDrawn="1"/>
        </p:nvSpPr>
        <p:spPr>
          <a:xfrm>
            <a:off x="761256" y="3458232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899"/>
          </a:p>
        </p:txBody>
      </p:sp>
    </p:spTree>
    <p:extLst>
      <p:ext uri="{BB962C8B-B14F-4D97-AF65-F5344CB8AC3E}">
        <p14:creationId xmlns:p14="http://schemas.microsoft.com/office/powerpoint/2010/main" val="1633631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33528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6" y="1740238"/>
            <a:ext cx="5334744" cy="1592744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5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7"/>
            <a:ext cx="5330378" cy="215444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B41CECB-54C1-4DFF-88AC-5417CD54C13B}"/>
              </a:ext>
            </a:extLst>
          </p:cNvPr>
          <p:cNvSpPr/>
          <p:nvPr userDrawn="1"/>
        </p:nvSpPr>
        <p:spPr>
          <a:xfrm>
            <a:off x="761256" y="3458232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899"/>
          </a:p>
        </p:txBody>
      </p:sp>
    </p:spTree>
    <p:extLst>
      <p:ext uri="{BB962C8B-B14F-4D97-AF65-F5344CB8AC3E}">
        <p14:creationId xmlns:p14="http://schemas.microsoft.com/office/powerpoint/2010/main" val="3164138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33528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6" y="1740238"/>
            <a:ext cx="5334744" cy="1592744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5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7"/>
            <a:ext cx="5330378" cy="215444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42AE60F-ED9B-4EAC-A6F5-7B46A39B9711}"/>
              </a:ext>
            </a:extLst>
          </p:cNvPr>
          <p:cNvSpPr/>
          <p:nvPr userDrawn="1"/>
        </p:nvSpPr>
        <p:spPr>
          <a:xfrm>
            <a:off x="761256" y="3458232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899"/>
          </a:p>
        </p:txBody>
      </p:sp>
    </p:spTree>
    <p:extLst>
      <p:ext uri="{BB962C8B-B14F-4D97-AF65-F5344CB8AC3E}">
        <p14:creationId xmlns:p14="http://schemas.microsoft.com/office/powerpoint/2010/main" val="296355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ttelside, loggoblå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CCDD70-7E5A-0B9D-FE7C-3F33ECA3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EB8F890-2A4D-C84B-FB75-3DC03422A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600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F6556EB0-E7D0-AF6A-6603-880F6632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774825" y="4466843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Logo" descr="Logo Helsedirektoratet">
            <a:extLst>
              <a:ext uri="{FF2B5EF4-FFF2-40B4-BE49-F238E27FC236}">
                <a16:creationId xmlns:a16="http://schemas.microsoft.com/office/drawing/2014/main" id="{6E79DADF-D176-FE1C-E671-498BA3A2D3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35601" y="625697"/>
            <a:ext cx="2015571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21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33528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6" y="1740238"/>
            <a:ext cx="5334744" cy="1592744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5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7"/>
            <a:ext cx="5330378" cy="215444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2EBB68E-D81F-4673-92C0-1797C8A4D118}"/>
              </a:ext>
            </a:extLst>
          </p:cNvPr>
          <p:cNvSpPr/>
          <p:nvPr userDrawn="1"/>
        </p:nvSpPr>
        <p:spPr>
          <a:xfrm>
            <a:off x="761256" y="3458232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899"/>
          </a:p>
        </p:txBody>
      </p:sp>
    </p:spTree>
    <p:extLst>
      <p:ext uri="{BB962C8B-B14F-4D97-AF65-F5344CB8AC3E}">
        <p14:creationId xmlns:p14="http://schemas.microsoft.com/office/powerpoint/2010/main" val="2152605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2"/>
            <a:ext cx="10663932" cy="159274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5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899"/>
          </a:p>
        </p:txBody>
      </p:sp>
    </p:spTree>
    <p:extLst>
      <p:ext uri="{BB962C8B-B14F-4D97-AF65-F5344CB8AC3E}">
        <p14:creationId xmlns:p14="http://schemas.microsoft.com/office/powerpoint/2010/main" val="1476982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2"/>
            <a:ext cx="10663932" cy="159274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5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899"/>
          </a:p>
        </p:txBody>
      </p:sp>
    </p:spTree>
    <p:extLst>
      <p:ext uri="{BB962C8B-B14F-4D97-AF65-F5344CB8AC3E}">
        <p14:creationId xmlns:p14="http://schemas.microsoft.com/office/powerpoint/2010/main" val="123562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rgbClr val="202020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2"/>
            <a:ext cx="10663932" cy="159274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50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899">
              <a:solidFill>
                <a:srgbClr val="20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03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2"/>
            <a:ext cx="10663932" cy="159274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5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899"/>
          </a:p>
        </p:txBody>
      </p:sp>
    </p:spTree>
    <p:extLst>
      <p:ext uri="{BB962C8B-B14F-4D97-AF65-F5344CB8AC3E}">
        <p14:creationId xmlns:p14="http://schemas.microsoft.com/office/powerpoint/2010/main" val="958019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054334D-F166-4327-B8E2-E81514B8D5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1634" y="0"/>
            <a:ext cx="610036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33528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6" y="1740238"/>
            <a:ext cx="4891530" cy="1592744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50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8" y="3733006"/>
            <a:ext cx="4891530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50">
                <a:solidFill>
                  <a:srgbClr val="202020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7"/>
            <a:ext cx="4891530" cy="215444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6" y="3458232"/>
            <a:ext cx="4891530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899"/>
          </a:p>
        </p:txBody>
      </p:sp>
    </p:spTree>
    <p:extLst>
      <p:ext uri="{BB962C8B-B14F-4D97-AF65-F5344CB8AC3E}">
        <p14:creationId xmlns:p14="http://schemas.microsoft.com/office/powerpoint/2010/main" val="2861131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C743271-C15B-4CA5-881B-A858BFAE0CF3}"/>
              </a:ext>
            </a:extLst>
          </p:cNvPr>
          <p:cNvSpPr/>
          <p:nvPr userDrawn="1"/>
        </p:nvSpPr>
        <p:spPr>
          <a:xfrm>
            <a:off x="0" y="0"/>
            <a:ext cx="60916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126054-13B1-44E8-8DCA-D694E795B8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065" y="1784703"/>
            <a:ext cx="4569123" cy="2769989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0000"/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621" y="4325911"/>
            <a:ext cx="4569123" cy="526298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3800"/>
            </a:lvl1pPr>
          </a:lstStyle>
          <a:p>
            <a:pPr lvl="0"/>
            <a:r>
              <a:rPr lang="nb-NO"/>
              <a:t>stikkord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AFD97FAE-7326-4897-8FAA-AFEF7640F3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462" y="3417759"/>
            <a:ext cx="4569123" cy="747897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Tekst lorem ipsum dolor sit amet</a:t>
            </a:r>
            <a:endParaRPr lang="nb-NO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8D64F2B5-3487-48B2-8043-08BC23EBC2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62" y="2789306"/>
            <a:ext cx="4569123" cy="311624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5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TITTEL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120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3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7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156000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6099559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9043119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779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3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133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3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489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3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31723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7" y="2275682"/>
            <a:ext cx="3002990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3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7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826604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8288690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823" y="2275682"/>
            <a:ext cx="3451981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3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5577" y="2275682"/>
            <a:ext cx="299932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3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28358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6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15600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609955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904311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779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133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489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1160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ttelside,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CCDD70-7E5A-0B9D-FE7C-3F33ECA3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EB8F890-2A4D-C84B-FB75-3DC03422A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600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F6556EB0-E7D0-AF6A-6603-880F6632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774825" y="4466843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Logo" descr="Logo Helsedirektoratet">
            <a:extLst>
              <a:ext uri="{FF2B5EF4-FFF2-40B4-BE49-F238E27FC236}">
                <a16:creationId xmlns:a16="http://schemas.microsoft.com/office/drawing/2014/main" id="{6E79DADF-D176-FE1C-E671-498BA3A2D3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35601" y="625697"/>
            <a:ext cx="2015571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75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6"/>
          </a:xfrm>
          <a:prstGeom prst="rect">
            <a:avLst/>
          </a:prstGeom>
        </p:spPr>
      </p:pic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AA5C412B-5F21-4B22-82D7-54E4FBD19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7" y="2275682"/>
            <a:ext cx="3002990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7A7207AD-56F2-4C93-8B6C-DDDFDA4167C0}"/>
              </a:ext>
            </a:extLst>
          </p:cNvPr>
          <p:cNvCxnSpPr/>
          <p:nvPr userDrawn="1"/>
        </p:nvCxnSpPr>
        <p:spPr>
          <a:xfrm>
            <a:off x="3826604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2BCBA19-8465-44E2-9CE7-FDCB13A6980B}"/>
              </a:ext>
            </a:extLst>
          </p:cNvPr>
          <p:cNvCxnSpPr/>
          <p:nvPr userDrawn="1"/>
        </p:nvCxnSpPr>
        <p:spPr>
          <a:xfrm>
            <a:off x="828869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0169B0DB-742C-4375-B389-C2F0BE8B94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823" y="2275682"/>
            <a:ext cx="3451981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3AB97FFC-F3E9-43A9-BE47-DCCC5FA379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5577" y="2275682"/>
            <a:ext cx="299932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45791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og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733" y="4414780"/>
            <a:ext cx="2286435" cy="637097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3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56231" y="4414780"/>
            <a:ext cx="2286435" cy="637097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3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1207" y="4414780"/>
            <a:ext cx="2286435" cy="637097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3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6184" y="4414780"/>
            <a:ext cx="2286435" cy="637097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3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4134F90-CAE2-4572-81CB-B33544D0D3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15D4FCC-4A79-42D6-A8FB-074E2B7C62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n-NO"/>
              <a:t>Kari Annette Os, 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B30940-D4FB-4C25-8135-6B06CA7C69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pPr/>
              <a:t>‹#›</a:t>
            </a:fld>
            <a:endParaRPr lang="nn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66F272F2-49BC-4138-B101-3654240FAEF3}"/>
              </a:ext>
            </a:extLst>
          </p:cNvPr>
          <p:cNvCxnSpPr/>
          <p:nvPr userDrawn="1"/>
        </p:nvCxnSpPr>
        <p:spPr>
          <a:xfrm>
            <a:off x="761256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9C9F7C75-6683-453A-9D1D-2ADEB0C51336}"/>
              </a:ext>
            </a:extLst>
          </p:cNvPr>
          <p:cNvCxnSpPr/>
          <p:nvPr userDrawn="1"/>
        </p:nvCxnSpPr>
        <p:spPr>
          <a:xfrm>
            <a:off x="9146183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B026ACA-3B63-455E-9059-5A3E0959017D}"/>
              </a:ext>
            </a:extLst>
          </p:cNvPr>
          <p:cNvCxnSpPr/>
          <p:nvPr userDrawn="1"/>
        </p:nvCxnSpPr>
        <p:spPr>
          <a:xfrm>
            <a:off x="3556231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D119814D-25D9-4B69-A446-34776D6C5331}"/>
              </a:ext>
            </a:extLst>
          </p:cNvPr>
          <p:cNvCxnSpPr/>
          <p:nvPr userDrawn="1"/>
        </p:nvCxnSpPr>
        <p:spPr>
          <a:xfrm>
            <a:off x="6351207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29F073FD-AF78-46F7-8EE5-6EFB6F5BBB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3079" y="1827229"/>
            <a:ext cx="1512986" cy="152558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975" b="1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>
              <a:defRPr sz="2975">
                <a:solidFill>
                  <a:schemeClr val="bg1"/>
                </a:solidFill>
                <a:latin typeface="Lato" panose="020F0502020204030203" pitchFamily="34" charset="0"/>
              </a:defRPr>
            </a:lvl2pPr>
            <a:lvl3pPr>
              <a:defRPr sz="2975">
                <a:solidFill>
                  <a:schemeClr val="bg1"/>
                </a:solidFill>
                <a:latin typeface="Lato" panose="020F0502020204030203" pitchFamily="34" charset="0"/>
              </a:defRPr>
            </a:lvl3pPr>
            <a:lvl4pPr>
              <a:defRPr sz="2975">
                <a:solidFill>
                  <a:schemeClr val="bg1"/>
                </a:solidFill>
                <a:latin typeface="Lato" panose="020F0502020204030203" pitchFamily="34" charset="0"/>
              </a:defRPr>
            </a:lvl4pPr>
            <a:lvl5pPr>
              <a:defRPr sz="2975">
                <a:solidFill>
                  <a:schemeClr val="bg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nb-NO" err="1"/>
              <a:t>Xxxx</a:t>
            </a:r>
            <a:endParaRPr lang="nb-NO"/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A067CB03-097D-41A1-B0BF-35404A7A3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03104" y="1000336"/>
            <a:ext cx="4592936" cy="380874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750" b="1"/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3002451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2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5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99050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punktliste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2131D7-0AF4-4BA1-BBDD-FAE3CCC29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5018597" cy="464172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Tittel 14">
            <a:extLst>
              <a:ext uri="{FF2B5EF4-FFF2-40B4-BE49-F238E27FC236}">
                <a16:creationId xmlns:a16="http://schemas.microsoft.com/office/drawing/2014/main" id="{9F425C94-8342-4509-8455-A16A5962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2"/>
            <a:ext cx="5018597" cy="11575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88038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5"/>
            <a:ext cx="2791067" cy="846386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05B22E1-6EA9-4466-81F8-E4957729AA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90" y="648081"/>
            <a:ext cx="7720295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73405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5"/>
            <a:ext cx="2791067" cy="846386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DEDC6E-CFAF-4046-B8BF-1CE2097ED5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90" y="648081"/>
            <a:ext cx="7720295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5638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16059"/>
            <a:ext cx="380310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5"/>
            <a:ext cx="2791067" cy="846386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50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20202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743685A-51FE-462B-BD59-028A10C64D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90" y="648081"/>
            <a:ext cx="7720295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8082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5"/>
            <a:ext cx="2791067" cy="846386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3CC6A7E-3507-42DD-8E1F-91B778ECB8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90" y="648081"/>
            <a:ext cx="7720295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92006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AEE3ECBB-F8CD-40EB-A9AF-746A02D44FBA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761256" y="1589599"/>
            <a:ext cx="11112430" cy="463558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7C21D35-2682-4C37-9369-8B21B52A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753125"/>
            <a:ext cx="6858446" cy="48474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9007D98-D6C3-416B-B59C-76C771F9F5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0803" y="1012167"/>
            <a:ext cx="3472883" cy="152350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ct val="90000"/>
              </a:lnSpc>
              <a:buNone/>
              <a:defRPr sz="1100" u="sng"/>
            </a:lvl1pPr>
          </a:lstStyle>
          <a:p>
            <a:pPr lvl="0"/>
            <a:r>
              <a:rPr lang="nb-NO"/>
              <a:t>Kildelenke</a:t>
            </a:r>
          </a:p>
        </p:txBody>
      </p:sp>
    </p:spTree>
    <p:extLst>
      <p:ext uri="{BB962C8B-B14F-4D97-AF65-F5344CB8AC3E}">
        <p14:creationId xmlns:p14="http://schemas.microsoft.com/office/powerpoint/2010/main" val="10203657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Kari Annette Os, 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70D901B-4A09-4186-871A-0217E23470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7" y="1062133"/>
            <a:ext cx="3041847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6FBDA1A6-EF3F-4959-B6E4-5C465CFF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8897" y="1062133"/>
            <a:ext cx="3041847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03CEB276-EB34-4498-9E66-A492C61DFC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5154" y="1062133"/>
            <a:ext cx="3041847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2EDD7D93-B865-4328-BE9A-4189D149A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257" y="188569"/>
            <a:ext cx="3041847" cy="664798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F9B9FE2A-AEDB-461E-B39B-E9833F7DA2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5154" y="188569"/>
            <a:ext cx="3041847" cy="664798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0AE14427-350B-4070-A415-7AF5BF027C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8897" y="188569"/>
            <a:ext cx="3041847" cy="664798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67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9C6D-9AA3-ECC5-BE51-257DC63A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800175"/>
            <a:ext cx="8642350" cy="133191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C91581-FE29-F032-CCCD-7C6348DBF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2411307"/>
            <a:ext cx="8640763" cy="3897418"/>
          </a:xfrm>
        </p:spPr>
        <p:txBody>
          <a:bodyPr/>
          <a:lstStyle>
            <a:lvl1pPr marL="358775" indent="-358775">
              <a:buFont typeface="+mj-lt"/>
              <a:buAutoNum type="arabicPeriod"/>
              <a:tabLst/>
              <a:defRPr>
                <a:solidFill>
                  <a:schemeClr val="bg1"/>
                </a:solidFill>
              </a:defRPr>
            </a:lvl1pPr>
            <a:lvl2pPr marL="630000" indent="-268288">
              <a:tabLst/>
              <a:defRPr>
                <a:solidFill>
                  <a:schemeClr val="bg1"/>
                </a:solidFill>
              </a:defRPr>
            </a:lvl2pPr>
            <a:lvl3pPr marL="809625" indent="-180000">
              <a:tabLst/>
              <a:defRPr>
                <a:solidFill>
                  <a:schemeClr val="bg1"/>
                </a:solidFill>
              </a:defRPr>
            </a:lvl3pPr>
            <a:lvl4pPr marL="990000" indent="-219075">
              <a:tabLst/>
              <a:defRPr>
                <a:solidFill>
                  <a:schemeClr val="bg1"/>
                </a:solidFill>
              </a:defRPr>
            </a:lvl4pPr>
            <a:lvl5pPr marL="1150938" indent="-1714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D46BA44-B440-B0C0-1AC8-DC4C8D44DFB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55B06F-5D80-114F-9B38-484F4E16F0D6}" type="datetime1">
              <a:rPr lang="nb-NO" smtClean="0"/>
              <a:t>18.04.2026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CFF1E00-5554-050E-B64A-2E3595FEB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530460A-A795-D6BC-3981-1863D774BC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3513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k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Kari Annette Os, 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70D901B-4A09-4186-871A-0217E23470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7" y="1062133"/>
            <a:ext cx="456832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6FBDA1A6-EF3F-4959-B6E4-5C465CFF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6066" y="1062133"/>
            <a:ext cx="4574679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0606E69-7426-4AEC-A703-78AC147015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257" y="188569"/>
            <a:ext cx="4568328" cy="664798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A80E345F-BC10-4713-BFCF-78CDF2AB4B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6066" y="188569"/>
            <a:ext cx="4574679" cy="664798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137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539A6299-615A-48D3-98EC-67B10983AB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Kari Annette Os, 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82512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EC9541-36FA-4FA0-9A86-A1FFA00D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Kari Annette Os, Helsedirektoratet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21333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86DB7F6B-2F66-40CC-B4CA-44167796F9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6" y="1917701"/>
            <a:ext cx="10663933" cy="442410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EC9541-36FA-4FA0-9A86-A1FFA00D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Kari Annette Os, Helsedirektoratet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868436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nhold (to spal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73DB64-FA9A-4917-B9BC-FDBF51AC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2"/>
            <a:ext cx="5122402" cy="11575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2F3F69F-D631-411F-BFF5-5611D6D8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8A3F24D-DD5A-4BBF-970B-80B97882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Kari Annette Os, Helsedirektoratet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E7D622E-D661-4849-BC9C-58B238BE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AA586D02-CE2A-48B0-AB3E-02553004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6" y="1917700"/>
            <a:ext cx="5122402" cy="4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0EDEDCD0-140E-4CA0-9E8E-4047CEFB2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1198" y="1917700"/>
            <a:ext cx="5122402" cy="4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543B2193-A04A-49FA-B3BA-B0A5CB5E96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1198" y="315912"/>
            <a:ext cx="5122402" cy="1157511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kumimoji="0" lang="nb-NO" sz="3500" b="1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4516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33CF2A8-5334-4380-BBD9-6589D1F04F1D}"/>
              </a:ext>
            </a:extLst>
          </p:cNvPr>
          <p:cNvSpPr/>
          <p:nvPr userDrawn="1"/>
        </p:nvSpPr>
        <p:spPr>
          <a:xfrm>
            <a:off x="3803104" y="0"/>
            <a:ext cx="83888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5154" y="964505"/>
            <a:ext cx="6865590" cy="55759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F003730-D2A9-4F5F-BEEC-80D5C718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2"/>
            <a:ext cx="2789800" cy="1157511"/>
          </a:xfrm>
        </p:spPr>
        <p:txBody>
          <a:bodyPr anchor="t">
            <a:normAutofit/>
          </a:bodyPr>
          <a:lstStyle>
            <a:lvl1pPr>
              <a:defRPr sz="2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860835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03C53EE7-6168-4988-A0E1-765A681A7A31}"/>
              </a:ext>
            </a:extLst>
          </p:cNvPr>
          <p:cNvGrpSpPr/>
          <p:nvPr userDrawn="1"/>
        </p:nvGrpSpPr>
        <p:grpSpPr>
          <a:xfrm>
            <a:off x="3551056" y="234030"/>
            <a:ext cx="8407599" cy="6390799"/>
            <a:chOff x="7101650" y="468059"/>
            <a:chExt cx="16814103" cy="12781597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33CF2A8-5334-4380-BBD9-6589D1F04F1D}"/>
                </a:ext>
              </a:extLst>
            </p:cNvPr>
            <p:cNvSpPr/>
            <p:nvPr userDrawn="1"/>
          </p:nvSpPr>
          <p:spPr>
            <a:xfrm>
              <a:off x="7605714" y="468059"/>
              <a:ext cx="16310039" cy="127815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899">
                <a:solidFill>
                  <a:schemeClr val="bg1"/>
                </a:solidFill>
              </a:endParaRPr>
            </a:p>
          </p:txBody>
        </p:sp>
        <p:sp>
          <p:nvSpPr>
            <p:cNvPr id="3" name="Likebent trekant 2">
              <a:extLst>
                <a:ext uri="{FF2B5EF4-FFF2-40B4-BE49-F238E27FC236}">
                  <a16:creationId xmlns:a16="http://schemas.microsoft.com/office/drawing/2014/main" id="{86274A8D-C72C-4E89-AF3A-5587AFD7E9F9}"/>
                </a:ext>
              </a:extLst>
            </p:cNvPr>
            <p:cNvSpPr/>
            <p:nvPr userDrawn="1"/>
          </p:nvSpPr>
          <p:spPr>
            <a:xfrm rot="16200000">
              <a:off x="6849619" y="11053383"/>
              <a:ext cx="1008126" cy="50406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899"/>
            </a:p>
          </p:txBody>
        </p:sp>
      </p:grp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5154" y="2241763"/>
            <a:ext cx="6865590" cy="1692771"/>
          </a:xfrm>
        </p:spPr>
        <p:txBody>
          <a:bodyPr>
            <a:normAutofit/>
          </a:bodyPr>
          <a:lstStyle>
            <a:lvl1pPr marL="0" indent="0">
              <a:buNone/>
              <a:defRPr sz="275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– Sitat  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116CDE2F-835B-4E7B-8DC0-5E54FA45D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5154" y="4526800"/>
            <a:ext cx="6865590" cy="346249"/>
          </a:xfrm>
        </p:spPr>
        <p:txBody>
          <a:bodyPr>
            <a:normAutofit/>
          </a:bodyPr>
          <a:lstStyle>
            <a:lvl1pPr marL="0" indent="0">
              <a:buNone/>
              <a:defRPr sz="2250" b="1">
                <a:solidFill>
                  <a:schemeClr val="bg1"/>
                </a:solidFill>
              </a:defRPr>
            </a:lvl1pPr>
            <a:lvl2pPr>
              <a:defRPr sz="2250" b="1">
                <a:solidFill>
                  <a:schemeClr val="bg1"/>
                </a:solidFill>
              </a:defRPr>
            </a:lvl2pPr>
            <a:lvl3pPr>
              <a:defRPr sz="2250" b="1">
                <a:solidFill>
                  <a:schemeClr val="bg1"/>
                </a:solidFill>
              </a:defRPr>
            </a:lvl3pPr>
            <a:lvl4pPr>
              <a:defRPr sz="2250" b="1">
                <a:solidFill>
                  <a:schemeClr val="bg1"/>
                </a:solidFill>
              </a:defRPr>
            </a:lvl4pPr>
            <a:lvl5pPr>
              <a:defRPr sz="22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Etternavn (alder)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F685159-16FF-42C9-9050-65D31D02A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91" y="959520"/>
            <a:ext cx="1091257" cy="854966"/>
          </a:xfrm>
          <a:prstGeom prst="rect">
            <a:avLst/>
          </a:prstGeom>
        </p:spPr>
      </p:pic>
      <p:sp>
        <p:nvSpPr>
          <p:cNvPr id="15" name="Tittel 14">
            <a:extLst>
              <a:ext uri="{FF2B5EF4-FFF2-40B4-BE49-F238E27FC236}">
                <a16:creationId xmlns:a16="http://schemas.microsoft.com/office/drawing/2014/main" id="{422851C1-D740-4919-AEAE-5D48CB23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2"/>
            <a:ext cx="2789800" cy="1157511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124743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diagram 13">
            <a:extLst>
              <a:ext uri="{FF2B5EF4-FFF2-40B4-BE49-F238E27FC236}">
                <a16:creationId xmlns:a16="http://schemas.microsoft.com/office/drawing/2014/main" id="{217D82E2-7AC7-4093-BC1B-DEBB97F1DBF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1256" y="1992923"/>
            <a:ext cx="10663931" cy="4384431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825666F-F12E-4D05-8478-8905DBFF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1CB094-CF4F-4C2D-A3C1-7B149E8E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Kari Annette Os, 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24BCA4-051E-48AF-A3F6-8C125106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47278E0-BBE2-41C8-B7D9-3A7BE944B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257" y="1473423"/>
            <a:ext cx="10669487" cy="346249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F5FF7035-5ED5-4B7D-A025-3D7B90E5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898460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innhold og media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7473B02-1FF5-4A94-B0A6-44D615C59DB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2"/>
            <a:ext cx="5088940" cy="1157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7" y="1917700"/>
            <a:ext cx="5088940" cy="4424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6272AD0-8BE2-4B74-97C1-36C6108CFB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09199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0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41C96E-2BF6-AF6C-0EF5-CAF5C8D5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37C34B-6364-16E2-9BAA-2E5306EE4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E22738-BBB1-88C1-8BB8-57837106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1668-A7BC-5A45-89C3-825413BD1F56}" type="datetime1">
              <a:rPr lang="nb-NO" smtClean="0"/>
              <a:t>18.04.2026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9E62E1-B28E-C63B-E538-B35DE229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1AE72-5249-ACBA-C070-ABBF2FAB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D09-BF3E-D547-AB07-D5CB3C7C5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05916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36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7" y="2802950"/>
            <a:ext cx="4734306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976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4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ed nettsi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75B877F-AA1C-48A2-86EE-7F0E9A7BF8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57" y="2410502"/>
            <a:ext cx="2231286" cy="15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145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d helse Gode liv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>
              <a:solidFill>
                <a:schemeClr val="bg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F9F67ED-7A72-405B-99F9-E7CDDCD2B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0" y="1584198"/>
            <a:ext cx="5316069" cy="214732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5857388-D08B-465A-A7DC-13F17E84ACBD}"/>
              </a:ext>
            </a:extLst>
          </p:cNvPr>
          <p:cNvSpPr txBox="1"/>
          <p:nvPr userDrawn="1"/>
        </p:nvSpPr>
        <p:spPr>
          <a:xfrm>
            <a:off x="761256" y="4356833"/>
            <a:ext cx="7304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u="sng">
                <a:solidFill>
                  <a:schemeClr val="bg1"/>
                </a:solidFill>
              </a:rPr>
              <a:t>helsedirektoratet.no</a:t>
            </a:r>
          </a:p>
        </p:txBody>
      </p:sp>
    </p:spTree>
    <p:extLst>
      <p:ext uri="{BB962C8B-B14F-4D97-AF65-F5344CB8AC3E}">
        <p14:creationId xmlns:p14="http://schemas.microsoft.com/office/powerpoint/2010/main" val="3840697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d helse Gode liv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F9F67ED-7A72-405B-99F9-E7CDDCD2B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0" y="1584198"/>
            <a:ext cx="5316069" cy="214732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5857388-D08B-465A-A7DC-13F17E84ACBD}"/>
              </a:ext>
            </a:extLst>
          </p:cNvPr>
          <p:cNvSpPr txBox="1"/>
          <p:nvPr userDrawn="1"/>
        </p:nvSpPr>
        <p:spPr>
          <a:xfrm>
            <a:off x="761256" y="4356833"/>
            <a:ext cx="7304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u="sng">
                <a:solidFill>
                  <a:schemeClr val="dk2"/>
                </a:solidFill>
              </a:rPr>
              <a:t>helsedirektoratet.no</a:t>
            </a:r>
          </a:p>
        </p:txBody>
      </p:sp>
    </p:spTree>
    <p:extLst>
      <p:ext uri="{BB962C8B-B14F-4D97-AF65-F5344CB8AC3E}">
        <p14:creationId xmlns:p14="http://schemas.microsoft.com/office/powerpoint/2010/main" val="14048759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Kari Annette Os, 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314000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30" y="2893484"/>
            <a:ext cx="7070555" cy="132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5750" y="405143"/>
            <a:ext cx="10702125" cy="1049407"/>
          </a:xfrm>
        </p:spPr>
        <p:txBody>
          <a:bodyPr>
            <a:noAutofit/>
          </a:bodyPr>
          <a:lstStyle>
            <a:lvl1pPr>
              <a:defRPr sz="2100" b="0">
                <a:solidFill>
                  <a:srgbClr val="615046"/>
                </a:solidFill>
              </a:defRPr>
            </a:lvl1pPr>
            <a:lvl2pPr>
              <a:buNone/>
              <a:defRPr sz="2100">
                <a:solidFill>
                  <a:srgbClr val="615046"/>
                </a:solidFill>
                <a:latin typeface="+mn-lt"/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Kari Annette Os, Helsedirektoratet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7E579-47A0-4E9F-99BD-64E5B1FA7BF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64347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ksomhetsområde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6259" y="405407"/>
            <a:ext cx="10703084" cy="1504819"/>
          </a:xfrm>
        </p:spPr>
        <p:txBody>
          <a:bodyPr>
            <a:noAutofit/>
          </a:bodyPr>
          <a:lstStyle>
            <a:lvl1pPr>
              <a:defRPr sz="4099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374946" y="2154237"/>
            <a:ext cx="3442499" cy="258187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299350"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Kari Annette Os, Helsedirektoratet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5294-62AE-4215-B8CB-3CB1527ECB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44600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ksomhetsområde #2">
    <p:bg>
      <p:bgPr>
        <a:solidFill>
          <a:srgbClr val="FF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630" y="6277110"/>
            <a:ext cx="2721561" cy="5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6259" y="405407"/>
            <a:ext cx="10703084" cy="1504819"/>
          </a:xfrm>
        </p:spPr>
        <p:txBody>
          <a:bodyPr>
            <a:noAutofit/>
          </a:bodyPr>
          <a:lstStyle>
            <a:lvl1pPr>
              <a:defRPr sz="40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374946" y="2154237"/>
            <a:ext cx="3442499" cy="258187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tIns="299350" rtlCol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white"/>
                </a:solidFill>
              </a:rPr>
              <a:t>Kari Annette Os, Helsedirektoratet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0BEA177-EEEA-4BB3-AF81-F3557C3187F7}" type="slidenum">
              <a:rPr lang="nb-NO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4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52625"/>
            <a:ext cx="5400675" cy="4356100"/>
          </a:xfrm>
        </p:spPr>
        <p:txBody>
          <a:bodyPr rIns="360000"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33548-D658-F4A3-A123-C7A88D092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8086" y="1952625"/>
            <a:ext cx="5388588" cy="4356100"/>
          </a:xfrm>
        </p:spPr>
        <p:txBody>
          <a:bodyPr rIns="360000"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A3-CA73-F14C-AA34-FC4FBAC4E753}" type="datetime1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3BE26CA4-BA98-4DD0-885C-3F64413B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947155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r - 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49" y="1425297"/>
            <a:ext cx="3432375" cy="12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35749" y="2802239"/>
            <a:ext cx="3432375" cy="2579344"/>
          </a:xfrm>
          <a:solidFill>
            <a:srgbClr val="D7D1C9"/>
          </a:solidFill>
        </p:spPr>
        <p:txBody>
          <a:bodyPr tIns="748416" rtlCol="0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380750" y="1425297"/>
            <a:ext cx="3432375" cy="12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80750" y="2802239"/>
            <a:ext cx="3432375" cy="2579344"/>
          </a:xfrm>
          <a:solidFill>
            <a:srgbClr val="D7D1C9"/>
          </a:solidFill>
        </p:spPr>
        <p:txBody>
          <a:bodyPr tIns="748416" rtlCol="0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8022375" y="1425297"/>
            <a:ext cx="3432375" cy="1296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022375" y="2802239"/>
            <a:ext cx="3432375" cy="2579344"/>
          </a:xfrm>
          <a:solidFill>
            <a:srgbClr val="D7D1C9"/>
          </a:solidFill>
        </p:spPr>
        <p:txBody>
          <a:bodyPr tIns="748416" rtlCol="0">
            <a:noAutofit/>
          </a:bodyPr>
          <a:lstStyle>
            <a:lvl1pPr algn="ctr" rtl="0">
              <a:defRPr baseline="0"/>
            </a:lvl1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Kari Annette Os, Helsedirektoratet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B174F-CA66-4A6B-8B55-64D636FA2B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89659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-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51" y="1425298"/>
            <a:ext cx="5214374" cy="47005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203444" y="1454554"/>
            <a:ext cx="5248125" cy="4611937"/>
          </a:xfrm>
          <a:solidFill>
            <a:srgbClr val="D7D1C9"/>
          </a:solidFill>
        </p:spPr>
        <p:txBody>
          <a:bodyPr tIns="1746309" rtlCol="0">
            <a:noAutofit/>
          </a:bodyPr>
          <a:lstStyle>
            <a:lvl1pPr algn="ctr" rtl="0">
              <a:defRPr baseline="0"/>
            </a:lvl1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Kari Annette Os, Helsedirektoratet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3A536-515D-433D-AFFB-CD292F86F8D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56077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59" y="405263"/>
            <a:ext cx="10703084" cy="44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5750" y="873423"/>
            <a:ext cx="10702125" cy="5254874"/>
          </a:xfrm>
          <a:solidFill>
            <a:srgbClr val="D7D1C9"/>
          </a:solidFill>
        </p:spPr>
        <p:txBody>
          <a:bodyPr tIns="2120514"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Kari Annette Os, Helsedirektoratet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7AF3-E61B-4405-947C-3369B7E4BA1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1019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#1">
    <p:bg>
      <p:bgPr>
        <a:solidFill>
          <a:srgbClr val="FF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630" y="6277110"/>
            <a:ext cx="2721561" cy="5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40" y="2160230"/>
            <a:ext cx="3430522" cy="25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6259" y="405407"/>
            <a:ext cx="10703084" cy="1504819"/>
          </a:xfrm>
        </p:spPr>
        <p:txBody>
          <a:bodyPr>
            <a:noAutofit/>
          </a:bodyPr>
          <a:lstStyle>
            <a:lvl1pPr>
              <a:defRPr sz="40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white"/>
                </a:solidFill>
              </a:rPr>
              <a:t>Kari Annette Os, Helsedirektoratet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B5E284-A8E8-4E25-8905-696EB9FC81C8}" type="slidenum">
              <a:rPr lang="nb-NO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078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#2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632" y="6267727"/>
            <a:ext cx="2448559" cy="59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40" y="2160230"/>
            <a:ext cx="3430522" cy="25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6259" y="405407"/>
            <a:ext cx="10703084" cy="1504819"/>
          </a:xfrm>
        </p:spPr>
        <p:txBody>
          <a:bodyPr>
            <a:noAutofit/>
          </a:bodyPr>
          <a:lstStyle>
            <a:lvl1pPr>
              <a:defRPr sz="4099">
                <a:solidFill>
                  <a:srgbClr val="6150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74F44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74F44"/>
                </a:solidFill>
              </a:defRPr>
            </a:lvl1pPr>
          </a:lstStyle>
          <a:p>
            <a:pPr>
              <a:defRPr/>
            </a:pPr>
            <a:r>
              <a:rPr lang="nb-NO"/>
              <a:t>Kari Annette Os, Helsedirektoratet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74F44"/>
                </a:solidFill>
              </a:defRPr>
            </a:lvl1pPr>
          </a:lstStyle>
          <a:p>
            <a:pPr>
              <a:defRPr/>
            </a:pPr>
            <a:fld id="{FD59CB96-CF05-4704-AD78-E0D25606EE0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5355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(hvit og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204839C-651E-4669-A321-D05737F664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4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921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skrift, tekst og media 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05B22E1-6EA9-4466-81F8-E4957729AA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6703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skrift og innhold (to spal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73DB64-FA9A-4917-B9BC-FDBF51AC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122402" cy="11575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2F3F69F-D631-411F-BFF5-5611D6D8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8A3F24D-DD5A-4BBF-970B-80B97882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Kari Annette Os, Helsedirektoratet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E7D622E-D661-4849-BC9C-58B238BE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AA586D02-CE2A-48B0-AB3E-02553004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6" y="1917700"/>
            <a:ext cx="5122402" cy="4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0EDEDCD0-140E-4CA0-9E8E-4047CEFB2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1198" y="1917700"/>
            <a:ext cx="5122402" cy="4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543B2193-A04A-49FA-B3BA-B0A5CB5E96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1198" y="315913"/>
            <a:ext cx="5122402" cy="1157511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kumimoji="0" lang="nb-NO" sz="3499" b="1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5694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(hvit og 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11DE7D1-8C9D-4D67-939F-CB5E940EBE45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927B833-3E66-4585-BF5E-140356A1C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4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928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054334D-F166-4327-B8E2-E81514B8D5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1634" y="0"/>
            <a:ext cx="610036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6" y="1740238"/>
            <a:ext cx="4891530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8" y="3733006"/>
            <a:ext cx="4891530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4891530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6" y="3458233"/>
            <a:ext cx="4891530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1FE8DD5-BD94-4030-977C-25664764C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4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6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m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EBD3AE-2C7F-0498-08B2-B1BA038B5B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0063" y="1952625"/>
            <a:ext cx="5388587" cy="642529"/>
          </a:xfrm>
        </p:spPr>
        <p:txBody>
          <a:bodyPr rIns="360000" bIns="0" anchor="t" anchorCtr="0"/>
          <a:lstStyle>
            <a:lvl1pPr marL="0" indent="0">
              <a:lnSpc>
                <a:spcPct val="80000"/>
              </a:lnSpc>
              <a:spcBef>
                <a:spcPts val="500"/>
              </a:spcBef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D26A-0116-97EC-222C-2E0124CA9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5" y="2725785"/>
            <a:ext cx="5400675" cy="3582939"/>
          </a:xfrm>
        </p:spPr>
        <p:txBody>
          <a:bodyPr rIns="360000"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E8A8E-D4FD-4060-A885-5E54552CA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8086" y="1952625"/>
            <a:ext cx="5388587" cy="642529"/>
          </a:xfrm>
        </p:spPr>
        <p:txBody>
          <a:bodyPr rIns="360000" bIns="0" anchor="t" anchorCtr="0"/>
          <a:lstStyle>
            <a:lvl1pPr marL="0" indent="0">
              <a:lnSpc>
                <a:spcPct val="80000"/>
              </a:lnSpc>
              <a:spcBef>
                <a:spcPts val="500"/>
              </a:spcBef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D0006-ABEB-2E7C-4B72-BF63DC731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8086" y="2725783"/>
            <a:ext cx="5388587" cy="3582939"/>
          </a:xfrm>
        </p:spPr>
        <p:txBody>
          <a:bodyPr rIns="360000"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BD188C6-C475-EEBB-19DD-1E7E57D4E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013F20-F216-974D-9AFC-AE3F62853751}" type="datetime1">
              <a:rPr lang="nb-NO" smtClean="0"/>
              <a:t>18.04.2026</a:t>
            </a:fld>
            <a:endParaRPr lang="nb-NO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8B686F46-7932-9981-47F3-786BC2BA5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DC554CA7-09B4-83A3-E57E-5EA3B1CA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0C27FCCD-9AA0-D4E6-92AB-AA7FC231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092471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B41CECB-54C1-4DFF-88AC-5417CD54C13B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D57FE5F-2A23-405A-9915-B32C49D188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4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221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42AE60F-ED9B-4EAC-A6F5-7B46A39B9711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F6F2CDB-ECA6-40A2-A892-1129CAA557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4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15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2EBB68E-D81F-4673-92C0-1797C8A4D118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5DBE9A0-9928-444C-A3F3-A20B1AC4D8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4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139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AEE3ECBB-F8CD-40EB-A9AF-746A02D44FBA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761256" y="1589599"/>
            <a:ext cx="11112430" cy="463558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7C21D35-2682-4C37-9369-8B21B52A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753124"/>
            <a:ext cx="6858446" cy="48474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defRPr sz="3499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9007D98-D6C3-416B-B59C-76C771F9F5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0804" y="1012168"/>
            <a:ext cx="3472883" cy="152350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ct val="90000"/>
              </a:lnSpc>
              <a:buNone/>
              <a:defRPr sz="1100" u="sng"/>
            </a:lvl1pPr>
          </a:lstStyle>
          <a:p>
            <a:pPr lvl="0"/>
            <a:r>
              <a:rPr lang="nb-NO"/>
              <a:t>Kildelenke</a:t>
            </a:r>
          </a:p>
        </p:txBody>
      </p:sp>
    </p:spTree>
    <p:extLst>
      <p:ext uri="{BB962C8B-B14F-4D97-AF65-F5344CB8AC3E}">
        <p14:creationId xmlns:p14="http://schemas.microsoft.com/office/powerpoint/2010/main" val="10020060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re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86DB7F6B-2F66-40CC-B4CA-44167796F9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6" y="1917701"/>
            <a:ext cx="10663933" cy="442410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EC9541-36FA-4FA0-9A86-A1FFA00D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Kari Annette Os, Helsedirektoratet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817925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diagram 13">
            <a:extLst>
              <a:ext uri="{FF2B5EF4-FFF2-40B4-BE49-F238E27FC236}">
                <a16:creationId xmlns:a16="http://schemas.microsoft.com/office/drawing/2014/main" id="{217D82E2-7AC7-4093-BC1B-DEBB97F1DBF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1256" y="1992923"/>
            <a:ext cx="10663931" cy="4384431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825666F-F12E-4D05-8478-8905DBFF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1CB094-CF4F-4C2D-A3C1-7B149E8E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Kari Annette Os, 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24BCA4-051E-48AF-A3F6-8C125106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47278E0-BBE2-41C8-B7D9-3A7BE944B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257" y="1473423"/>
            <a:ext cx="10669487" cy="35386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F5FF7035-5ED5-4B7D-A025-3D7B90E5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07134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811099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372112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3677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010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952626"/>
            <a:ext cx="3602034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C2F6EA-3AD4-B992-0E79-28A87C8644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09446" y="1952626"/>
            <a:ext cx="3585195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33548-D658-F4A3-A123-C7A88D092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8860" y="1952626"/>
            <a:ext cx="3597814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D462-C7BE-3C4A-A1C5-82F71756E724}" type="datetime1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C23E695F-0ABB-E096-637C-2ECCB48B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192815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608786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, punktliste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2131D7-0AF4-4BA1-BBDD-FAE3CCC29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5018597" cy="46417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Tittel 14">
            <a:extLst>
              <a:ext uri="{FF2B5EF4-FFF2-40B4-BE49-F238E27FC236}">
                <a16:creationId xmlns:a16="http://schemas.microsoft.com/office/drawing/2014/main" id="{9F425C94-8342-4509-8455-A16A5962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018597" cy="11575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942984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punktliste og bil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C58400E-AF45-4245-BCFF-BCD1AEE703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2131D7-0AF4-4BA1-BBDD-FAE3CCC29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5018597" cy="4641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Tittel 14">
            <a:extLst>
              <a:ext uri="{FF2B5EF4-FFF2-40B4-BE49-F238E27FC236}">
                <a16:creationId xmlns:a16="http://schemas.microsoft.com/office/drawing/2014/main" id="{9F425C94-8342-4509-8455-A16A5962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018597" cy="1157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085689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, tekst og media 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DEDC6E-CFAF-4046-B8BF-1CE2097ED5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1129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, tekst og media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16058"/>
            <a:ext cx="380310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rgbClr val="20202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743685A-51FE-462B-BD59-028A10C64D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68539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, tekst og media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3CC6A7E-3507-42DD-8E1F-91B778ECB8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38843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teks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33CF2A8-5334-4380-BBD9-6589D1F04F1D}"/>
              </a:ext>
            </a:extLst>
          </p:cNvPr>
          <p:cNvSpPr/>
          <p:nvPr userDrawn="1"/>
        </p:nvSpPr>
        <p:spPr>
          <a:xfrm>
            <a:off x="3803104" y="0"/>
            <a:ext cx="83888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5154" y="964505"/>
            <a:ext cx="6865590" cy="55759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F003730-D2A9-4F5F-BEEC-80D5C718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>
            <a:normAutofit/>
          </a:bodyPr>
          <a:lstStyle>
            <a:lvl1pPr>
              <a:defRPr sz="2799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063003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a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03C53EE7-6168-4988-A0E1-765A681A7A31}"/>
              </a:ext>
            </a:extLst>
          </p:cNvPr>
          <p:cNvGrpSpPr/>
          <p:nvPr userDrawn="1"/>
        </p:nvGrpSpPr>
        <p:grpSpPr>
          <a:xfrm>
            <a:off x="3551056" y="234030"/>
            <a:ext cx="8407599" cy="6390798"/>
            <a:chOff x="7101650" y="468059"/>
            <a:chExt cx="16814103" cy="12781597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33CF2A8-5334-4380-BBD9-6589D1F04F1D}"/>
                </a:ext>
              </a:extLst>
            </p:cNvPr>
            <p:cNvSpPr/>
            <p:nvPr userDrawn="1"/>
          </p:nvSpPr>
          <p:spPr>
            <a:xfrm>
              <a:off x="7605714" y="468059"/>
              <a:ext cx="16310039" cy="127815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798">
                <a:solidFill>
                  <a:schemeClr val="bg1"/>
                </a:solidFill>
              </a:endParaRPr>
            </a:p>
          </p:txBody>
        </p:sp>
        <p:sp>
          <p:nvSpPr>
            <p:cNvPr id="3" name="Likebent trekant 2">
              <a:extLst>
                <a:ext uri="{FF2B5EF4-FFF2-40B4-BE49-F238E27FC236}">
                  <a16:creationId xmlns:a16="http://schemas.microsoft.com/office/drawing/2014/main" id="{86274A8D-C72C-4E89-AF3A-5587AFD7E9F9}"/>
                </a:ext>
              </a:extLst>
            </p:cNvPr>
            <p:cNvSpPr/>
            <p:nvPr userDrawn="1"/>
          </p:nvSpPr>
          <p:spPr>
            <a:xfrm rot="16200000">
              <a:off x="6849619" y="11053383"/>
              <a:ext cx="1008126" cy="50406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798"/>
            </a:p>
          </p:txBody>
        </p:sp>
      </p:grp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5154" y="2241763"/>
            <a:ext cx="6865590" cy="1692771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– Sitat  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116CDE2F-835B-4E7B-8DC0-5E54FA45D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5154" y="4526800"/>
            <a:ext cx="6865590" cy="346249"/>
          </a:xfrm>
        </p:spPr>
        <p:txBody>
          <a:bodyPr>
            <a:normAutofit/>
          </a:bodyPr>
          <a:lstStyle>
            <a:lvl1pPr marL="0" indent="0">
              <a:buNone/>
              <a:defRPr sz="2299" b="1">
                <a:solidFill>
                  <a:schemeClr val="bg1"/>
                </a:solidFill>
              </a:defRPr>
            </a:lvl1pPr>
            <a:lvl2pPr>
              <a:defRPr sz="2299" b="1">
                <a:solidFill>
                  <a:schemeClr val="bg1"/>
                </a:solidFill>
              </a:defRPr>
            </a:lvl2pPr>
            <a:lvl3pPr>
              <a:defRPr sz="2299" b="1">
                <a:solidFill>
                  <a:schemeClr val="bg1"/>
                </a:solidFill>
              </a:defRPr>
            </a:lvl3pPr>
            <a:lvl4pPr>
              <a:defRPr sz="2299" b="1">
                <a:solidFill>
                  <a:schemeClr val="bg1"/>
                </a:solidFill>
              </a:defRPr>
            </a:lvl4pPr>
            <a:lvl5pPr>
              <a:defRPr sz="2299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Etternavn (alder)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F685159-16FF-42C9-9050-65D31D02A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92" y="959521"/>
            <a:ext cx="1091257" cy="854965"/>
          </a:xfrm>
          <a:prstGeom prst="rect">
            <a:avLst/>
          </a:prstGeom>
        </p:spPr>
      </p:pic>
      <p:sp>
        <p:nvSpPr>
          <p:cNvPr id="15" name="Tittel 14">
            <a:extLst>
              <a:ext uri="{FF2B5EF4-FFF2-40B4-BE49-F238E27FC236}">
                <a16:creationId xmlns:a16="http://schemas.microsoft.com/office/drawing/2014/main" id="{422851C1-D740-4919-AEAE-5D48CB23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394286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, innhold og media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7473B02-1FF5-4A94-B0A6-44D615C59DB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5088940" cy="1157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7" y="1917700"/>
            <a:ext cx="5088940" cy="4424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6272AD0-8BE2-4B74-97C1-36C6108CFB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2156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C743271-C15B-4CA5-881B-A858BFAE0CF3}"/>
              </a:ext>
            </a:extLst>
          </p:cNvPr>
          <p:cNvSpPr/>
          <p:nvPr userDrawn="1"/>
        </p:nvSpPr>
        <p:spPr>
          <a:xfrm>
            <a:off x="0" y="0"/>
            <a:ext cx="60916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126054-13B1-44E8-8DCA-D694E795B8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065" y="1784703"/>
            <a:ext cx="4569123" cy="2769989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9994"/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622" y="4325910"/>
            <a:ext cx="4569123" cy="526298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3799"/>
            </a:lvl1pPr>
          </a:lstStyle>
          <a:p>
            <a:pPr lvl="0"/>
            <a:r>
              <a:rPr lang="nb-NO"/>
              <a:t>stikkord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AFD97FAE-7326-4897-8FAA-AFEF7640F3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463" y="3417759"/>
            <a:ext cx="4569123" cy="747897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6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Tekst lorem ipsum dolor sit amet</a:t>
            </a:r>
            <a:endParaRPr lang="nb-NO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8D64F2B5-3487-48B2-8043-08BC23EBC2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63" y="2782454"/>
            <a:ext cx="4569123" cy="318475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TITTEL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232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1.xml"/><Relationship Id="rId117" Type="http://schemas.openxmlformats.org/officeDocument/2006/relationships/theme" Target="../theme/theme2.xml"/><Relationship Id="rId21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67.xml"/><Relationship Id="rId47" Type="http://schemas.openxmlformats.org/officeDocument/2006/relationships/slideLayout" Target="../slideLayouts/slideLayout72.xml"/><Relationship Id="rId63" Type="http://schemas.openxmlformats.org/officeDocument/2006/relationships/slideLayout" Target="../slideLayouts/slideLayout88.xml"/><Relationship Id="rId68" Type="http://schemas.openxmlformats.org/officeDocument/2006/relationships/slideLayout" Target="../slideLayouts/slideLayout93.xml"/><Relationship Id="rId84" Type="http://schemas.openxmlformats.org/officeDocument/2006/relationships/slideLayout" Target="../slideLayouts/slideLayout109.xml"/><Relationship Id="rId89" Type="http://schemas.openxmlformats.org/officeDocument/2006/relationships/slideLayout" Target="../slideLayouts/slideLayout114.xml"/><Relationship Id="rId11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41.xml"/><Relationship Id="rId107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45" Type="http://schemas.openxmlformats.org/officeDocument/2006/relationships/slideLayout" Target="../slideLayouts/slideLayout70.xml"/><Relationship Id="rId53" Type="http://schemas.openxmlformats.org/officeDocument/2006/relationships/slideLayout" Target="../slideLayouts/slideLayout78.xml"/><Relationship Id="rId58" Type="http://schemas.openxmlformats.org/officeDocument/2006/relationships/slideLayout" Target="../slideLayouts/slideLayout83.xml"/><Relationship Id="rId66" Type="http://schemas.openxmlformats.org/officeDocument/2006/relationships/slideLayout" Target="../slideLayouts/slideLayout91.xml"/><Relationship Id="rId74" Type="http://schemas.openxmlformats.org/officeDocument/2006/relationships/slideLayout" Target="../slideLayouts/slideLayout99.xml"/><Relationship Id="rId79" Type="http://schemas.openxmlformats.org/officeDocument/2006/relationships/slideLayout" Target="../slideLayouts/slideLayout104.xml"/><Relationship Id="rId87" Type="http://schemas.openxmlformats.org/officeDocument/2006/relationships/slideLayout" Target="../slideLayouts/slideLayout112.xml"/><Relationship Id="rId102" Type="http://schemas.openxmlformats.org/officeDocument/2006/relationships/slideLayout" Target="../slideLayouts/slideLayout127.xml"/><Relationship Id="rId110" Type="http://schemas.openxmlformats.org/officeDocument/2006/relationships/slideLayout" Target="../slideLayouts/slideLayout135.xml"/><Relationship Id="rId115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30.xml"/><Relationship Id="rId61" Type="http://schemas.openxmlformats.org/officeDocument/2006/relationships/slideLayout" Target="../slideLayouts/slideLayout86.xml"/><Relationship Id="rId82" Type="http://schemas.openxmlformats.org/officeDocument/2006/relationships/slideLayout" Target="../slideLayouts/slideLayout107.xml"/><Relationship Id="rId90" Type="http://schemas.openxmlformats.org/officeDocument/2006/relationships/slideLayout" Target="../slideLayouts/slideLayout115.xml"/><Relationship Id="rId95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68.xml"/><Relationship Id="rId48" Type="http://schemas.openxmlformats.org/officeDocument/2006/relationships/slideLayout" Target="../slideLayouts/slideLayout73.xml"/><Relationship Id="rId56" Type="http://schemas.openxmlformats.org/officeDocument/2006/relationships/slideLayout" Target="../slideLayouts/slideLayout81.xml"/><Relationship Id="rId64" Type="http://schemas.openxmlformats.org/officeDocument/2006/relationships/slideLayout" Target="../slideLayouts/slideLayout89.xml"/><Relationship Id="rId69" Type="http://schemas.openxmlformats.org/officeDocument/2006/relationships/slideLayout" Target="../slideLayouts/slideLayout94.xml"/><Relationship Id="rId77" Type="http://schemas.openxmlformats.org/officeDocument/2006/relationships/slideLayout" Target="../slideLayouts/slideLayout102.xml"/><Relationship Id="rId100" Type="http://schemas.openxmlformats.org/officeDocument/2006/relationships/slideLayout" Target="../slideLayouts/slideLayout125.xml"/><Relationship Id="rId105" Type="http://schemas.openxmlformats.org/officeDocument/2006/relationships/slideLayout" Target="../slideLayouts/slideLayout130.xml"/><Relationship Id="rId113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33.xml"/><Relationship Id="rId51" Type="http://schemas.openxmlformats.org/officeDocument/2006/relationships/slideLayout" Target="../slideLayouts/slideLayout76.xml"/><Relationship Id="rId72" Type="http://schemas.openxmlformats.org/officeDocument/2006/relationships/slideLayout" Target="../slideLayouts/slideLayout97.xml"/><Relationship Id="rId80" Type="http://schemas.openxmlformats.org/officeDocument/2006/relationships/slideLayout" Target="../slideLayouts/slideLayout105.xml"/><Relationship Id="rId85" Type="http://schemas.openxmlformats.org/officeDocument/2006/relationships/slideLayout" Target="../slideLayouts/slideLayout110.xml"/><Relationship Id="rId93" Type="http://schemas.openxmlformats.org/officeDocument/2006/relationships/slideLayout" Target="../slideLayouts/slideLayout118.xml"/><Relationship Id="rId9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46" Type="http://schemas.openxmlformats.org/officeDocument/2006/relationships/slideLayout" Target="../slideLayouts/slideLayout71.xml"/><Relationship Id="rId59" Type="http://schemas.openxmlformats.org/officeDocument/2006/relationships/slideLayout" Target="../slideLayouts/slideLayout84.xml"/><Relationship Id="rId67" Type="http://schemas.openxmlformats.org/officeDocument/2006/relationships/slideLayout" Target="../slideLayouts/slideLayout92.xml"/><Relationship Id="rId103" Type="http://schemas.openxmlformats.org/officeDocument/2006/relationships/slideLayout" Target="../slideLayouts/slideLayout128.xml"/><Relationship Id="rId108" Type="http://schemas.openxmlformats.org/officeDocument/2006/relationships/slideLayout" Target="../slideLayouts/slideLayout133.xml"/><Relationship Id="rId1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66.xml"/><Relationship Id="rId54" Type="http://schemas.openxmlformats.org/officeDocument/2006/relationships/slideLayout" Target="../slideLayouts/slideLayout79.xml"/><Relationship Id="rId62" Type="http://schemas.openxmlformats.org/officeDocument/2006/relationships/slideLayout" Target="../slideLayouts/slideLayout87.xml"/><Relationship Id="rId70" Type="http://schemas.openxmlformats.org/officeDocument/2006/relationships/slideLayout" Target="../slideLayouts/slideLayout95.xml"/><Relationship Id="rId75" Type="http://schemas.openxmlformats.org/officeDocument/2006/relationships/slideLayout" Target="../slideLayouts/slideLayout100.xml"/><Relationship Id="rId83" Type="http://schemas.openxmlformats.org/officeDocument/2006/relationships/slideLayout" Target="../slideLayouts/slideLayout108.xml"/><Relationship Id="rId88" Type="http://schemas.openxmlformats.org/officeDocument/2006/relationships/slideLayout" Target="../slideLayouts/slideLayout113.xml"/><Relationship Id="rId91" Type="http://schemas.openxmlformats.org/officeDocument/2006/relationships/slideLayout" Target="../slideLayouts/slideLayout116.xml"/><Relationship Id="rId96" Type="http://schemas.openxmlformats.org/officeDocument/2006/relationships/slideLayout" Target="../slideLayouts/slideLayout121.xml"/><Relationship Id="rId111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49" Type="http://schemas.openxmlformats.org/officeDocument/2006/relationships/slideLayout" Target="../slideLayouts/slideLayout74.xml"/><Relationship Id="rId57" Type="http://schemas.openxmlformats.org/officeDocument/2006/relationships/slideLayout" Target="../slideLayouts/slideLayout82.xml"/><Relationship Id="rId106" Type="http://schemas.openxmlformats.org/officeDocument/2006/relationships/slideLayout" Target="../slideLayouts/slideLayout131.xml"/><Relationship Id="rId114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56.xml"/><Relationship Id="rId44" Type="http://schemas.openxmlformats.org/officeDocument/2006/relationships/slideLayout" Target="../slideLayouts/slideLayout69.xml"/><Relationship Id="rId52" Type="http://schemas.openxmlformats.org/officeDocument/2006/relationships/slideLayout" Target="../slideLayouts/slideLayout77.xml"/><Relationship Id="rId60" Type="http://schemas.openxmlformats.org/officeDocument/2006/relationships/slideLayout" Target="../slideLayouts/slideLayout85.xml"/><Relationship Id="rId65" Type="http://schemas.openxmlformats.org/officeDocument/2006/relationships/slideLayout" Target="../slideLayouts/slideLayout90.xml"/><Relationship Id="rId73" Type="http://schemas.openxmlformats.org/officeDocument/2006/relationships/slideLayout" Target="../slideLayouts/slideLayout98.xml"/><Relationship Id="rId78" Type="http://schemas.openxmlformats.org/officeDocument/2006/relationships/slideLayout" Target="../slideLayouts/slideLayout103.xml"/><Relationship Id="rId81" Type="http://schemas.openxmlformats.org/officeDocument/2006/relationships/slideLayout" Target="../slideLayouts/slideLayout106.xml"/><Relationship Id="rId86" Type="http://schemas.openxmlformats.org/officeDocument/2006/relationships/slideLayout" Target="../slideLayouts/slideLayout111.xml"/><Relationship Id="rId94" Type="http://schemas.openxmlformats.org/officeDocument/2006/relationships/slideLayout" Target="../slideLayouts/slideLayout119.xml"/><Relationship Id="rId99" Type="http://schemas.openxmlformats.org/officeDocument/2006/relationships/slideLayout" Target="../slideLayouts/slideLayout124.xml"/><Relationship Id="rId101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64.xml"/><Relationship Id="rId109" Type="http://schemas.openxmlformats.org/officeDocument/2006/relationships/slideLayout" Target="../slideLayouts/slideLayout134.xml"/><Relationship Id="rId34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75.xml"/><Relationship Id="rId55" Type="http://schemas.openxmlformats.org/officeDocument/2006/relationships/slideLayout" Target="../slideLayouts/slideLayout80.xml"/><Relationship Id="rId76" Type="http://schemas.openxmlformats.org/officeDocument/2006/relationships/slideLayout" Target="../slideLayouts/slideLayout101.xml"/><Relationship Id="rId97" Type="http://schemas.openxmlformats.org/officeDocument/2006/relationships/slideLayout" Target="../slideLayouts/slideLayout122.xml"/><Relationship Id="rId104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32.xml"/><Relationship Id="rId71" Type="http://schemas.openxmlformats.org/officeDocument/2006/relationships/slideLayout" Target="../slideLayouts/slideLayout96.xml"/><Relationship Id="rId9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slideLayout" Target="../slideLayouts/slideLayout159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144.xml"/><Relationship Id="rId21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5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20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24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23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1.xml"/><Relationship Id="rId1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Relationship Id="rId22" Type="http://schemas.openxmlformats.org/officeDocument/2006/relationships/slideLayout" Target="../slideLayouts/slideLayout163.xml"/><Relationship Id="rId27" Type="http://schemas.openxmlformats.org/officeDocument/2006/relationships/image" Target="../media/image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10">
            <a:extLst>
              <a:ext uri="{FF2B5EF4-FFF2-40B4-BE49-F238E27FC236}">
                <a16:creationId xmlns:a16="http://schemas.microsoft.com/office/drawing/2014/main" id="{077A94D6-BECE-8552-A3E8-6334DF9FE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ound1Rect">
            <a:avLst>
              <a:gd name="adj" fmla="val 4168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F321F365-1F59-1477-7A2C-4F42DECC6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96377E-9BCD-9C71-7D7B-E651B21F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20713"/>
            <a:ext cx="9721850" cy="10445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0BB8E-72F1-6DCB-E97A-20087088A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952625"/>
            <a:ext cx="9721850" cy="4163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BEE82-67D0-8500-8B50-44E3E88AC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5725" y="6460962"/>
            <a:ext cx="1441450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>
                <a:solidFill>
                  <a:schemeClr val="accent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15CD096-5B77-454C-A5B6-D006E652560D}" type="datetime1">
              <a:rPr lang="nb-NO" smtClean="0"/>
              <a:pPr/>
              <a:t>18.04.2026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9AC1F-52BA-7486-B3F5-084EE7EC2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8" y="6460962"/>
            <a:ext cx="7200900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D9266-D53E-DABB-1517-5C48E7C9A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4" y="6460962"/>
            <a:ext cx="1441449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1">
                <a:solidFill>
                  <a:schemeClr val="accent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854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27" r:id="rId2"/>
    <p:sldLayoutId id="2147483686" r:id="rId3"/>
    <p:sldLayoutId id="2147483723" r:id="rId4"/>
    <p:sldLayoutId id="2147483690" r:id="rId5"/>
    <p:sldLayoutId id="2147483722" r:id="rId6"/>
    <p:sldLayoutId id="2147483652" r:id="rId7"/>
    <p:sldLayoutId id="2147483653" r:id="rId8"/>
    <p:sldLayoutId id="2147483662" r:id="rId9"/>
    <p:sldLayoutId id="2147483663" r:id="rId10"/>
    <p:sldLayoutId id="2147483693" r:id="rId11"/>
    <p:sldLayoutId id="2147483726" r:id="rId12"/>
    <p:sldLayoutId id="2147483694" r:id="rId13"/>
    <p:sldLayoutId id="2147483696" r:id="rId14"/>
    <p:sldLayoutId id="2147483664" r:id="rId15"/>
    <p:sldLayoutId id="2147483673" r:id="rId16"/>
    <p:sldLayoutId id="2147483668" r:id="rId17"/>
    <p:sldLayoutId id="2147483724" r:id="rId18"/>
    <p:sldLayoutId id="2147483675" r:id="rId19"/>
    <p:sldLayoutId id="2147483676" r:id="rId20"/>
    <p:sldLayoutId id="2147483698" r:id="rId21"/>
    <p:sldLayoutId id="2147483699" r:id="rId22"/>
    <p:sldLayoutId id="2147483695" r:id="rId23"/>
    <p:sldLayoutId id="2147483725" r:id="rId24"/>
    <p:sldLayoutId id="2147483728" r:id="rId2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04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720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93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049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1572" userDrawn="1">
          <p15:clr>
            <a:srgbClr val="F26B43"/>
          </p15:clr>
        </p15:guide>
        <p15:guide id="8" pos="5654" userDrawn="1">
          <p15:clr>
            <a:srgbClr val="F26B43"/>
          </p15:clr>
        </p15:guide>
        <p15:guide id="9" pos="1118" userDrawn="1">
          <p15:clr>
            <a:srgbClr val="9FCC3B"/>
          </p15:clr>
        </p15:guide>
        <p15:guide id="10" pos="3386" userDrawn="1">
          <p15:clr>
            <a:srgbClr val="F26B43"/>
          </p15:clr>
        </p15:guide>
        <p15:guide id="11" pos="6562" userDrawn="1">
          <p15:clr>
            <a:srgbClr val="9FCC3B"/>
          </p15:clr>
        </p15:guide>
        <p15:guide id="12" pos="4747" userDrawn="1">
          <p15:clr>
            <a:srgbClr val="F26B43"/>
          </p15:clr>
        </p15:guide>
        <p15:guide id="13" pos="665" userDrawn="1">
          <p15:clr>
            <a:srgbClr val="F26B43"/>
          </p15:clr>
        </p15:guide>
        <p15:guide id="14" pos="6992" userDrawn="1">
          <p15:clr>
            <a:srgbClr val="F26B43"/>
          </p15:clr>
        </p15:guide>
        <p15:guide id="15" pos="6108" userDrawn="1">
          <p15:clr>
            <a:srgbClr val="F26B43"/>
          </p15:clr>
        </p15:guide>
        <p15:guide id="16" pos="5201" userDrawn="1">
          <p15:clr>
            <a:srgbClr val="F26B43"/>
          </p15:clr>
        </p15:guide>
        <p15:guide id="17" pos="4294" userDrawn="1">
          <p15:clr>
            <a:srgbClr val="F26B43"/>
          </p15:clr>
        </p15:guide>
        <p15:guide id="18" pos="2933" userDrawn="1">
          <p15:clr>
            <a:srgbClr val="F26B43"/>
          </p15:clr>
        </p15:guide>
        <p15:guide id="19" pos="2479" userDrawn="1">
          <p15:clr>
            <a:srgbClr val="F26B43"/>
          </p15:clr>
        </p15:guide>
        <p15:guide id="20" pos="2026" userDrawn="1">
          <p15:clr>
            <a:srgbClr val="F26B43"/>
          </p15:clr>
        </p15:guide>
        <p15:guide id="21" pos="438" userDrawn="1">
          <p15:clr>
            <a:srgbClr val="F26B43"/>
          </p15:clr>
        </p15:guide>
        <p15:guide id="22" pos="7242" userDrawn="1">
          <p15:clr>
            <a:srgbClr val="F26B43"/>
          </p15:clr>
        </p15:guide>
        <p15:guide id="23" orient="horz" pos="210" userDrawn="1">
          <p15:clr>
            <a:srgbClr val="F26B43"/>
          </p15:clr>
        </p15:guide>
        <p15:guide id="24" orient="horz" pos="4110" userDrawn="1">
          <p15:clr>
            <a:srgbClr val="F26B43"/>
          </p15:clr>
        </p15:guide>
        <p15:guide id="25" orient="horz" pos="1230" userDrawn="1">
          <p15:clr>
            <a:srgbClr val="F26B43"/>
          </p15:clr>
        </p15:guide>
        <p15:guide id="26" orient="horz" pos="39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5749669-6931-4C6E-B152-F25A1F21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2"/>
            <a:ext cx="10663932" cy="115751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C510D1-D451-4A9F-8D9E-451907F84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256" y="1917700"/>
            <a:ext cx="10663932" cy="442410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C366B4-B3AC-46B9-9CB1-13C84BBCF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45915" y="6459523"/>
            <a:ext cx="900171" cy="10002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50">
                <a:solidFill>
                  <a:srgbClr val="202020"/>
                </a:solidFill>
              </a:defRPr>
            </a:lvl1pPr>
          </a:lstStyle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85FB4B-C816-4D4C-8D18-CE3B83BED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256" y="6459523"/>
            <a:ext cx="900171" cy="10002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50">
                <a:solidFill>
                  <a:srgbClr val="202020"/>
                </a:solidFill>
              </a:defRPr>
            </a:lvl1pPr>
          </a:lstStyle>
          <a:p>
            <a:r>
              <a:rPr lang="nn-NO"/>
              <a:t>Kari Annette Os, Helsedirektoratet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928A03-7079-441D-9969-C152566BE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0573" y="6488899"/>
            <a:ext cx="900171" cy="10002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650">
                <a:solidFill>
                  <a:srgbClr val="202020"/>
                </a:solidFill>
              </a:defRPr>
            </a:lvl1pPr>
          </a:lstStyle>
          <a:p>
            <a:fld id="{1670A82E-6091-4B79-BDC9-9FEC8E0D8D32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868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  <p:sldLayoutId id="2147483984" r:id="rId18"/>
    <p:sldLayoutId id="2147483985" r:id="rId19"/>
    <p:sldLayoutId id="2147483986" r:id="rId20"/>
    <p:sldLayoutId id="2147483987" r:id="rId21"/>
    <p:sldLayoutId id="2147483988" r:id="rId22"/>
    <p:sldLayoutId id="2147483989" r:id="rId23"/>
    <p:sldLayoutId id="2147483990" r:id="rId24"/>
    <p:sldLayoutId id="2147483991" r:id="rId25"/>
    <p:sldLayoutId id="2147483992" r:id="rId26"/>
    <p:sldLayoutId id="2147483993" r:id="rId27"/>
    <p:sldLayoutId id="2147483994" r:id="rId28"/>
    <p:sldLayoutId id="2147483995" r:id="rId29"/>
    <p:sldLayoutId id="2147483996" r:id="rId30"/>
    <p:sldLayoutId id="2147483997" r:id="rId31"/>
    <p:sldLayoutId id="2147483998" r:id="rId32"/>
    <p:sldLayoutId id="2147483999" r:id="rId33"/>
    <p:sldLayoutId id="2147484000" r:id="rId34"/>
    <p:sldLayoutId id="2147484001" r:id="rId35"/>
    <p:sldLayoutId id="2147484002" r:id="rId36"/>
    <p:sldLayoutId id="2147484003" r:id="rId37"/>
    <p:sldLayoutId id="2147484004" r:id="rId38"/>
    <p:sldLayoutId id="2147484005" r:id="rId39"/>
    <p:sldLayoutId id="2147484006" r:id="rId40"/>
    <p:sldLayoutId id="2147484007" r:id="rId41"/>
    <p:sldLayoutId id="2147484008" r:id="rId42"/>
    <p:sldLayoutId id="2147484009" r:id="rId43"/>
    <p:sldLayoutId id="2147484010" r:id="rId44"/>
    <p:sldLayoutId id="2147484011" r:id="rId45"/>
    <p:sldLayoutId id="2147484012" r:id="rId46"/>
    <p:sldLayoutId id="2147484013" r:id="rId47"/>
    <p:sldLayoutId id="2147484014" r:id="rId48"/>
    <p:sldLayoutId id="2147484015" r:id="rId49"/>
    <p:sldLayoutId id="2147484016" r:id="rId50"/>
    <p:sldLayoutId id="2147484017" r:id="rId51"/>
    <p:sldLayoutId id="2147484018" r:id="rId52"/>
    <p:sldLayoutId id="2147484019" r:id="rId53"/>
    <p:sldLayoutId id="2147484020" r:id="rId54"/>
    <p:sldLayoutId id="2147484021" r:id="rId55"/>
    <p:sldLayoutId id="2147484022" r:id="rId56"/>
    <p:sldLayoutId id="2147484023" r:id="rId57"/>
    <p:sldLayoutId id="2147484024" r:id="rId58"/>
    <p:sldLayoutId id="2147484025" r:id="rId59"/>
    <p:sldLayoutId id="2147484026" r:id="rId60"/>
    <p:sldLayoutId id="2147484027" r:id="rId61"/>
    <p:sldLayoutId id="2147484028" r:id="rId62"/>
    <p:sldLayoutId id="2147484029" r:id="rId63"/>
    <p:sldLayoutId id="2147484030" r:id="rId64"/>
    <p:sldLayoutId id="2147484031" r:id="rId65"/>
    <p:sldLayoutId id="2147484032" r:id="rId66"/>
    <p:sldLayoutId id="2147484033" r:id="rId67"/>
    <p:sldLayoutId id="2147484034" r:id="rId68"/>
    <p:sldLayoutId id="2147484035" r:id="rId69"/>
    <p:sldLayoutId id="2147484036" r:id="rId70"/>
    <p:sldLayoutId id="2147484037" r:id="rId71"/>
    <p:sldLayoutId id="2147484038" r:id="rId72"/>
    <p:sldLayoutId id="2147484039" r:id="rId73"/>
    <p:sldLayoutId id="2147484040" r:id="rId74"/>
    <p:sldLayoutId id="2147484041" r:id="rId75"/>
    <p:sldLayoutId id="2147484042" r:id="rId76"/>
    <p:sldLayoutId id="2147484043" r:id="rId77"/>
    <p:sldLayoutId id="2147484044" r:id="rId78"/>
    <p:sldLayoutId id="2147484045" r:id="rId79"/>
    <p:sldLayoutId id="2147484046" r:id="rId80"/>
    <p:sldLayoutId id="2147484047" r:id="rId81"/>
    <p:sldLayoutId id="2147484048" r:id="rId82"/>
    <p:sldLayoutId id="2147484049" r:id="rId83"/>
    <p:sldLayoutId id="2147484050" r:id="rId84"/>
    <p:sldLayoutId id="2147484051" r:id="rId85"/>
    <p:sldLayoutId id="2147484052" r:id="rId86"/>
    <p:sldLayoutId id="2147484053" r:id="rId87"/>
    <p:sldLayoutId id="2147484054" r:id="rId88"/>
    <p:sldLayoutId id="2147484055" r:id="rId89"/>
    <p:sldLayoutId id="2147484056" r:id="rId90"/>
    <p:sldLayoutId id="2147484057" r:id="rId91"/>
    <p:sldLayoutId id="2147484058" r:id="rId92"/>
    <p:sldLayoutId id="2147484059" r:id="rId93"/>
    <p:sldLayoutId id="2147484060" r:id="rId94"/>
    <p:sldLayoutId id="2147484061" r:id="rId95"/>
    <p:sldLayoutId id="2147484062" r:id="rId96"/>
    <p:sldLayoutId id="2147484063" r:id="rId97"/>
    <p:sldLayoutId id="2147484064" r:id="rId98"/>
    <p:sldLayoutId id="2147484065" r:id="rId99"/>
    <p:sldLayoutId id="2147484066" r:id="rId100"/>
    <p:sldLayoutId id="2147484067" r:id="rId101"/>
    <p:sldLayoutId id="2147484068" r:id="rId102"/>
    <p:sldLayoutId id="2147484069" r:id="rId103"/>
    <p:sldLayoutId id="2147484070" r:id="rId104"/>
    <p:sldLayoutId id="2147484071" r:id="rId105"/>
    <p:sldLayoutId id="2147484072" r:id="rId106"/>
    <p:sldLayoutId id="2147484073" r:id="rId107"/>
    <p:sldLayoutId id="2147484074" r:id="rId108"/>
    <p:sldLayoutId id="2147484075" r:id="rId109"/>
    <p:sldLayoutId id="2147484076" r:id="rId110"/>
    <p:sldLayoutId id="2147484077" r:id="rId111"/>
    <p:sldLayoutId id="2147484078" r:id="rId112"/>
    <p:sldLayoutId id="2147484079" r:id="rId113"/>
    <p:sldLayoutId id="2147484080" r:id="rId114"/>
    <p:sldLayoutId id="2147484081" r:id="rId115"/>
    <p:sldLayoutId id="2147484082" r:id="rId116"/>
  </p:sldLayoutIdLst>
  <p:hf sldNum="0" hdr="0" dt="0"/>
  <p:txStyles>
    <p:titleStyle>
      <a:lvl1pPr algn="l" defTabSz="914355" rtl="0" eaLnBrk="1" latinLnBrk="0" hangingPunct="1">
        <a:lnSpc>
          <a:spcPct val="100000"/>
        </a:lnSpc>
        <a:spcBef>
          <a:spcPts val="0"/>
        </a:spcBef>
        <a:buNone/>
        <a:defRPr sz="3500" b="1" kern="1200">
          <a:solidFill>
            <a:srgbClr val="20202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35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50" kern="1200">
          <a:solidFill>
            <a:srgbClr val="202020"/>
          </a:solidFill>
          <a:latin typeface="+mn-lt"/>
          <a:ea typeface="+mn-ea"/>
          <a:cs typeface="+mn-cs"/>
        </a:defRPr>
      </a:lvl1pPr>
      <a:lvl2pPr marL="360000" indent="-180000" algn="l" defTabSz="91435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rgbClr val="202020"/>
          </a:solidFill>
          <a:latin typeface="+mn-lt"/>
          <a:ea typeface="+mn-ea"/>
          <a:cs typeface="+mn-cs"/>
        </a:defRPr>
      </a:lvl2pPr>
      <a:lvl3pPr marL="540000" indent="-180000" algn="l" defTabSz="91435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202020"/>
          </a:solidFill>
          <a:latin typeface="+mn-lt"/>
          <a:ea typeface="+mn-ea"/>
          <a:cs typeface="+mn-cs"/>
        </a:defRPr>
      </a:lvl3pPr>
      <a:lvl4pPr marL="720000" indent="-180000" algn="l" defTabSz="91435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202020"/>
          </a:solidFill>
          <a:latin typeface="+mn-lt"/>
          <a:ea typeface="+mn-ea"/>
          <a:cs typeface="+mn-cs"/>
        </a:defRPr>
      </a:lvl4pPr>
      <a:lvl5pPr marL="900000" indent="-180000" algn="l" defTabSz="91435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202020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9">
          <p15:clr>
            <a:srgbClr val="F26B43"/>
          </p15:clr>
        </p15:guide>
        <p15:guide id="2" pos="8637">
          <p15:clr>
            <a:srgbClr val="F26B43"/>
          </p15:clr>
        </p15:guide>
        <p15:guide id="3" pos="959">
          <p15:clr>
            <a:srgbClr val="F26B43"/>
          </p15:clr>
        </p15:guide>
        <p15:guide id="4" pos="2883">
          <p15:clr>
            <a:srgbClr val="F26B43"/>
          </p15:clr>
        </p15:guide>
        <p15:guide id="5" pos="6714">
          <p15:clr>
            <a:srgbClr val="F26B43"/>
          </p15:clr>
        </p15:guide>
        <p15:guide id="6" pos="5751">
          <p15:clr>
            <a:srgbClr val="F26B43"/>
          </p15:clr>
        </p15:guide>
        <p15:guide id="7" pos="4791">
          <p15:clr>
            <a:srgbClr val="F26B43"/>
          </p15:clr>
        </p15:guide>
        <p15:guide id="8" pos="3845">
          <p15:clr>
            <a:srgbClr val="F26B43"/>
          </p15:clr>
        </p15:guide>
        <p15:guide id="9" pos="1919">
          <p15:clr>
            <a:srgbClr val="F26B43"/>
          </p15:clr>
        </p15:guide>
        <p15:guide id="10" pos="9599">
          <p15:clr>
            <a:srgbClr val="F26B43"/>
          </p15:clr>
        </p15:guide>
        <p15:guide id="11" pos="10583">
          <p15:clr>
            <a:srgbClr val="F26B43"/>
          </p15:clr>
        </p15:guide>
        <p15:guide id="12" pos="11522">
          <p15:clr>
            <a:srgbClr val="F26B43"/>
          </p15:clr>
        </p15:guide>
        <p15:guide id="13" pos="12470">
          <p15:clr>
            <a:srgbClr val="F26B43"/>
          </p15:clr>
        </p15:guide>
        <p15:guide id="14" pos="13430">
          <p15:clr>
            <a:srgbClr val="F26B43"/>
          </p15:clr>
        </p15:guide>
        <p15:guide id="15" pos="14958">
          <p15:clr>
            <a:srgbClr val="F26B43"/>
          </p15:clr>
        </p15:guide>
        <p15:guide id="16" orient="horz" pos="8240">
          <p15:clr>
            <a:srgbClr val="F26B43"/>
          </p15:clr>
        </p15:guide>
        <p15:guide id="17" pos="399">
          <p15:clr>
            <a:srgbClr val="F26B43"/>
          </p15:clr>
        </p15:guide>
        <p15:guide id="18" pos="7674">
          <p15:clr>
            <a:srgbClr val="F26B43"/>
          </p15:clr>
        </p15:guide>
        <p15:guide id="19" pos="1439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10">
            <a:extLst>
              <a:ext uri="{FF2B5EF4-FFF2-40B4-BE49-F238E27FC236}">
                <a16:creationId xmlns:a16="http://schemas.microsoft.com/office/drawing/2014/main" id="{077A94D6-BECE-8552-A3E8-6334DF9FE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ound1Rect">
            <a:avLst>
              <a:gd name="adj" fmla="val 4168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F321F365-1F59-1477-7A2C-4F42DECC6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96377E-9BCD-9C71-7D7B-E651B21F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20713"/>
            <a:ext cx="9721850" cy="10445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0BB8E-72F1-6DCB-E97A-20087088A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952625"/>
            <a:ext cx="9721850" cy="4163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BEE82-67D0-8500-8B50-44E3E88AC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5725" y="6460962"/>
            <a:ext cx="1441450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>
                <a:solidFill>
                  <a:schemeClr val="accent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15CD096-5B77-454C-A5B6-D006E652560D}" type="datetime1">
              <a:rPr lang="nb-NO" smtClean="0"/>
              <a:pPr/>
              <a:t>18.04.2026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9AC1F-52BA-7486-B3F5-084EE7EC2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8" y="6460962"/>
            <a:ext cx="7200900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D9266-D53E-DABB-1517-5C48E7C9A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4" y="6460962"/>
            <a:ext cx="1441449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1">
                <a:solidFill>
                  <a:schemeClr val="accent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86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  <p:sldLayoutId id="2147484247" r:id="rId19"/>
    <p:sldLayoutId id="2147484248" r:id="rId20"/>
    <p:sldLayoutId id="2147484249" r:id="rId21"/>
    <p:sldLayoutId id="2147484250" r:id="rId22"/>
    <p:sldLayoutId id="2147484251" r:id="rId23"/>
    <p:sldLayoutId id="2147484252" r:id="rId24"/>
    <p:sldLayoutId id="2147484253" r:id="rId2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04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720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93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1049">
          <p15:clr>
            <a:srgbClr val="F26B43"/>
          </p15:clr>
        </p15:guide>
        <p15:guide id="6" pos="7469">
          <p15:clr>
            <a:srgbClr val="F26B43"/>
          </p15:clr>
        </p15:guide>
        <p15:guide id="7" pos="1572">
          <p15:clr>
            <a:srgbClr val="F26B43"/>
          </p15:clr>
        </p15:guide>
        <p15:guide id="8" pos="5654">
          <p15:clr>
            <a:srgbClr val="F26B43"/>
          </p15:clr>
        </p15:guide>
        <p15:guide id="9" pos="1118">
          <p15:clr>
            <a:srgbClr val="9FCC3B"/>
          </p15:clr>
        </p15:guide>
        <p15:guide id="10" pos="3386">
          <p15:clr>
            <a:srgbClr val="F26B43"/>
          </p15:clr>
        </p15:guide>
        <p15:guide id="11" pos="6562">
          <p15:clr>
            <a:srgbClr val="9FCC3B"/>
          </p15:clr>
        </p15:guide>
        <p15:guide id="12" pos="4747">
          <p15:clr>
            <a:srgbClr val="F26B43"/>
          </p15:clr>
        </p15:guide>
        <p15:guide id="13" pos="665">
          <p15:clr>
            <a:srgbClr val="F26B43"/>
          </p15:clr>
        </p15:guide>
        <p15:guide id="14" pos="6992">
          <p15:clr>
            <a:srgbClr val="F26B43"/>
          </p15:clr>
        </p15:guide>
        <p15:guide id="15" pos="6108">
          <p15:clr>
            <a:srgbClr val="F26B43"/>
          </p15:clr>
        </p15:guide>
        <p15:guide id="16" pos="5201">
          <p15:clr>
            <a:srgbClr val="F26B43"/>
          </p15:clr>
        </p15:guide>
        <p15:guide id="17" pos="4294">
          <p15:clr>
            <a:srgbClr val="F26B43"/>
          </p15:clr>
        </p15:guide>
        <p15:guide id="18" pos="2933">
          <p15:clr>
            <a:srgbClr val="F26B43"/>
          </p15:clr>
        </p15:guide>
        <p15:guide id="19" pos="2479">
          <p15:clr>
            <a:srgbClr val="F26B43"/>
          </p15:clr>
        </p15:guide>
        <p15:guide id="20" pos="2026">
          <p15:clr>
            <a:srgbClr val="F26B43"/>
          </p15:clr>
        </p15:guide>
        <p15:guide id="21" pos="438">
          <p15:clr>
            <a:srgbClr val="F26B43"/>
          </p15:clr>
        </p15:guide>
        <p15:guide id="22" pos="7242">
          <p15:clr>
            <a:srgbClr val="F26B43"/>
          </p15:clr>
        </p15:guide>
        <p15:guide id="23" orient="horz" pos="210">
          <p15:clr>
            <a:srgbClr val="F26B43"/>
          </p15:clr>
        </p15:guide>
        <p15:guide id="24" orient="horz" pos="4110">
          <p15:clr>
            <a:srgbClr val="F26B43"/>
          </p15:clr>
        </p15:guide>
        <p15:guide id="25" orient="horz" pos="1230">
          <p15:clr>
            <a:srgbClr val="F26B43"/>
          </p15:clr>
        </p15:guide>
        <p15:guide id="26" orient="horz" pos="3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sunnaas.no/fag-og-forskning/kompetansesentre-og-tjenester/regional-kompetansetjeneste-for-rehabilitering-rkr/Fagutvikling/kunnskapstranslasjon-fra-kunnskap-til-handl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744" y="1940799"/>
            <a:ext cx="8642350" cy="1848994"/>
          </a:xfrm>
        </p:spPr>
        <p:txBody>
          <a:bodyPr anchor="b">
            <a:normAutofit/>
          </a:bodyPr>
          <a:lstStyle/>
          <a:p>
            <a:r>
              <a:rPr lang="nb-NO" b="1" dirty="0"/>
              <a:t>Guide for implementering</a:t>
            </a:r>
            <a:endParaRPr b="1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1264744" y="5254388"/>
            <a:ext cx="8642350" cy="534524"/>
          </a:xfrm>
        </p:spPr>
        <p:txBody>
          <a:bodyPr>
            <a:normAutofit/>
          </a:bodyPr>
          <a:lstStyle/>
          <a:p>
            <a:r>
              <a:rPr lang="nb-NO" sz="2200" dirty="0"/>
              <a:t>Anne Kristin Ihle Melby, avd. pasientsikkerhet, Helsedirektoratet</a:t>
            </a:r>
          </a:p>
          <a:p>
            <a:endParaRPr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A70A058-A08D-613D-AB43-5063898E8FC3}"/>
              </a:ext>
            </a:extLst>
          </p:cNvPr>
          <p:cNvSpPr txBox="1">
            <a:spLocks/>
          </p:cNvSpPr>
          <p:nvPr/>
        </p:nvSpPr>
        <p:spPr>
          <a:xfrm>
            <a:off x="1264744" y="3789793"/>
            <a:ext cx="10404984" cy="1132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04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720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93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152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 dirty="0">
                <a:solidFill>
                  <a:schemeClr val="bg1">
                    <a:lumMod val="75000"/>
                  </a:schemeClr>
                </a:solidFill>
              </a:rPr>
              <a:t>NSFs nasjonale e-helsekonferansen </a:t>
            </a:r>
          </a:p>
          <a:p>
            <a:r>
              <a:rPr lang="nb-NO" sz="2400" b="1" dirty="0">
                <a:solidFill>
                  <a:schemeClr val="bg1">
                    <a:lumMod val="75000"/>
                  </a:schemeClr>
                </a:solidFill>
              </a:rPr>
              <a:t>22.4.2026</a:t>
            </a:r>
            <a:r>
              <a:rPr lang="nb-NO" sz="18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52625"/>
            <a:ext cx="6788317" cy="4356100"/>
          </a:xfrm>
        </p:spPr>
        <p:txBody>
          <a:bodyPr>
            <a:normAutofit/>
          </a:bodyPr>
          <a:lstStyle/>
          <a:p>
            <a:r>
              <a:rPr lang="nb-NO"/>
              <a:t>Etabler et implementeringsteam</a:t>
            </a:r>
          </a:p>
          <a:p>
            <a:r>
              <a:rPr lang="nb-NO"/>
              <a:t>Definer klare målsettinger </a:t>
            </a:r>
          </a:p>
          <a:p>
            <a:r>
              <a:rPr lang="nb-NO"/>
              <a:t>Tilpass til lokale forhold</a:t>
            </a:r>
          </a:p>
          <a:p>
            <a:r>
              <a:rPr lang="nb-NO"/>
              <a:t>Planlegg for opprettholdelse av ny praksis, oversikt over relevante faktorer er beskrevet</a:t>
            </a:r>
          </a:p>
          <a:p>
            <a:r>
              <a:rPr lang="nb-NO"/>
              <a:t>Kartlegg faktorer som kan påvirke implementeringen – hemmere og fremmere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82B804-0534-70EB-EF54-4F4E02C9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4" y="6460962"/>
            <a:ext cx="1441449" cy="244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41FD356-1CC0-514B-B5D9-F98600AAE6F5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6" y="620713"/>
            <a:ext cx="9721850" cy="1044575"/>
          </a:xfrm>
        </p:spPr>
        <p:txBody>
          <a:bodyPr anchor="t">
            <a:normAutofit/>
          </a:bodyPr>
          <a:lstStyle/>
          <a:p>
            <a:r>
              <a:rPr lang="nb-NO" dirty="0"/>
              <a:t>2. </a:t>
            </a:r>
            <a:r>
              <a:rPr dirty="0" err="1"/>
              <a:t>Planleggingsfasen</a:t>
            </a:r>
            <a:endParaRPr dirty="0"/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9C36A77D-F254-783E-FFCA-22D9F0A2E8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63717" y="620713"/>
            <a:ext cx="4541348" cy="56880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45D47-3BA4-D22D-AE2F-BE767EC91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7F404A-5876-268A-B80E-3980F5E4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4" y="6460962"/>
            <a:ext cx="1441449" cy="244800"/>
          </a:xfrm>
        </p:spPr>
        <p:txBody>
          <a:bodyPr vert="horz" lIns="0" tIns="0" rIns="0" bIns="0" rtlCol="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34EDD09-BF3E-D547-AB07-D5CB3C7C5447}" type="slidenum">
              <a:rPr kumimoji="0" lang="nb-NO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C27D275-C84A-CD18-2F0E-23F1ACA4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59" y="696438"/>
            <a:ext cx="5603741" cy="1044575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4000" b="1" kern="1200" baseline="0"/>
              <a:t>Metodestøtte–</a:t>
            </a:r>
            <a:br>
              <a:rPr lang="nb-NO" sz="2500" b="1" kern="1200" baseline="0"/>
            </a:br>
            <a:r>
              <a:rPr lang="nb-NO" sz="2200" b="0" kern="1200" baseline="0"/>
              <a:t>planleggingsfasen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0014894-AB5F-6D9E-4327-97A1CD5388D4}"/>
              </a:ext>
            </a:extLst>
          </p:cNvPr>
          <p:cNvSpPr txBox="1"/>
          <p:nvPr/>
        </p:nvSpPr>
        <p:spPr>
          <a:xfrm>
            <a:off x="6108086" y="1952625"/>
            <a:ext cx="5388587" cy="642529"/>
          </a:xfrm>
          <a:prstGeom prst="rect">
            <a:avLst/>
          </a:prstGeom>
        </p:spPr>
        <p:txBody>
          <a:bodyPr vert="horz" lIns="0" tIns="0" rIns="36000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9E7"/>
              </a:buClr>
              <a:buSzTx/>
              <a:buFontTx/>
              <a:buNone/>
              <a:tabLst/>
              <a:defRPr/>
            </a:pPr>
            <a:endParaRPr kumimoji="0" lang="nb-NO" sz="2400" b="1" i="0" u="none" strike="noStrike" kern="1200" cap="none" spc="0" normalizeH="0" baseline="0" noProof="0">
              <a:ln>
                <a:noFill/>
              </a:ln>
              <a:solidFill>
                <a:srgbClr val="202020">
                  <a:lumMod val="90000"/>
                  <a:lumOff val="10000"/>
                </a:srgbClr>
              </a:solidFill>
              <a:effectLst/>
              <a:uLnTx/>
              <a:uFillTx/>
              <a:latin typeface="Robo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B56B250-3AAD-D768-304A-F1B3A507A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0078" y="1834076"/>
            <a:ext cx="1428447" cy="178937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C166483-5635-E821-7416-F36BDBAEBD78}"/>
              </a:ext>
            </a:extLst>
          </p:cNvPr>
          <p:cNvSpPr txBox="1"/>
          <p:nvPr/>
        </p:nvSpPr>
        <p:spPr>
          <a:xfrm>
            <a:off x="3359649" y="2339788"/>
            <a:ext cx="7693833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22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Verktøy og maler for: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Etablering av et implementeringsteam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Definere klare målsettinger og hvordan måle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Tilpassing til lokale forhold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Planlegging og opprettholdelse av ny praksis</a:t>
            </a:r>
          </a:p>
          <a:p>
            <a:pPr algn="l"/>
            <a:endParaRPr lang="nb-NO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nb-NO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nb-NO" sz="120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1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A9BBC7-7B5C-30C3-FE2D-FFAD1B39F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786477"/>
            <a:ext cx="6607843" cy="3974041"/>
          </a:xfrm>
        </p:spPr>
        <p:txBody>
          <a:bodyPr>
            <a:noAutofit/>
          </a:bodyPr>
          <a:lstStyle/>
          <a:p>
            <a:r>
              <a:rPr lang="nb-NO"/>
              <a:t>Velge og prøve ut implementeringstiltak – oversikt over gode implementeringstiltak er beskrevet</a:t>
            </a:r>
          </a:p>
          <a:p>
            <a:r>
              <a:rPr lang="nb-NO"/>
              <a:t>Følge med på og justere ny praksis </a:t>
            </a:r>
          </a:p>
          <a:p>
            <a:r>
              <a:rPr lang="nb-NO"/>
              <a:t>Evaluering - måter å følge med og evaluere er beskrevet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12AF433-1FD6-CD85-A881-AA157958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34EDD09-BF3E-D547-AB07-D5CB3C7C5447}" type="slidenum">
              <a:rPr kumimoji="0" lang="nb-NO" sz="900" b="1" i="0" u="none" strike="noStrike" kern="1200" cap="none" spc="0" normalizeH="0" baseline="0" noProof="0" smtClean="0">
                <a:ln>
                  <a:noFill/>
                </a:ln>
                <a:solidFill>
                  <a:srgbClr val="0069E7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srgbClr val="0069E7"/>
              </a:solidFill>
              <a:effectLst/>
              <a:uLnTx/>
              <a:uFillTx/>
              <a:latin typeface="Robo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F31E94D-0740-81BA-F42E-8D39D7FC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20713"/>
            <a:ext cx="10734674" cy="104457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4000"/>
              <a:t>3. Implementering, justering og evaluering</a:t>
            </a:r>
            <a:br>
              <a:rPr lang="nb-NO" sz="3200"/>
            </a:br>
            <a:endParaRPr lang="nb-NO" sz="320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C4065C9-44AD-80C4-8653-793FE35D4AE2}"/>
              </a:ext>
            </a:extLst>
          </p:cNvPr>
          <p:cNvSpPr txBox="1"/>
          <p:nvPr/>
        </p:nvSpPr>
        <p:spPr>
          <a:xfrm>
            <a:off x="9889435" y="5575852"/>
            <a:ext cx="12439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Bilde: Mostphotos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2AA378A4-E70F-08C8-9DF6-4EA59BB640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56517" y="1143000"/>
            <a:ext cx="4176714" cy="52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70314-30AB-6C6D-4EC3-E0E8662DD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A7F44B6-98B5-2072-E111-EAAAA43A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4" y="6460962"/>
            <a:ext cx="1441449" cy="244800"/>
          </a:xfrm>
        </p:spPr>
        <p:txBody>
          <a:bodyPr vert="horz" lIns="0" tIns="0" rIns="0" bIns="0" rtlCol="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34EDD09-BF3E-D547-AB07-D5CB3C7C5447}" type="slidenum">
              <a:rPr kumimoji="0" lang="nb-NO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54839F3-2DCD-3953-F5CE-CE24CA3E5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24" y="531691"/>
            <a:ext cx="6924078" cy="1044575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b-NO" sz="4400" b="1" kern="1200" baseline="0" dirty="0"/>
              <a:t>Metodestøtte–</a:t>
            </a:r>
            <a:br>
              <a:rPr lang="nb-NO" sz="2500" b="1" kern="1200" baseline="0" dirty="0"/>
            </a:br>
            <a:r>
              <a:rPr lang="nb-NO" sz="2400" b="0" kern="12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nb-NO" sz="24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mplementerings-, justerings-, og evalueringsfasen</a:t>
            </a:r>
            <a:br>
              <a:rPr lang="nb-NO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nb-NO" sz="2400" b="0" kern="1200" baseline="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2406875-22DE-58FB-EF84-679D32D8AE15}"/>
              </a:ext>
            </a:extLst>
          </p:cNvPr>
          <p:cNvSpPr txBox="1"/>
          <p:nvPr/>
        </p:nvSpPr>
        <p:spPr>
          <a:xfrm>
            <a:off x="6108086" y="1952625"/>
            <a:ext cx="5388587" cy="642529"/>
          </a:xfrm>
          <a:prstGeom prst="rect">
            <a:avLst/>
          </a:prstGeom>
        </p:spPr>
        <p:txBody>
          <a:bodyPr vert="horz" lIns="0" tIns="0" rIns="36000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9E7"/>
              </a:buClr>
              <a:buSzTx/>
              <a:buFontTx/>
              <a:buNone/>
              <a:tabLst/>
              <a:defRPr/>
            </a:pPr>
            <a:endParaRPr kumimoji="0" lang="nb-NO" sz="2400" b="1" i="0" u="none" strike="noStrike" kern="1200" cap="none" spc="0" normalizeH="0" baseline="0" noProof="0">
              <a:ln>
                <a:noFill/>
              </a:ln>
              <a:solidFill>
                <a:srgbClr val="202020">
                  <a:lumMod val="90000"/>
                  <a:lumOff val="10000"/>
                </a:srgbClr>
              </a:solidFill>
              <a:effectLst/>
              <a:uLnTx/>
              <a:uFillTx/>
              <a:latin typeface="Robo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48E7DAD-2BCF-3B78-81F9-B9683A2D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7" y="1847088"/>
            <a:ext cx="1885809" cy="215141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AEBF354-EA5F-7CE8-E6E6-8C939A36C2E6}"/>
              </a:ext>
            </a:extLst>
          </p:cNvPr>
          <p:cNvSpPr txBox="1"/>
          <p:nvPr/>
        </p:nvSpPr>
        <p:spPr>
          <a:xfrm>
            <a:off x="3386090" y="2865976"/>
            <a:ext cx="7693833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22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Verktøy og maler for: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Implementeringsplan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Evaluering av måloppnåelse</a:t>
            </a:r>
          </a:p>
          <a:p>
            <a:pPr algn="l"/>
            <a:endParaRPr lang="nb-NO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nb-NO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nb-NO" sz="120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SU 2023: alt om boligsparing for ungdom | Sparebanken Sør">
            <a:extLst>
              <a:ext uri="{FF2B5EF4-FFF2-40B4-BE49-F238E27FC236}">
                <a16:creationId xmlns:a16="http://schemas.microsoft.com/office/drawing/2014/main" id="{DD1B3370-E0A5-9032-F86E-443BE0728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4" r="31073"/>
          <a:stretch/>
        </p:blipFill>
        <p:spPr bwMode="auto">
          <a:xfrm>
            <a:off x="6836175" y="3459279"/>
            <a:ext cx="4105803" cy="338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8AC0FBE-3A09-2E05-EABF-5272CC7861B1}"/>
              </a:ext>
            </a:extLst>
          </p:cNvPr>
          <p:cNvSpPr txBox="1"/>
          <p:nvPr/>
        </p:nvSpPr>
        <p:spPr>
          <a:xfrm>
            <a:off x="11043329" y="6436552"/>
            <a:ext cx="1847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Shutterstock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CCE15B4-E3C0-BF5A-0CEF-693B70E82826}"/>
              </a:ext>
            </a:extLst>
          </p:cNvPr>
          <p:cNvSpPr txBox="1"/>
          <p:nvPr/>
        </p:nvSpPr>
        <p:spPr>
          <a:xfrm>
            <a:off x="7517320" y="775764"/>
            <a:ext cx="3795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1: fortsette med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E5EA9ED-E47C-9534-7B4F-61B9BA88BBCD}"/>
              </a:ext>
            </a:extLst>
          </p:cNvPr>
          <p:cNvSpPr txBox="1"/>
          <p:nvPr/>
        </p:nvSpPr>
        <p:spPr>
          <a:xfrm>
            <a:off x="7569700" y="1348947"/>
            <a:ext cx="3394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2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2: begynne med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51FF628-00AC-5591-FD25-A63004D19D2F}"/>
              </a:ext>
            </a:extLst>
          </p:cNvPr>
          <p:cNvSpPr txBox="1"/>
          <p:nvPr/>
        </p:nvSpPr>
        <p:spPr>
          <a:xfrm>
            <a:off x="7569700" y="1973226"/>
            <a:ext cx="3131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2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3: slutte med</a:t>
            </a:r>
          </a:p>
        </p:txBody>
      </p:sp>
      <p:pic>
        <p:nvPicPr>
          <p:cNvPr id="8" name="Plassholder for bilde 10">
            <a:extLst>
              <a:ext uri="{FF2B5EF4-FFF2-40B4-BE49-F238E27FC236}">
                <a16:creationId xmlns:a16="http://schemas.microsoft.com/office/drawing/2014/main" id="{E9C80E8A-159A-CD2C-CD6F-3BD46F9102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" b="2124"/>
          <a:stretch>
            <a:fillRect/>
          </a:stretch>
        </p:blipFill>
        <p:spPr>
          <a:xfrm>
            <a:off x="-407760" y="-14444"/>
            <a:ext cx="6095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4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F0A6A544-7CE7-7499-9205-13529D628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51" y="68263"/>
            <a:ext cx="11222185" cy="6172200"/>
          </a:xfrm>
          <a:prstGeom prst="rect">
            <a:avLst/>
          </a:prstGeom>
          <a:noFill/>
        </p:spPr>
      </p:pic>
      <p:sp>
        <p:nvSpPr>
          <p:cNvPr id="5" name="Plassholder for lysbildenummer 4" hidden="1">
            <a:extLst>
              <a:ext uri="{FF2B5EF4-FFF2-40B4-BE49-F238E27FC236}">
                <a16:creationId xmlns:a16="http://schemas.microsoft.com/office/drawing/2014/main" id="{99284D46-6A81-008C-32DA-B5458746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670A82E-6091-4B79-BDC9-9FEC8E0D8D32}" type="slidenum">
              <a:rPr lang="nn-NO" smtClean="0"/>
              <a:pPr>
                <a:spcAft>
                  <a:spcPts val="600"/>
                </a:spcAft>
              </a:pPr>
              <a:t>2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0612156-FD86-65B1-55A1-1AEF57DE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n-NO"/>
              <a:t>Helsedirektoratet</a:t>
            </a:r>
          </a:p>
        </p:txBody>
      </p:sp>
    </p:spTree>
    <p:extLst>
      <p:ext uri="{BB962C8B-B14F-4D97-AF65-F5344CB8AC3E}">
        <p14:creationId xmlns:p14="http://schemas.microsoft.com/office/powerpoint/2010/main" val="378511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6F81F-06AB-4434-604B-5784D01B0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78E8777-E821-59CA-A124-EBD83212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Helsedirektoratet</a:t>
            </a:r>
          </a:p>
        </p:txBody>
      </p:sp>
      <p:sp>
        <p:nvSpPr>
          <p:cNvPr id="5" name="Plassholder for lysbildenummer 4" hidden="1">
            <a:extLst>
              <a:ext uri="{FF2B5EF4-FFF2-40B4-BE49-F238E27FC236}">
                <a16:creationId xmlns:a16="http://schemas.microsoft.com/office/drawing/2014/main" id="{50D4F5E1-6961-B3C4-DB10-2D821F80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70A82E-6091-4B79-BDC9-9FEC8E0D8D32}" type="slidenum">
              <a:rPr kumimoji="0" lang="nn-NO" sz="900" b="1" i="0" u="none" strike="noStrike" kern="1200" cap="none" spc="0" normalizeH="0" baseline="0" noProof="0" smtClean="0">
                <a:ln>
                  <a:noFill/>
                </a:ln>
                <a:solidFill>
                  <a:srgbClr val="0069E7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n-NO" sz="900" b="1" i="0" u="none" strike="noStrike" kern="1200" cap="none" spc="0" normalizeH="0" baseline="0" noProof="0">
              <a:ln>
                <a:noFill/>
              </a:ln>
              <a:solidFill>
                <a:srgbClr val="0069E7"/>
              </a:solidFill>
              <a:effectLst/>
              <a:uLnTx/>
              <a:uFillTx/>
              <a:latin typeface="Robo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9E8FCCA7-CBBA-149C-D7B9-9D5975DF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Guide for implementering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983270E-1761-457D-6900-889AE1FAB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19982" r="7129" b="24970"/>
          <a:stretch>
            <a:fillRect/>
          </a:stretch>
        </p:blipFill>
        <p:spPr>
          <a:xfrm>
            <a:off x="0" y="2576206"/>
            <a:ext cx="12192000" cy="42817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83C5C3-29AE-9B8E-F06A-01A94DF39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40" y="100130"/>
            <a:ext cx="1783754" cy="17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C1223EC4-1B0C-4821-F439-CF7764083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4" y="1600647"/>
            <a:ext cx="3602034" cy="4356100"/>
          </a:xfrm>
        </p:spPr>
        <p:txBody>
          <a:bodyPr/>
          <a:lstStyle/>
          <a:p>
            <a:r>
              <a:rPr lang="nb-NO"/>
              <a:t>Om implementering</a:t>
            </a:r>
          </a:p>
          <a:p>
            <a:r>
              <a:rPr lang="nb-NO"/>
              <a:t>Lederansvaret</a:t>
            </a:r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8AFCA05A-54A0-EC7D-57EA-ACB812799B9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89822" y="1600647"/>
            <a:ext cx="3585195" cy="4356100"/>
          </a:xfrm>
        </p:spPr>
        <p:txBody>
          <a:bodyPr/>
          <a:lstStyle/>
          <a:p>
            <a:r>
              <a:rPr lang="nb-NO"/>
              <a:t>Faser i implementering:</a:t>
            </a:r>
          </a:p>
          <a:p>
            <a:pPr lvl="1"/>
            <a:r>
              <a:rPr lang="nb-NO"/>
              <a:t>Utforskning</a:t>
            </a:r>
          </a:p>
          <a:p>
            <a:pPr lvl="1"/>
            <a:r>
              <a:rPr lang="nb-NO"/>
              <a:t>Planlegging</a:t>
            </a:r>
          </a:p>
          <a:p>
            <a:pPr lvl="1"/>
            <a:r>
              <a:rPr lang="nb-NO"/>
              <a:t>Implementering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EEA864B7-C3B9-6F44-70DC-C4CC1AF3B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7438" y="1621007"/>
            <a:ext cx="3597814" cy="4356100"/>
          </a:xfrm>
        </p:spPr>
        <p:txBody>
          <a:bodyPr/>
          <a:lstStyle/>
          <a:p>
            <a:r>
              <a:rPr lang="nb-NO" dirty="0"/>
              <a:t>Metodestøtte</a:t>
            </a:r>
          </a:p>
          <a:p>
            <a:r>
              <a:rPr lang="nb-NO" dirty="0"/>
              <a:t>Referanser</a:t>
            </a:r>
          </a:p>
        </p:txBody>
      </p:sp>
      <p:pic>
        <p:nvPicPr>
          <p:cNvPr id="12" name="Bilde 11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AD81AE07-2001-6C49-2B97-C093542C3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211384"/>
            <a:ext cx="1781676" cy="23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ACE00E1-C4AD-A8F8-7994-823204B9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13" r="2" b="2"/>
          <a:stretch>
            <a:fillRect/>
          </a:stretch>
        </p:blipFill>
        <p:spPr>
          <a:xfrm>
            <a:off x="6328880" y="10"/>
            <a:ext cx="5863119" cy="685799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69435 h 6858000"/>
              <a:gd name="connsiteX3" fmla="*/ 6096000 w 6096000"/>
              <a:gd name="connsiteY3" fmla="*/ 5943600 h 6858000"/>
              <a:gd name="connsiteX4" fmla="*/ 6096000 w 6096000"/>
              <a:gd name="connsiteY4" fmla="*/ 6134993 h 6858000"/>
              <a:gd name="connsiteX5" fmla="*/ 5372993 w 6096000"/>
              <a:gd name="connsiteY5" fmla="*/ 6858000 h 6858000"/>
              <a:gd name="connsiteX6" fmla="*/ 5181600 w 6096000"/>
              <a:gd name="connsiteY6" fmla="*/ 6858000 h 6858000"/>
              <a:gd name="connsiteX7" fmla="*/ 3948216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5369435"/>
                </a:lnTo>
                <a:lnTo>
                  <a:pt x="6096000" y="5943600"/>
                </a:lnTo>
                <a:lnTo>
                  <a:pt x="6096000" y="6134993"/>
                </a:lnTo>
                <a:cubicBezTo>
                  <a:pt x="6096000" y="6534299"/>
                  <a:pt x="5772299" y="6858000"/>
                  <a:pt x="5372993" y="6858000"/>
                </a:cubicBezTo>
                <a:lnTo>
                  <a:pt x="5181600" y="6858000"/>
                </a:lnTo>
                <a:lnTo>
                  <a:pt x="3948216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6BA6313-67C9-CD01-47FC-FEEEAAC7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4" y="6460962"/>
            <a:ext cx="1441449" cy="244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341FD356-1CC0-514B-B5D9-F98600AAE6F5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CAFF41DB-51AF-7640-080C-EC566F5A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41FD356-1CC0-514B-B5D9-F98600AAE6F5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961A41E-1278-55FE-288C-C3A8FA36E97E}"/>
              </a:ext>
            </a:extLst>
          </p:cNvPr>
          <p:cNvSpPr txBox="1"/>
          <p:nvPr/>
        </p:nvSpPr>
        <p:spPr>
          <a:xfrm>
            <a:off x="231168" y="1419892"/>
            <a:ext cx="6097712" cy="465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9E7"/>
              </a:buClr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25069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Implementering av nasjonale krav og anbefalinger kan være en kompleks og tidkrevende prosess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9E7"/>
              </a:buClr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25069"/>
              </a:solidFill>
              <a:effectLst/>
              <a:uLnTx/>
              <a:uFillTx/>
              <a:latin typeface="Roboto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9E7"/>
              </a:buClr>
              <a:buSzTx/>
              <a:buFontTx/>
              <a:buNone/>
              <a:tabLst/>
              <a:defRPr/>
            </a:pPr>
            <a:r>
              <a:rPr lang="nb-NO" dirty="0">
                <a:solidFill>
                  <a:srgbClr val="025069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En systematisk implementering av kunnskap vi vet fungerer, vil på sikt kunne: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rgbClr val="0069E7"/>
              </a:buClr>
              <a:defRPr/>
            </a:pPr>
            <a:r>
              <a:rPr lang="nb-NO" dirty="0">
                <a:solidFill>
                  <a:srgbClr val="025069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• </a:t>
            </a:r>
            <a:r>
              <a:rPr lang="nb-NO" sz="1600" dirty="0">
                <a:solidFill>
                  <a:srgbClr val="025069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Spare tid og ressurser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rgbClr val="0069E7"/>
              </a:buClr>
              <a:defRPr/>
            </a:pPr>
            <a:r>
              <a:rPr lang="nb-NO" sz="1600" dirty="0">
                <a:solidFill>
                  <a:srgbClr val="025069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• Øke effekt og effektivitet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rgbClr val="0069E7"/>
              </a:buClr>
              <a:defRPr/>
            </a:pPr>
            <a:r>
              <a:rPr lang="nb-NO" sz="1600" dirty="0">
                <a:solidFill>
                  <a:srgbClr val="025069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• Sikre pasienter og brukere tjenester av god </a:t>
            </a:r>
            <a:r>
              <a:rPr lang="nb-NO" sz="1600" dirty="0" err="1">
                <a:solidFill>
                  <a:srgbClr val="025069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kvaliten</a:t>
            </a:r>
            <a:endParaRPr lang="nb-NO" sz="1600" dirty="0">
              <a:solidFill>
                <a:srgbClr val="025069"/>
              </a:solidFill>
              <a:latin typeface="Roboto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rgbClr val="0069E7"/>
              </a:buClr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025069"/>
              </a:solidFill>
              <a:effectLst/>
              <a:uLnTx/>
              <a:uFillTx/>
              <a:latin typeface="Roboto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0069E7"/>
              </a:buClr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25069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Guiden skal støtte ledere og fagpersoner i arbeidet med å ta i bruk kunnskapsbaserte anbefalinger gjennom en trinnvis og systematisk implementeringsprosess.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9E7"/>
              </a:buClr>
              <a:buSzTx/>
              <a:buFontTx/>
              <a:buNone/>
              <a:tabLst/>
              <a:defRPr/>
            </a:pPr>
            <a:endParaRPr lang="nb-NO" dirty="0">
              <a:solidFill>
                <a:srgbClr val="025069"/>
              </a:solidFill>
              <a:latin typeface="Roboto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9E7"/>
              </a:buClr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25069"/>
              </a:solidFill>
              <a:effectLst/>
              <a:uLnTx/>
              <a:uFillTx/>
              <a:latin typeface="Robo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2BAE87-5670-7C05-E3B7-E16EE38A92C5}"/>
              </a:ext>
            </a:extLst>
          </p:cNvPr>
          <p:cNvSpPr txBox="1">
            <a:spLocks/>
          </p:cNvSpPr>
          <p:nvPr/>
        </p:nvSpPr>
        <p:spPr>
          <a:xfrm>
            <a:off x="263811" y="270292"/>
            <a:ext cx="9721850" cy="10445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Formål og bakgrunn</a:t>
            </a:r>
          </a:p>
        </p:txBody>
      </p:sp>
    </p:spTree>
    <p:extLst>
      <p:ext uri="{BB962C8B-B14F-4D97-AF65-F5344CB8AC3E}">
        <p14:creationId xmlns:p14="http://schemas.microsoft.com/office/powerpoint/2010/main" val="125025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410E5B70-5FF3-4B69-883D-F94BB84196AC}"/>
              </a:ext>
            </a:extLst>
          </p:cNvPr>
          <p:cNvSpPr txBox="1"/>
          <p:nvPr/>
        </p:nvSpPr>
        <p:spPr>
          <a:xfrm>
            <a:off x="4975271" y="6418167"/>
            <a:ext cx="6416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Knowledge to action modellen. Ian Grahams modell oversatt og tilpasset av RKR, Sunnås sykehus HF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8AD23582-13DF-7588-2394-9F13E568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03" y="1024125"/>
            <a:ext cx="4629568" cy="1044575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Kunnskapsgrunnlag</a:t>
            </a:r>
            <a:br>
              <a:rPr lang="nb-NO" sz="4000" dirty="0"/>
            </a:br>
            <a:br>
              <a:rPr lang="nb-NO" sz="4000" b="0" dirty="0">
                <a:ea typeface="+mn-ea"/>
                <a:cs typeface="+mn-cs"/>
              </a:rPr>
            </a:br>
            <a:r>
              <a:rPr lang="nb-NO" sz="2800" b="0" dirty="0">
                <a:ea typeface="+mn-ea"/>
                <a:cs typeface="+mn-cs"/>
              </a:rPr>
              <a:t>Kunnskapstranslasjon</a:t>
            </a:r>
            <a:br>
              <a:rPr lang="nb-NO" sz="2800" b="0" dirty="0">
                <a:ea typeface="+mn-ea"/>
                <a:cs typeface="+mn-cs"/>
              </a:rPr>
            </a:br>
            <a:r>
              <a:rPr lang="nb-NO" sz="2200" b="0" dirty="0">
                <a:ea typeface="+mn-ea"/>
                <a:cs typeface="+mn-cs"/>
              </a:rPr>
              <a:t>Knowledge to action</a:t>
            </a:r>
            <a:endParaRPr lang="nb-NO" sz="2200" b="0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EBA003BF-AD6C-F9F1-3A2F-ED959AB22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4168" b="2893"/>
          <a:stretch/>
        </p:blipFill>
        <p:spPr>
          <a:xfrm>
            <a:off x="4975271" y="1"/>
            <a:ext cx="6592375" cy="6291620"/>
          </a:xfr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C664946-76AD-9048-AF64-52FFFE71FA02}"/>
              </a:ext>
            </a:extLst>
          </p:cNvPr>
          <p:cNvSpPr txBox="1"/>
          <p:nvPr/>
        </p:nvSpPr>
        <p:spPr>
          <a:xfrm>
            <a:off x="0" y="5771836"/>
            <a:ext cx="3655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Implementering - fra kunnskap til handling - Sunnaas sykehus HF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48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6" y="620713"/>
            <a:ext cx="9721850" cy="1044575"/>
          </a:xfrm>
        </p:spPr>
        <p:txBody>
          <a:bodyPr anchor="t">
            <a:normAutofit/>
          </a:bodyPr>
          <a:lstStyle/>
          <a:p>
            <a:r>
              <a:rPr lang="nb-NO" dirty="0"/>
              <a:t>Implementering vs. kvalitetsforbedring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56695FB-D527-E782-98CD-2F57B808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4" y="6460962"/>
            <a:ext cx="1441449" cy="244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41FD356-1CC0-514B-B5D9-F98600AAE6F5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F4B9233E-AA60-948D-7282-CB0290AEE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249091"/>
              </p:ext>
            </p:extLst>
          </p:nvPr>
        </p:nvGraphicFramePr>
        <p:xfrm>
          <a:off x="695326" y="1952625"/>
          <a:ext cx="9721850" cy="416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Date Placeholder 1" hidden="1">
            <a:extLst>
              <a:ext uri="{FF2B5EF4-FFF2-40B4-BE49-F238E27FC236}">
                <a16:creationId xmlns:a16="http://schemas.microsoft.com/office/drawing/2014/main" id="{10591DDF-A561-C105-09F2-D813314DA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340340A-1DEC-3447-9E87-CE8F8D7A246F}" type="datetime1">
              <a:rPr lang="nb-NO" smtClean="0"/>
              <a:pPr>
                <a:spcAft>
                  <a:spcPts val="600"/>
                </a:spcAft>
              </a:pPr>
              <a:t>18.04.2026</a:t>
            </a:fld>
            <a:endParaRPr lang="nb-N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29A0BFB3-D53B-7EC6-23E6-03DF18C8C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240" y="1637197"/>
            <a:ext cx="7798150" cy="46000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b="1" dirty="0"/>
              <a:t>Forankring betyr at ledere:</a:t>
            </a:r>
          </a:p>
          <a:p>
            <a:pPr marL="0" indent="0">
              <a:lnSpc>
                <a:spcPct val="100000"/>
              </a:lnSpc>
              <a:buNone/>
            </a:pPr>
            <a:endParaRPr lang="nb-NO" b="1" dirty="0"/>
          </a:p>
          <a:p>
            <a:pPr>
              <a:lnSpc>
                <a:spcPct val="100000"/>
              </a:lnSpc>
            </a:pPr>
            <a:r>
              <a:rPr lang="nb-NO" dirty="0"/>
              <a:t>har kunnskap om det som skal implementeres</a:t>
            </a:r>
          </a:p>
          <a:p>
            <a:pPr>
              <a:lnSpc>
                <a:spcPct val="100000"/>
              </a:lnSpc>
            </a:pPr>
            <a:r>
              <a:rPr lang="nb-NO" dirty="0"/>
              <a:t>kommuniserer viktigheten av å ta i bruk den nye kunnskapen – hvorfor endringen er viktig</a:t>
            </a:r>
          </a:p>
          <a:p>
            <a:pPr>
              <a:lnSpc>
                <a:spcPct val="100000"/>
              </a:lnSpc>
            </a:pPr>
            <a:r>
              <a:rPr lang="nb-NO" dirty="0"/>
              <a:t>støtter,  tilrettelegger og involverer </a:t>
            </a:r>
          </a:p>
          <a:p>
            <a:pPr>
              <a:lnSpc>
                <a:spcPct val="100000"/>
              </a:lnSpc>
            </a:pPr>
            <a:r>
              <a:rPr lang="nb-NO" dirty="0"/>
              <a:t>er proaktiv, etterspør status </a:t>
            </a:r>
          </a:p>
          <a:p>
            <a:pPr>
              <a:lnSpc>
                <a:spcPct val="100000"/>
              </a:lnSpc>
            </a:pPr>
            <a:r>
              <a:rPr lang="nb-NO" dirty="0"/>
              <a:t>følger opp og håndterer barrierer</a:t>
            </a:r>
          </a:p>
          <a:p>
            <a:pPr>
              <a:lnSpc>
                <a:spcPct val="100000"/>
              </a:lnSpc>
            </a:pPr>
            <a:r>
              <a:rPr lang="nb-NO" dirty="0"/>
              <a:t>skaper et implementeringsklima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10A2AD2-55BB-615C-4B66-F153D93F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4" y="6460962"/>
            <a:ext cx="1441449" cy="244800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34EDD09-BF3E-D547-AB07-D5CB3C7C5447}" type="slidenum">
              <a:rPr kumimoji="0" lang="nb-NO" sz="900" b="1" i="0" u="none" strike="noStrike" kern="1200" cap="none" spc="0" normalizeH="0" baseline="0" noProof="0" smtClean="0">
                <a:ln>
                  <a:noFill/>
                </a:ln>
                <a:solidFill>
                  <a:srgbClr val="0069E7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srgbClr val="0069E7"/>
              </a:solidFill>
              <a:effectLst/>
              <a:uLnTx/>
              <a:uFillTx/>
              <a:latin typeface="Robo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FE1034D-6919-4880-671D-AC9FFEDA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20713"/>
            <a:ext cx="9721850" cy="1044575"/>
          </a:xfrm>
        </p:spPr>
        <p:txBody>
          <a:bodyPr anchor="t">
            <a:normAutofit/>
          </a:bodyPr>
          <a:lstStyle/>
          <a:p>
            <a:r>
              <a:rPr lang="nb-NO" dirty="0"/>
              <a:t>Implementering – et lederansvar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1B93AEE-F005-3221-FBEB-5D6C00BFD1E2}"/>
              </a:ext>
            </a:extLst>
          </p:cNvPr>
          <p:cNvSpPr txBox="1"/>
          <p:nvPr/>
        </p:nvSpPr>
        <p:spPr>
          <a:xfrm>
            <a:off x="9750286" y="5993297"/>
            <a:ext cx="117281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Bilde: Mostphotos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6E26DC1F-8206-9953-D04E-9862FDA23A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21920" y="1311000"/>
            <a:ext cx="4670080" cy="48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4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0" tIns="0" rIns="360000" bIns="0" rtlCol="0">
            <a:normAutofit/>
          </a:bodyPr>
          <a:lstStyle/>
          <a:p>
            <a:r>
              <a:rPr lang="nb-NO"/>
              <a:t>Involvere interessenter og gjennomfør en interessentanalyse</a:t>
            </a:r>
          </a:p>
          <a:p>
            <a:endParaRPr lang="nb-NO"/>
          </a:p>
          <a:p>
            <a:r>
              <a:rPr lang="nb-NO"/>
              <a:t>Kartlegge eksisterende praksis</a:t>
            </a:r>
          </a:p>
          <a:p>
            <a:endParaRPr lang="nb-NO"/>
          </a:p>
          <a:p>
            <a:r>
              <a:rPr lang="nb-NO"/>
              <a:t>Kartlegge kapasitet, evne og klima for endring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C53220D-70B6-B53C-64A0-EF2C4CAF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41FD356-1CC0-514B-B5D9-F98600AAE6F5}" type="slidenum">
              <a:rPr kumimoji="0" lang="nb-NO" sz="900" b="1" i="0" u="none" strike="noStrike" kern="1200" cap="none" spc="0" normalizeH="0" baseline="0" noProof="0" smtClean="0">
                <a:ln>
                  <a:noFill/>
                </a:ln>
                <a:solidFill>
                  <a:srgbClr val="0069E7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srgbClr val="0069E7"/>
              </a:solidFill>
              <a:effectLst/>
              <a:uLnTx/>
              <a:uFillTx/>
              <a:latin typeface="Robo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/>
          </a:bodyPr>
          <a:lstStyle/>
          <a:p>
            <a:r>
              <a:rPr lang="nb-NO" sz="4000" b="1" kern="1200" baseline="0">
                <a:latin typeface="+mj-lt"/>
                <a:ea typeface="+mj-ea"/>
                <a:cs typeface="+mj-cs"/>
              </a:rPr>
              <a:t>1. Utforskningsfasen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C851FFE-13C4-D52A-7B10-44A96B95A58F}"/>
              </a:ext>
            </a:extLst>
          </p:cNvPr>
          <p:cNvSpPr txBox="1"/>
          <p:nvPr/>
        </p:nvSpPr>
        <p:spPr>
          <a:xfrm>
            <a:off x="9879496" y="5605670"/>
            <a:ext cx="1617179" cy="261786"/>
          </a:xfrm>
          <a:prstGeom prst="rect">
            <a:avLst/>
          </a:prstGeom>
        </p:spPr>
        <p:txBody>
          <a:bodyPr vert="horz" lIns="0" tIns="0" rIns="36000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9E7"/>
              </a:buClr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Bilde: Mostphotos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B3BDB87-4534-2557-BE0C-4BFA18F377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08700" y="1820755"/>
            <a:ext cx="5387975" cy="28956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5DE5C-2D7F-FDBC-2609-AB4D9FC48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4E5640B9-D2C7-F27C-F16C-7AA31ACD3930}"/>
              </a:ext>
            </a:extLst>
          </p:cNvPr>
          <p:cNvPicPr>
            <a:picLocks noGrp="1" noChangeAspect="1"/>
          </p:cNvPicPr>
          <p:nvPr>
            <p:ph type="tbl" sz="quarter" idx="13"/>
          </p:nvPr>
        </p:nvPicPr>
        <p:blipFill>
          <a:blip r:embed="rId3"/>
          <a:stretch>
            <a:fillRect/>
          </a:stretch>
        </p:blipFill>
        <p:spPr>
          <a:xfrm>
            <a:off x="453279" y="2091124"/>
            <a:ext cx="2488636" cy="1337876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E23B1C6-B905-3665-3A60-152BD6C1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34EDD09-BF3E-D547-AB07-D5CB3C7C5447}" type="slidenum">
              <a:rPr kumimoji="0" lang="nb-NO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C823E8-B4B2-4406-1523-4133B6BF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b-NO" sz="4400" b="1" kern="1200" baseline="0"/>
              <a:t>Metodestøtte–</a:t>
            </a:r>
            <a:br>
              <a:rPr lang="nb-NO" sz="2500" b="1" kern="1200" baseline="0"/>
            </a:br>
            <a:r>
              <a:rPr lang="nb-NO" sz="2400" b="0" kern="1200" baseline="0"/>
              <a:t>utforskningsfasen</a:t>
            </a:r>
            <a:br>
              <a:rPr lang="nb-NO" sz="2400" b="0" kern="1200" baseline="0"/>
            </a:br>
            <a:endParaRPr lang="nb-NO" sz="2400" b="0" kern="1200" baseline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D2DE426-56D7-75F2-AA80-214DCB643766}"/>
              </a:ext>
            </a:extLst>
          </p:cNvPr>
          <p:cNvSpPr txBox="1"/>
          <p:nvPr/>
        </p:nvSpPr>
        <p:spPr>
          <a:xfrm>
            <a:off x="6108086" y="1952625"/>
            <a:ext cx="5388587" cy="642529"/>
          </a:xfrm>
          <a:prstGeom prst="rect">
            <a:avLst/>
          </a:prstGeom>
        </p:spPr>
        <p:txBody>
          <a:bodyPr vert="horz" lIns="0" tIns="0" rIns="36000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9E7"/>
              </a:buClr>
              <a:buSzTx/>
              <a:buFontTx/>
              <a:buNone/>
              <a:tabLst/>
              <a:defRPr/>
            </a:pPr>
            <a:endParaRPr kumimoji="0" lang="nb-NO" sz="2400" b="1" i="0" u="none" strike="noStrike" kern="1200" cap="none" spc="0" normalizeH="0" baseline="0" noProof="0">
              <a:ln>
                <a:noFill/>
              </a:ln>
              <a:solidFill>
                <a:srgbClr val="202020">
                  <a:lumMod val="90000"/>
                  <a:lumOff val="10000"/>
                </a:srgbClr>
              </a:solidFill>
              <a:effectLst/>
              <a:uLnTx/>
              <a:uFillTx/>
              <a:latin typeface="Robo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7F94AC8-39C8-3973-FEB9-D508CFFB43D9}"/>
              </a:ext>
            </a:extLst>
          </p:cNvPr>
          <p:cNvSpPr txBox="1"/>
          <p:nvPr/>
        </p:nvSpPr>
        <p:spPr>
          <a:xfrm>
            <a:off x="3359649" y="2339788"/>
            <a:ext cx="7693833" cy="3262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22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Verktøy og maler for: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Interessentanalyser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Kartlegging av dagens praksis opp mot nye krav og anbefalinger – identifisering av gapet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Kartlegging av kapasitet, evne og klima for endring</a:t>
            </a:r>
          </a:p>
          <a:p>
            <a:pPr algn="l"/>
            <a:endParaRPr lang="nb-NO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nb-NO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nb-NO" sz="120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28553"/>
      </p:ext>
    </p:extLst>
  </p:cSld>
  <p:clrMapOvr>
    <a:masterClrMapping/>
  </p:clrMapOvr>
</p:sld>
</file>

<file path=ppt/theme/theme1.xml><?xml version="1.0" encoding="utf-8"?>
<a:theme xmlns:a="http://schemas.openxmlformats.org/drawingml/2006/main" name="Helsedir 2024">
  <a:themeElements>
    <a:clrScheme name="Hdir-2024">
      <a:dk1>
        <a:srgbClr val="202020"/>
      </a:dk1>
      <a:lt1>
        <a:srgbClr val="FFFFFF"/>
      </a:lt1>
      <a:dk2>
        <a:srgbClr val="504F4F"/>
      </a:dk2>
      <a:lt2>
        <a:srgbClr val="F0F5FF"/>
      </a:lt2>
      <a:accent1>
        <a:srgbClr val="025069"/>
      </a:accent1>
      <a:accent2>
        <a:srgbClr val="037FA2"/>
      </a:accent2>
      <a:accent3>
        <a:srgbClr val="0069E7"/>
      </a:accent3>
      <a:accent4>
        <a:srgbClr val="7C145C"/>
      </a:accent4>
      <a:accent5>
        <a:srgbClr val="366558"/>
      </a:accent5>
      <a:accent6>
        <a:srgbClr val="94DBC9"/>
      </a:accent6>
      <a:hlink>
        <a:srgbClr val="0069E7"/>
      </a:hlink>
      <a:folHlink>
        <a:srgbClr val="0069E7"/>
      </a:folHlink>
    </a:clrScheme>
    <a:fontScheme name="Tes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mal_NY versjon[67]  -  Skrivebeskyttet" id="{E5D2225B-CF60-724E-8634-BB3EBE7027E6}" vid="{44B68484-C258-6D40-9A3E-4450326D50D5}"/>
    </a:ext>
  </a:extLst>
</a:theme>
</file>

<file path=ppt/theme/theme2.xml><?xml version="1.0" encoding="utf-8"?>
<a:theme xmlns:a="http://schemas.openxmlformats.org/drawingml/2006/main" name="12_Helsedirektoratet 2018">
  <a:themeElements>
    <a:clrScheme name="Office">
      <a:dk1>
        <a:sysClr val="windowText" lastClr="000000"/>
      </a:dk1>
      <a:lt1>
        <a:sysClr val="window" lastClr="FFFFFF"/>
      </a:lt1>
      <a:dk2>
        <a:srgbClr val="19516A"/>
      </a:dk2>
      <a:lt2>
        <a:srgbClr val="DEDEDE"/>
      </a:lt2>
      <a:accent1>
        <a:srgbClr val="19516A"/>
      </a:accent1>
      <a:accent2>
        <a:srgbClr val="2A80A6"/>
      </a:accent2>
      <a:accent3>
        <a:srgbClr val="76C499"/>
      </a:accent3>
      <a:accent4>
        <a:srgbClr val="3C6558"/>
      </a:accent4>
      <a:accent5>
        <a:srgbClr val="70486C"/>
      </a:accent5>
      <a:accent6>
        <a:srgbClr val="EE91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20202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smal ppt - med ny logo" id="{FF98CB7A-155A-44CF-A0E5-2DF71405BC1E}" vid="{65317A70-E540-4555-838E-0B6C5DD237F2}"/>
    </a:ext>
  </a:extLst>
</a:theme>
</file>

<file path=ppt/theme/theme3.xml><?xml version="1.0" encoding="utf-8"?>
<a:theme xmlns:a="http://schemas.openxmlformats.org/drawingml/2006/main" name="1_Helsedir 2024">
  <a:themeElements>
    <a:clrScheme name="Hdir-2024">
      <a:dk1>
        <a:srgbClr val="202020"/>
      </a:dk1>
      <a:lt1>
        <a:srgbClr val="FFFFFF"/>
      </a:lt1>
      <a:dk2>
        <a:srgbClr val="504F4F"/>
      </a:dk2>
      <a:lt2>
        <a:srgbClr val="F0F5FF"/>
      </a:lt2>
      <a:accent1>
        <a:srgbClr val="025069"/>
      </a:accent1>
      <a:accent2>
        <a:srgbClr val="037FA2"/>
      </a:accent2>
      <a:accent3>
        <a:srgbClr val="0069E7"/>
      </a:accent3>
      <a:accent4>
        <a:srgbClr val="7C145C"/>
      </a:accent4>
      <a:accent5>
        <a:srgbClr val="366558"/>
      </a:accent5>
      <a:accent6>
        <a:srgbClr val="94DBC9"/>
      </a:accent6>
      <a:hlink>
        <a:srgbClr val="0069E7"/>
      </a:hlink>
      <a:folHlink>
        <a:srgbClr val="0069E7"/>
      </a:folHlink>
    </a:clrScheme>
    <a:fontScheme name="Tes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mal_NY versjon[67]  -  Skrivebeskyttet" id="{E5D2225B-CF60-724E-8634-BB3EBE7027E6}" vid="{44B68484-C258-6D40-9A3E-4450326D50D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5778f9-37d9-40e7-bcc1-45d178d6b0fc">
      <Terms xmlns="http://schemas.microsoft.com/office/infopath/2007/PartnerControls"/>
    </lcf76f155ced4ddcb4097134ff3c332f>
    <TaxCatchAll xmlns="f35a4529-6bb8-40a7-b2aa-c3446e3904e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5EE73A7BD4B34E82BECA8FF7F775DD" ma:contentTypeVersion="13" ma:contentTypeDescription="Opprett et nytt dokument." ma:contentTypeScope="" ma:versionID="a2191bb980dcb5001522dd0c733077d0">
  <xsd:schema xmlns:xsd="http://www.w3.org/2001/XMLSchema" xmlns:xs="http://www.w3.org/2001/XMLSchema" xmlns:p="http://schemas.microsoft.com/office/2006/metadata/properties" xmlns:ns2="785778f9-37d9-40e7-bcc1-45d178d6b0fc" xmlns:ns3="f35a4529-6bb8-40a7-b2aa-c3446e3904ee" targetNamespace="http://schemas.microsoft.com/office/2006/metadata/properties" ma:root="true" ma:fieldsID="5be388531dfe7f37dc717690b8876a61" ns2:_="" ns3:_="">
    <xsd:import namespace="785778f9-37d9-40e7-bcc1-45d178d6b0fc"/>
    <xsd:import namespace="f35a4529-6bb8-40a7-b2aa-c3446e390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778f9-37d9-40e7-bcc1-45d178d6b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44bd27e2-62de-4af1-85f7-19d8bf2bfc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a4529-6bb8-40a7-b2aa-c3446e390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7ba1a6b-b8de-473b-867c-319e338a92c2}" ma:internalName="TaxCatchAll" ma:showField="CatchAllData" ma:web="f35a4529-6bb8-40a7-b2aa-c3446e390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8C70EF-4204-48CC-9705-9783C12D26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DE6656-7D40-49FF-8310-EF271454CE17}">
  <ds:schemaRefs>
    <ds:schemaRef ds:uri="http://purl.org/dc/elements/1.1/"/>
    <ds:schemaRef ds:uri="http://schemas.microsoft.com/office/2006/metadata/properties"/>
    <ds:schemaRef ds:uri="785778f9-37d9-40e7-bcc1-45d178d6b0f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35a4529-6bb8-40a7-b2aa-c3446e3904e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E0D6E4-F42E-4C67-9FA9-2C24B6E0F4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778f9-37d9-40e7-bcc1-45d178d6b0fc"/>
    <ds:schemaRef ds:uri="f35a4529-6bb8-40a7-b2aa-c3446e390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ba1bd5c-750f-4ad6-aba3-0f95585bc21f}" enabled="0" method="" siteId="{6ba1bd5c-750f-4ad6-aba3-0f95585bc21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Powerpointmal_Helsedirektoratet</Template>
  <TotalTime>6443</TotalTime>
  <Words>1960</Words>
  <Application>Microsoft Office PowerPoint</Application>
  <PresentationFormat>Widescreen</PresentationFormat>
  <Paragraphs>219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14</vt:i4>
      </vt:variant>
    </vt:vector>
  </HeadingPairs>
  <TitlesOfParts>
    <vt:vector size="24" baseType="lpstr">
      <vt:lpstr>Aptos</vt:lpstr>
      <vt:lpstr>Arial</vt:lpstr>
      <vt:lpstr>Calibri</vt:lpstr>
      <vt:lpstr>Georgia</vt:lpstr>
      <vt:lpstr>Lato</vt:lpstr>
      <vt:lpstr>Roboto</vt:lpstr>
      <vt:lpstr>Roboto Light</vt:lpstr>
      <vt:lpstr>Helsedir 2024</vt:lpstr>
      <vt:lpstr>12_Helsedirektoratet 2018</vt:lpstr>
      <vt:lpstr>1_Helsedir 2024</vt:lpstr>
      <vt:lpstr>Guide for implementering</vt:lpstr>
      <vt:lpstr>PowerPoint-presentasjon</vt:lpstr>
      <vt:lpstr>Guide for implementering</vt:lpstr>
      <vt:lpstr>PowerPoint-presentasjon</vt:lpstr>
      <vt:lpstr>Kunnskapsgrunnlag  Kunnskapstranslasjon Knowledge to action</vt:lpstr>
      <vt:lpstr>Implementering vs. kvalitetsforbedring</vt:lpstr>
      <vt:lpstr>Implementering – et lederansvar</vt:lpstr>
      <vt:lpstr>1. Utforskningsfasen</vt:lpstr>
      <vt:lpstr>Metodestøtte– utforskningsfasen </vt:lpstr>
      <vt:lpstr>2. Planleggingsfasen</vt:lpstr>
      <vt:lpstr>Metodestøtte– planleggingsfasen</vt:lpstr>
      <vt:lpstr>3. Implementering, justering og evaluering </vt:lpstr>
      <vt:lpstr>Metodestøtte– implementerings-, justerings-, og evalueringsfasen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 Annette Os</dc:creator>
  <cp:lastModifiedBy>Anne Kristin Ihle Melby</cp:lastModifiedBy>
  <cp:revision>7</cp:revision>
  <cp:lastPrinted>2026-03-24T07:20:35Z</cp:lastPrinted>
  <dcterms:created xsi:type="dcterms:W3CDTF">2025-08-18T20:25:41Z</dcterms:created>
  <dcterms:modified xsi:type="dcterms:W3CDTF">2026-04-20T19:46:45Z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0x0101008E5EE73A7BD4B34E82BECA8FF7F775DD</vt:lpwstr>
  </property>
  <property fmtid="{D5CDD505-2E9C-101B-9397-08002B2CF9AE}" pid="3" name="MediaServiceImageTags">
    <vt:lpwstr/>
  </property>
</Properties>
</file>