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Lst>
  <p:notesMasterIdLst>
    <p:notesMasterId r:id="rId32"/>
  </p:notesMasterIdLst>
  <p:sldIdLst>
    <p:sldId id="416" r:id="rId3"/>
    <p:sldId id="552" r:id="rId4"/>
    <p:sldId id="389" r:id="rId5"/>
    <p:sldId id="580" r:id="rId6"/>
    <p:sldId id="540" r:id="rId7"/>
    <p:sldId id="563" r:id="rId8"/>
    <p:sldId id="591" r:id="rId9"/>
    <p:sldId id="498" r:id="rId10"/>
    <p:sldId id="366" r:id="rId11"/>
    <p:sldId id="597" r:id="rId12"/>
    <p:sldId id="598" r:id="rId13"/>
    <p:sldId id="602" r:id="rId14"/>
    <p:sldId id="601" r:id="rId15"/>
    <p:sldId id="608" r:id="rId16"/>
    <p:sldId id="603" r:id="rId17"/>
    <p:sldId id="605" r:id="rId18"/>
    <p:sldId id="604" r:id="rId19"/>
    <p:sldId id="606" r:id="rId20"/>
    <p:sldId id="440" r:id="rId21"/>
    <p:sldId id="607" r:id="rId22"/>
    <p:sldId id="361" r:id="rId23"/>
    <p:sldId id="612" r:id="rId24"/>
    <p:sldId id="403" r:id="rId25"/>
    <p:sldId id="436" r:id="rId26"/>
    <p:sldId id="394" r:id="rId27"/>
    <p:sldId id="613" r:id="rId28"/>
    <p:sldId id="532" r:id="rId29"/>
    <p:sldId id="533" r:id="rId30"/>
    <p:sldId id="418" r:id="rId31"/>
  </p:sldIdLst>
  <p:sldSz cx="9144000" cy="5145088"/>
  <p:notesSz cx="6896100" cy="100203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C8AA975-3A3C-4A1A-819F-269D0059079B}">
          <p14:sldIdLst>
            <p14:sldId id="416"/>
            <p14:sldId id="552"/>
            <p14:sldId id="389"/>
            <p14:sldId id="580"/>
            <p14:sldId id="540"/>
            <p14:sldId id="563"/>
            <p14:sldId id="591"/>
            <p14:sldId id="498"/>
            <p14:sldId id="366"/>
            <p14:sldId id="597"/>
            <p14:sldId id="598"/>
            <p14:sldId id="602"/>
            <p14:sldId id="601"/>
            <p14:sldId id="608"/>
            <p14:sldId id="603"/>
            <p14:sldId id="605"/>
            <p14:sldId id="604"/>
            <p14:sldId id="606"/>
            <p14:sldId id="440"/>
            <p14:sldId id="607"/>
            <p14:sldId id="361"/>
            <p14:sldId id="612"/>
            <p14:sldId id="403"/>
            <p14:sldId id="436"/>
            <p14:sldId id="394"/>
            <p14:sldId id="613"/>
            <p14:sldId id="532"/>
            <p14:sldId id="533"/>
            <p14:sldId id="41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0C"/>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5" autoAdjust="0"/>
    <p:restoredTop sz="63235" autoAdjust="0"/>
  </p:normalViewPr>
  <p:slideViewPr>
    <p:cSldViewPr snapToGrid="0">
      <p:cViewPr varScale="1">
        <p:scale>
          <a:sx n="128" d="100"/>
          <a:sy n="128" d="100"/>
        </p:scale>
        <p:origin x="876"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3402" y="978"/>
      </p:cViewPr>
      <p:guideLst>
        <p:guide orient="horz" pos="3157"/>
        <p:guide pos="217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8311" cy="502755"/>
          </a:xfrm>
          <a:prstGeom prst="rect">
            <a:avLst/>
          </a:prstGeom>
        </p:spPr>
        <p:txBody>
          <a:bodyPr vert="horz" lIns="92327" tIns="46163" rIns="92327" bIns="46163" rtlCol="0"/>
          <a:lstStyle>
            <a:lvl1pPr algn="l">
              <a:defRPr sz="1200"/>
            </a:lvl1pPr>
          </a:lstStyle>
          <a:p>
            <a:endParaRPr lang="nb-NO"/>
          </a:p>
        </p:txBody>
      </p:sp>
      <p:sp>
        <p:nvSpPr>
          <p:cNvPr id="3" name="Plassholder for dato 2"/>
          <p:cNvSpPr>
            <a:spLocks noGrp="1"/>
          </p:cNvSpPr>
          <p:nvPr>
            <p:ph type="dt" idx="1"/>
          </p:nvPr>
        </p:nvSpPr>
        <p:spPr>
          <a:xfrm>
            <a:off x="3906194" y="0"/>
            <a:ext cx="2988311" cy="502755"/>
          </a:xfrm>
          <a:prstGeom prst="rect">
            <a:avLst/>
          </a:prstGeom>
        </p:spPr>
        <p:txBody>
          <a:bodyPr vert="horz" lIns="92327" tIns="46163" rIns="92327" bIns="46163" rtlCol="0"/>
          <a:lstStyle>
            <a:lvl1pPr algn="r">
              <a:defRPr sz="1200"/>
            </a:lvl1pPr>
          </a:lstStyle>
          <a:p>
            <a:fld id="{FE3CBABE-916E-4AAD-B057-5389DC7DF64C}" type="datetimeFigureOut">
              <a:rPr lang="nb-NO" smtClean="0"/>
              <a:t>23.04.2025</a:t>
            </a:fld>
            <a:endParaRPr lang="nb-NO"/>
          </a:p>
        </p:txBody>
      </p:sp>
      <p:sp>
        <p:nvSpPr>
          <p:cNvPr id="4" name="Plassholder for lysbilde 3"/>
          <p:cNvSpPr>
            <a:spLocks noGrp="1" noRot="1" noChangeAspect="1"/>
          </p:cNvSpPr>
          <p:nvPr>
            <p:ph type="sldImg" idx="2"/>
          </p:nvPr>
        </p:nvSpPr>
        <p:spPr>
          <a:xfrm>
            <a:off x="441325" y="1252538"/>
            <a:ext cx="6013450" cy="3382962"/>
          </a:xfrm>
          <a:prstGeom prst="rect">
            <a:avLst/>
          </a:prstGeom>
          <a:noFill/>
          <a:ln w="12700">
            <a:solidFill>
              <a:prstClr val="black"/>
            </a:solidFill>
          </a:ln>
        </p:spPr>
        <p:txBody>
          <a:bodyPr vert="horz" lIns="92327" tIns="46163" rIns="92327" bIns="46163" rtlCol="0" anchor="ctr"/>
          <a:lstStyle/>
          <a:p>
            <a:endParaRPr lang="nb-NO"/>
          </a:p>
        </p:txBody>
      </p:sp>
      <p:sp>
        <p:nvSpPr>
          <p:cNvPr id="5" name="Plassholder for notater 4"/>
          <p:cNvSpPr>
            <a:spLocks noGrp="1"/>
          </p:cNvSpPr>
          <p:nvPr>
            <p:ph type="body" sz="quarter" idx="3"/>
          </p:nvPr>
        </p:nvSpPr>
        <p:spPr>
          <a:xfrm>
            <a:off x="689611" y="4822270"/>
            <a:ext cx="5516880" cy="3945493"/>
          </a:xfrm>
          <a:prstGeom prst="rect">
            <a:avLst/>
          </a:prstGeom>
        </p:spPr>
        <p:txBody>
          <a:bodyPr vert="horz" lIns="92327" tIns="46163" rIns="92327" bIns="46163"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517547"/>
            <a:ext cx="2988311" cy="502754"/>
          </a:xfrm>
          <a:prstGeom prst="rect">
            <a:avLst/>
          </a:prstGeom>
        </p:spPr>
        <p:txBody>
          <a:bodyPr vert="horz" lIns="92327" tIns="46163" rIns="92327" bIns="46163" rtlCol="0" anchor="b"/>
          <a:lstStyle>
            <a:lvl1pPr algn="l">
              <a:defRPr sz="1200"/>
            </a:lvl1pPr>
          </a:lstStyle>
          <a:p>
            <a:endParaRPr lang="nb-NO"/>
          </a:p>
        </p:txBody>
      </p:sp>
      <p:sp>
        <p:nvSpPr>
          <p:cNvPr id="7" name="Plassholder for lysbildenummer 6"/>
          <p:cNvSpPr>
            <a:spLocks noGrp="1"/>
          </p:cNvSpPr>
          <p:nvPr>
            <p:ph type="sldNum" sz="quarter" idx="5"/>
          </p:nvPr>
        </p:nvSpPr>
        <p:spPr>
          <a:xfrm>
            <a:off x="3906194" y="9517547"/>
            <a:ext cx="2988311" cy="502754"/>
          </a:xfrm>
          <a:prstGeom prst="rect">
            <a:avLst/>
          </a:prstGeom>
        </p:spPr>
        <p:txBody>
          <a:bodyPr vert="horz" lIns="92327" tIns="46163" rIns="92327" bIns="46163" rtlCol="0" anchor="b"/>
          <a:lstStyle>
            <a:lvl1pPr algn="r">
              <a:defRPr sz="1200"/>
            </a:lvl1pPr>
          </a:lstStyle>
          <a:p>
            <a:fld id="{0C6A1A9E-9E56-4094-AB2E-3DD200DFCBAC}" type="slidenum">
              <a:rPr lang="nb-NO" smtClean="0"/>
              <a:t>‹#›</a:t>
            </a:fld>
            <a:endParaRPr lang="nb-NO"/>
          </a:p>
        </p:txBody>
      </p:sp>
    </p:spTree>
    <p:extLst>
      <p:ext uri="{BB962C8B-B14F-4D97-AF65-F5344CB8AC3E}">
        <p14:creationId xmlns:p14="http://schemas.microsoft.com/office/powerpoint/2010/main" val="125299123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1</a:t>
            </a:fld>
            <a:endParaRPr lang="nb-NO"/>
          </a:p>
        </p:txBody>
      </p:sp>
    </p:spTree>
    <p:extLst>
      <p:ext uri="{BB962C8B-B14F-4D97-AF65-F5344CB8AC3E}">
        <p14:creationId xmlns:p14="http://schemas.microsoft.com/office/powerpoint/2010/main" val="1253263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2BA4-9A70-D074-07BA-BC8D681AF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D4B55-84D6-C5BC-35AC-7331FA027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27D5F-27BC-4D52-13AF-A444FCD3391F}"/>
              </a:ext>
            </a:extLst>
          </p:cNvPr>
          <p:cNvSpPr>
            <a:spLocks noGrp="1"/>
          </p:cNvSpPr>
          <p:nvPr>
            <p:ph type="body" idx="1"/>
          </p:nvPr>
        </p:nvSpPr>
        <p:spPr/>
        <p:txBody>
          <a:bodyPr/>
          <a:lstStyle/>
          <a:p>
            <a:r>
              <a:rPr lang="nb-NO" dirty="0"/>
              <a:t>Medisindispensere er eksempel på velferdsteknologi som møter manges behov for å mestre, og ta tilbake litt av kontrollen de har hatt. </a:t>
            </a:r>
            <a:endParaRPr lang="en-US" dirty="0"/>
          </a:p>
          <a:p>
            <a:r>
              <a:rPr lang="nb-NO" dirty="0"/>
              <a:t>Eksempel </a:t>
            </a:r>
            <a:endParaRPr lang="en-US" dirty="0"/>
          </a:p>
          <a:p>
            <a:r>
              <a:rPr lang="nb-NO" dirty="0"/>
              <a:t>Eller en annen historie hvor datter doserer i dosett når hun er på besøk en gang i uken. Har i det siste sett at tabletter ligger igjen i dosett. Er begynt å ringe til sin mor hver dag, og gjerne flere ganger om dagen for å sikre at hun har tatt medisinene. </a:t>
            </a:r>
            <a:r>
              <a:rPr lang="nb-NO" dirty="0" err="1"/>
              <a:t>Synest</a:t>
            </a:r>
            <a:r>
              <a:rPr lang="nb-NO" dirty="0"/>
              <a:t> det går for mye tid i å følge opp morens medisiner, ønsker hjelp til dette. Datter får presentert </a:t>
            </a:r>
            <a:r>
              <a:rPr lang="nb-NO" dirty="0" err="1"/>
              <a:t>Pilly</a:t>
            </a:r>
            <a:r>
              <a:rPr lang="nb-NO" dirty="0"/>
              <a:t>, bruker får vist og </a:t>
            </a:r>
            <a:r>
              <a:rPr lang="nb-NO" dirty="0" err="1"/>
              <a:t>demontsrert</a:t>
            </a:r>
            <a:r>
              <a:rPr lang="nb-NO" dirty="0"/>
              <a:t>. De bli enig i at datter skal fortsette å dosere </a:t>
            </a:r>
            <a:r>
              <a:rPr lang="nb-NO" dirty="0" err="1"/>
              <a:t>Pilly</a:t>
            </a:r>
            <a:r>
              <a:rPr lang="nb-NO" dirty="0"/>
              <a:t> siden </a:t>
            </a:r>
            <a:endParaRPr lang="en-US" dirty="0"/>
          </a:p>
          <a:p>
            <a:r>
              <a:rPr lang="nb-NO" dirty="0"/>
              <a:t>Vi har også dispensere som kan gi poser fra multidoserull. Felles for alle er at de varsler pasienten når medisin skal tas og responssenteret eller pårørende får beskjed når medisin ikke er tatt. </a:t>
            </a:r>
            <a:endParaRPr lang="en-US" dirty="0"/>
          </a:p>
          <a:p>
            <a:r>
              <a:rPr lang="nb-NO" dirty="0"/>
              <a:t>Noen varsler med lyd, andre med tale.</a:t>
            </a:r>
            <a:endParaRPr lang="en-US" dirty="0"/>
          </a:p>
          <a:p>
            <a:r>
              <a:rPr lang="nb-NO" dirty="0"/>
              <a:t>Dersom behov kan man også skru varslinger helt av dersom noen blir stresset av varslingen. Da er fordelen at vi får beskjed om medisin ikke er tatt uansett. </a:t>
            </a:r>
            <a:endParaRPr lang="en-US" dirty="0">
              <a:cs typeface="Calibri" panose="020F0502020204030204"/>
            </a:endParaRPr>
          </a:p>
          <a:p>
            <a:endParaRPr lang="nb-NO" dirty="0">
              <a:cs typeface="Calibri"/>
            </a:endParaRPr>
          </a:p>
          <a:p>
            <a:r>
              <a:rPr lang="nb-NO" dirty="0"/>
              <a:t>Å huske å ta medisiner til riktig tid er en stor utfordring. Dette gjelder både ved bruk av multidose, dosett og flere andre oppbevaringssystemer for medisiner. I forbindelse med flere typer medisiner er det svært viktig at medisiner blir inntatt til riktig tid. Ved å utvikle løsninger som hjelper brukerne å ta medisiner til riktig tid, kan man øke sikkerheten ved bruk av medisiner i hjemmet </a:t>
            </a:r>
          </a:p>
          <a:p>
            <a:r>
              <a:rPr lang="nb-NO" dirty="0"/>
              <a:t>Multidosedispenseren Karie og Evondos varsler hjemmetjenesten eller pårørende når posene ikke blir matet ut av dispenseren ved de forhåndsprogrammerte medisintidene. Hjemmetjenestens oppgave ved slike tilfeller er å kontakte brukeren for å forhøre seg om situasjonen. Det ble uttrykt fra brukerne, pårørende og hjemmetjenesten at denne kontrollfunksjonen gav dem trygghet i at medisinene ble tatt og til riktig tid. </a:t>
            </a:r>
          </a:p>
          <a:p>
            <a:r>
              <a:rPr lang="nb-NO" dirty="0"/>
              <a:t>Teknologiske løsninger kan gi både bruker og omsorgsapparatet en bedre, tryggere, tidsbesparende og mer effektiv medisinhåndtering. Dette kan være enkle tekniske hjelpemidler som letter hverdagen for den enkelte og som reduserer behovet for besøk fra omsorgspersoner og hjemmesykepleie</a:t>
            </a:r>
            <a:endParaRPr lang="nb-NO" dirty="0">
              <a:cs typeface="Calibri"/>
            </a:endParaRPr>
          </a:p>
          <a:p>
            <a:r>
              <a:rPr lang="nb-NO" dirty="0"/>
              <a:t>Karie og Evondos er en dispenser for automatisk utlevering av multidosepose til bruker. Dispenseren varsler med lyd og lys når det er tid for å ta medisinen. Brukeren trykker på en stor blinkende knapp og dispenseren mater ut en åpnet pose med medisin.</a:t>
            </a:r>
            <a:endParaRPr lang="nb-NO" dirty="0">
              <a:cs typeface="Calibri"/>
            </a:endParaRPr>
          </a:p>
          <a:p>
            <a:r>
              <a:rPr lang="nb-NO" dirty="0"/>
              <a:t>Dispenseren kommuniserer trådløst med softvareløsningen </a:t>
            </a:r>
            <a:r>
              <a:rPr lang="nb-NO" dirty="0" err="1"/>
              <a:t>Dignio</a:t>
            </a:r>
            <a:r>
              <a:rPr lang="nb-NO" dirty="0"/>
              <a:t> </a:t>
            </a:r>
            <a:r>
              <a:rPr lang="nb-NO" dirty="0" err="1"/>
              <a:t>Prevent</a:t>
            </a:r>
            <a:r>
              <a:rPr lang="nb-NO" dirty="0"/>
              <a:t>/Evondos gjennom det mobile GSM nettverket og det er her innstillinger for dispenseren settes. </a:t>
            </a:r>
            <a:endParaRPr lang="nb-NO" dirty="0">
              <a:cs typeface="Calibri"/>
            </a:endParaRPr>
          </a:p>
          <a:p>
            <a:r>
              <a:rPr lang="nb-NO" dirty="0"/>
              <a:t>Den rommer ruller med multidose og gir varsel når det er tid for å ta medisin. Hvis medisinen ikke tas ut til riktig tidspunkt, kan varsel sendes til pårørende eller helsepersonell. Dispenseren kan låses, noe som kan hindre utilsiktet tilgang, for eksempel for barn eller brukeren selv. Om brukeren skal ut et ærend eller på en lengre tur, kan flere multidoseposer tas ut i forkant. </a:t>
            </a:r>
            <a:endParaRPr lang="nb-NO" dirty="0">
              <a:cs typeface="Calibri"/>
            </a:endParaRPr>
          </a:p>
          <a:p>
            <a:r>
              <a:rPr lang="nb-NO" dirty="0" err="1"/>
              <a:t>Pilly</a:t>
            </a:r>
            <a:r>
              <a:rPr lang="nb-NO" dirty="0"/>
              <a:t> SMS er en automatisk medisindosett som innstilles til å varsle når medisinen skal tas. Det gjør den ved å blinke og gi lyd. For å ta medisinen snus dosetten på hodet. </a:t>
            </a:r>
            <a:endParaRPr lang="nb-NO" dirty="0">
              <a:cs typeface="Calibri"/>
            </a:endParaRPr>
          </a:p>
          <a:p>
            <a:r>
              <a:rPr lang="nb-NO" dirty="0" err="1"/>
              <a:t>Pilly</a:t>
            </a:r>
            <a:r>
              <a:rPr lang="nb-NO" dirty="0"/>
              <a:t> SMS kommuniserer med </a:t>
            </a:r>
            <a:r>
              <a:rPr lang="nb-NO" dirty="0" err="1"/>
              <a:t>Dignio</a:t>
            </a:r>
            <a:r>
              <a:rPr lang="nb-NO" dirty="0"/>
              <a:t> </a:t>
            </a:r>
            <a:r>
              <a:rPr lang="nb-NO" dirty="0" err="1"/>
              <a:t>Prevent</a:t>
            </a:r>
            <a:r>
              <a:rPr lang="nb-NO" dirty="0"/>
              <a:t> via mobilnettet. Tar ikke bruker medisinen sin blir varslinger sendt via </a:t>
            </a:r>
            <a:r>
              <a:rPr lang="nb-NO" dirty="0" err="1"/>
              <a:t>Dignio</a:t>
            </a:r>
            <a:r>
              <a:rPr lang="nb-NO" dirty="0"/>
              <a:t> </a:t>
            </a:r>
            <a:r>
              <a:rPr lang="nb-NO" dirty="0" err="1"/>
              <a:t>Prevent</a:t>
            </a:r>
            <a:r>
              <a:rPr lang="nb-NO" dirty="0"/>
              <a:t> til hjemmesykepleie eller pårørendes telefon. </a:t>
            </a:r>
            <a:endParaRPr lang="nb-NO" dirty="0">
              <a:cs typeface="Calibri"/>
            </a:endParaRPr>
          </a:p>
          <a:p>
            <a:r>
              <a:rPr lang="nb-NO" dirty="0"/>
              <a:t>Med systemet kan helsepersonell med få ressurser sikre medisinetterlevelse for et stort antall brukere og kommunen får dokumentert medisinetterlevelsen for den enkelte samt kommunens samlede </a:t>
            </a:r>
            <a:r>
              <a:rPr lang="nb-NO" dirty="0" err="1"/>
              <a:t>Pilly</a:t>
            </a:r>
            <a:r>
              <a:rPr lang="nb-NO" dirty="0"/>
              <a:t> SMS brukere.</a:t>
            </a:r>
            <a:endParaRPr lang="nb-NO" dirty="0">
              <a:cs typeface="Calibri"/>
            </a:endParaRPr>
          </a:p>
          <a:p>
            <a:endParaRPr lang="nb-NO" dirty="0">
              <a:cs typeface="Calibri"/>
            </a:endParaRPr>
          </a:p>
        </p:txBody>
      </p:sp>
      <p:sp>
        <p:nvSpPr>
          <p:cNvPr id="4" name="Slide Number Placeholder 3">
            <a:extLst>
              <a:ext uri="{FF2B5EF4-FFF2-40B4-BE49-F238E27FC236}">
                <a16:creationId xmlns:a16="http://schemas.microsoft.com/office/drawing/2014/main" id="{29262855-2089-7CF2-6F35-1D0A1F62DFFA}"/>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21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 </a:t>
            </a:r>
            <a:endParaRPr lang="en-US" dirty="0"/>
          </a:p>
          <a:p>
            <a:r>
              <a:rPr lang="nb-NO" dirty="0"/>
              <a:t>Nevn ulike eksempel at hjemmesykepleien kan redusere antall besøk, uten at de trekker seg helt ut, at man ikke trenger være nøyaktig på tiden for at pasient skal få sin parkinsonmedisin, smertestillende, eller blodfortynnende. </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03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Lars Olav</a:t>
            </a:r>
          </a:p>
        </p:txBody>
      </p:sp>
      <p:sp>
        <p:nvSpPr>
          <p:cNvPr id="4" name="Plassholder for lysbildenummer 3"/>
          <p:cNvSpPr>
            <a:spLocks noGrp="1"/>
          </p:cNvSpPr>
          <p:nvPr>
            <p:ph type="sldNum" sz="quarter" idx="5"/>
          </p:nvPr>
        </p:nvSpPr>
        <p:spPr/>
        <p:txBody>
          <a:bodyPr/>
          <a:lstStyle/>
          <a:p>
            <a:fld id="{0C6A1A9E-9E56-4094-AB2E-3DD200DFCBAC}" type="slidenum">
              <a:rPr lang="nb-NO" smtClean="0"/>
              <a:t>12</a:t>
            </a:fld>
            <a:endParaRPr lang="nb-NO"/>
          </a:p>
        </p:txBody>
      </p:sp>
    </p:spTree>
    <p:extLst>
      <p:ext uri="{BB962C8B-B14F-4D97-AF65-F5344CB8AC3E}">
        <p14:creationId xmlns:p14="http://schemas.microsoft.com/office/powerpoint/2010/main" val="248211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Lars Olav</a:t>
            </a:r>
          </a:p>
          <a:p>
            <a:r>
              <a:rPr lang="en-US" dirty="0" err="1"/>
              <a:t>Forklar</a:t>
            </a:r>
            <a:r>
              <a:rPr lang="en-US" dirty="0"/>
              <a:t> </a:t>
            </a:r>
            <a:r>
              <a:rPr lang="en-US" dirty="0" err="1"/>
              <a:t>hvorfor</a:t>
            </a:r>
            <a:r>
              <a:rPr lang="en-US" dirty="0"/>
              <a:t> det er </a:t>
            </a:r>
            <a:r>
              <a:rPr lang="en-US" dirty="0" err="1"/>
              <a:t>viktig</a:t>
            </a:r>
            <a:r>
              <a:rPr lang="en-US" dirty="0"/>
              <a:t> at alle med alarm </a:t>
            </a:r>
            <a:r>
              <a:rPr lang="en-US" dirty="0" err="1"/>
              <a:t>har</a:t>
            </a:r>
            <a:r>
              <a:rPr lang="en-US" dirty="0"/>
              <a:t> </a:t>
            </a:r>
            <a:r>
              <a:rPr lang="en-US" dirty="0" err="1"/>
              <a:t>elås</a:t>
            </a:r>
            <a:r>
              <a:rPr lang="en-US" dirty="0"/>
              <a:t>. </a:t>
            </a:r>
            <a:r>
              <a:rPr lang="en-US" dirty="0" err="1"/>
              <a:t>Tilgang</a:t>
            </a:r>
            <a:r>
              <a:rPr lang="en-US" dirty="0"/>
              <a:t> </a:t>
            </a:r>
            <a:r>
              <a:rPr lang="en-US" dirty="0" err="1"/>
              <a:t>på</a:t>
            </a:r>
            <a:r>
              <a:rPr lang="en-US" dirty="0"/>
              <a:t> </a:t>
            </a:r>
            <a:r>
              <a:rPr lang="en-US" dirty="0" err="1"/>
              <a:t>natt</a:t>
            </a:r>
            <a:r>
              <a:rPr lang="en-US" dirty="0"/>
              <a:t>, </a:t>
            </a:r>
            <a:r>
              <a:rPr lang="en-US" dirty="0" err="1"/>
              <a:t>ved</a:t>
            </a:r>
            <a:r>
              <a:rPr lang="en-US" dirty="0"/>
              <a:t> fall etc.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384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Lars Olav</a:t>
            </a:r>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57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1F8AE-2FC2-F2EF-1B7D-E88F199E7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D0AF6-346F-28D3-C30C-9424A0130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08769-5ED0-61A6-EADC-49ECE937223C}"/>
              </a:ext>
            </a:extLst>
          </p:cNvPr>
          <p:cNvSpPr>
            <a:spLocks noGrp="1"/>
          </p:cNvSpPr>
          <p:nvPr>
            <p:ph type="body" idx="1"/>
          </p:nvPr>
        </p:nvSpPr>
        <p:spPr/>
        <p:txBody>
          <a:bodyPr/>
          <a:lstStyle/>
          <a:p>
            <a:r>
              <a:rPr lang="en-US" dirty="0"/>
              <a:t>Lars Olav</a:t>
            </a:r>
          </a:p>
          <a:p>
            <a:r>
              <a:rPr lang="en-US" dirty="0"/>
              <a:t>•</a:t>
            </a:r>
            <a:r>
              <a:rPr lang="en-US" dirty="0" err="1"/>
              <a:t>Trykkmatte</a:t>
            </a:r>
            <a:r>
              <a:rPr lang="en-US" dirty="0"/>
              <a:t>: </a:t>
            </a:r>
            <a:r>
              <a:rPr lang="en-US" dirty="0" err="1"/>
              <a:t>Sengesensor</a:t>
            </a:r>
            <a:r>
              <a:rPr lang="en-US" dirty="0"/>
              <a:t> </a:t>
            </a:r>
            <a:r>
              <a:rPr lang="en-US" dirty="0" err="1"/>
              <a:t>aktiveres</a:t>
            </a:r>
            <a:r>
              <a:rPr lang="en-US" dirty="0"/>
              <a:t> </a:t>
            </a:r>
            <a:r>
              <a:rPr lang="en-US" dirty="0" err="1"/>
              <a:t>ved</a:t>
            </a:r>
            <a:r>
              <a:rPr lang="en-US" dirty="0"/>
              <a:t> å </a:t>
            </a:r>
            <a:r>
              <a:rPr lang="en-US" dirty="0" err="1"/>
              <a:t>legge</a:t>
            </a:r>
            <a:r>
              <a:rPr lang="en-US" dirty="0"/>
              <a:t> </a:t>
            </a:r>
            <a:r>
              <a:rPr lang="en-US" dirty="0" err="1"/>
              <a:t>trykk</a:t>
            </a:r>
            <a:r>
              <a:rPr lang="en-US" dirty="0"/>
              <a:t> </a:t>
            </a:r>
            <a:r>
              <a:rPr lang="en-US" dirty="0" err="1"/>
              <a:t>på</a:t>
            </a:r>
            <a:r>
              <a:rPr lang="en-US" dirty="0"/>
              <a:t> </a:t>
            </a:r>
            <a:r>
              <a:rPr lang="en-US" dirty="0" err="1"/>
              <a:t>i</a:t>
            </a:r>
            <a:r>
              <a:rPr lang="en-US" dirty="0"/>
              <a:t> et </a:t>
            </a:r>
            <a:r>
              <a:rPr lang="en-US" dirty="0" err="1"/>
              <a:t>valgt</a:t>
            </a:r>
            <a:r>
              <a:rPr lang="en-US" dirty="0"/>
              <a:t> </a:t>
            </a:r>
            <a:r>
              <a:rPr lang="en-US" dirty="0" err="1"/>
              <a:t>tidrom</a:t>
            </a:r>
            <a:r>
              <a:rPr lang="en-US" dirty="0"/>
              <a:t> </a:t>
            </a:r>
          </a:p>
          <a:p>
            <a:r>
              <a:rPr lang="en-US" dirty="0"/>
              <a:t>•</a:t>
            </a:r>
          </a:p>
          <a:p>
            <a:r>
              <a:rPr lang="en-US" dirty="0"/>
              <a:t>•</a:t>
            </a:r>
            <a:r>
              <a:rPr lang="en-US" dirty="0" err="1"/>
              <a:t>Reagerer</a:t>
            </a:r>
            <a:r>
              <a:rPr lang="en-US" dirty="0"/>
              <a:t> </a:t>
            </a:r>
            <a:r>
              <a:rPr lang="en-US" dirty="0" err="1"/>
              <a:t>ved</a:t>
            </a:r>
            <a:r>
              <a:rPr lang="en-US" dirty="0"/>
              <a:t> </a:t>
            </a:r>
            <a:r>
              <a:rPr lang="en-US" dirty="0" err="1"/>
              <a:t>fravær</a:t>
            </a:r>
            <a:r>
              <a:rPr lang="en-US" dirty="0"/>
              <a:t>: </a:t>
            </a:r>
            <a:r>
              <a:rPr lang="en-US" dirty="0" err="1"/>
              <a:t>Stilles</a:t>
            </a:r>
            <a:r>
              <a:rPr lang="en-US" dirty="0"/>
              <a:t> inn </a:t>
            </a:r>
            <a:r>
              <a:rPr lang="en-US" dirty="0" err="1"/>
              <a:t>på</a:t>
            </a:r>
            <a:r>
              <a:rPr lang="en-US" dirty="0"/>
              <a:t> 5 </a:t>
            </a:r>
            <a:r>
              <a:rPr lang="en-US" dirty="0" err="1"/>
              <a:t>ulike</a:t>
            </a:r>
            <a:r>
              <a:rPr lang="en-US" dirty="0"/>
              <a:t> </a:t>
            </a:r>
            <a:r>
              <a:rPr lang="en-US" dirty="0" err="1"/>
              <a:t>innstillinger</a:t>
            </a:r>
            <a:r>
              <a:rPr lang="en-US" dirty="0"/>
              <a:t> 15 </a:t>
            </a:r>
            <a:r>
              <a:rPr lang="en-US" dirty="0" err="1"/>
              <a:t>sek</a:t>
            </a:r>
            <a:r>
              <a:rPr lang="en-US" dirty="0"/>
              <a:t>, 15 min, 30, 45, 60, </a:t>
            </a:r>
            <a:r>
              <a:rPr lang="en-US" dirty="0" err="1"/>
              <a:t>stille</a:t>
            </a:r>
            <a:r>
              <a:rPr lang="en-US" dirty="0"/>
              <a:t> alarm: </a:t>
            </a:r>
            <a:r>
              <a:rPr lang="en-US" dirty="0" err="1"/>
              <a:t>Går</a:t>
            </a:r>
            <a:r>
              <a:rPr lang="en-US" dirty="0"/>
              <a:t> </a:t>
            </a:r>
            <a:r>
              <a:rPr lang="en-US" dirty="0" err="1"/>
              <a:t>gjennom</a:t>
            </a:r>
            <a:r>
              <a:rPr lang="en-US" dirty="0"/>
              <a:t> TRA – </a:t>
            </a:r>
            <a:r>
              <a:rPr lang="en-US" dirty="0" err="1"/>
              <a:t>respons</a:t>
            </a:r>
            <a:r>
              <a:rPr lang="en-US" dirty="0"/>
              <a:t> – </a:t>
            </a:r>
            <a:r>
              <a:rPr lang="en-US" dirty="0" err="1"/>
              <a:t>oppfølging</a:t>
            </a:r>
            <a:r>
              <a:rPr lang="en-US" dirty="0"/>
              <a:t>. </a:t>
            </a:r>
            <a:endParaRPr lang="en-US" dirty="0">
              <a:cs typeface="Calibri"/>
            </a:endParaRPr>
          </a:p>
          <a:p>
            <a:r>
              <a:rPr lang="en-US" dirty="0"/>
              <a:t>•</a:t>
            </a:r>
            <a:endParaRPr lang="en-US" dirty="0">
              <a:cs typeface="Calibri"/>
            </a:endParaRPr>
          </a:p>
          <a:p>
            <a:r>
              <a:rPr lang="en-US" dirty="0"/>
              <a:t>•Stilt inn </a:t>
            </a:r>
            <a:r>
              <a:rPr lang="en-US" dirty="0" err="1"/>
              <a:t>på</a:t>
            </a:r>
            <a:r>
              <a:rPr lang="en-US" dirty="0"/>
              <a:t> </a:t>
            </a:r>
            <a:r>
              <a:rPr lang="en-US" dirty="0" err="1"/>
              <a:t>tid</a:t>
            </a:r>
            <a:r>
              <a:rPr lang="en-US" dirty="0"/>
              <a:t> </a:t>
            </a:r>
            <a:r>
              <a:rPr lang="en-US" dirty="0" err="1"/>
              <a:t>når</a:t>
            </a:r>
            <a:r>
              <a:rPr lang="en-US" dirty="0"/>
              <a:t> den </a:t>
            </a:r>
            <a:r>
              <a:rPr lang="en-US" dirty="0" err="1"/>
              <a:t>skal</a:t>
            </a:r>
            <a:r>
              <a:rPr lang="en-US" dirty="0"/>
              <a:t> </a:t>
            </a:r>
            <a:r>
              <a:rPr lang="en-US" dirty="0" err="1"/>
              <a:t>gi</a:t>
            </a:r>
            <a:r>
              <a:rPr lang="en-US" dirty="0"/>
              <a:t> alarm</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5B36E933-03D4-9C7F-B746-C2E8CB9182EF}"/>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204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8101-5869-6420-C000-A1D582213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F943A-3EA4-EE45-8D99-345FFA63A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EBE48-267E-E47B-854B-E1E4D4018AF3}"/>
              </a:ext>
            </a:extLst>
          </p:cNvPr>
          <p:cNvSpPr>
            <a:spLocks noGrp="1"/>
          </p:cNvSpPr>
          <p:nvPr>
            <p:ph type="body" idx="1"/>
          </p:nvPr>
        </p:nvSpPr>
        <p:spPr/>
        <p:txBody>
          <a:bodyPr/>
          <a:lstStyle/>
          <a:p>
            <a:r>
              <a:rPr lang="en-US" dirty="0"/>
              <a:t>•</a:t>
            </a:r>
            <a:endParaRPr lang="en-US" dirty="0">
              <a:cs typeface="Calibri"/>
            </a:endParaRPr>
          </a:p>
          <a:p>
            <a:r>
              <a:rPr lang="en-US" dirty="0"/>
              <a:t>•Stilt inn </a:t>
            </a:r>
            <a:r>
              <a:rPr lang="en-US" dirty="0" err="1"/>
              <a:t>på</a:t>
            </a:r>
            <a:r>
              <a:rPr lang="en-US" dirty="0"/>
              <a:t> </a:t>
            </a:r>
            <a:r>
              <a:rPr lang="en-US" dirty="0" err="1"/>
              <a:t>tid</a:t>
            </a:r>
            <a:r>
              <a:rPr lang="en-US" dirty="0"/>
              <a:t> </a:t>
            </a:r>
            <a:r>
              <a:rPr lang="en-US" dirty="0" err="1"/>
              <a:t>når</a:t>
            </a:r>
            <a:r>
              <a:rPr lang="en-US" dirty="0"/>
              <a:t> den </a:t>
            </a:r>
            <a:r>
              <a:rPr lang="en-US" dirty="0" err="1"/>
              <a:t>skal</a:t>
            </a:r>
            <a:r>
              <a:rPr lang="en-US" dirty="0"/>
              <a:t> </a:t>
            </a:r>
            <a:r>
              <a:rPr lang="en-US" dirty="0" err="1"/>
              <a:t>gi</a:t>
            </a:r>
            <a:r>
              <a:rPr lang="en-US" dirty="0"/>
              <a:t> alarm</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3C0D82F2-150E-D46F-831D-A77896A44D8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298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US" dirty="0">
              <a:cs typeface="Calibri"/>
            </a:endParaRPr>
          </a:p>
          <a:p>
            <a:r>
              <a:rPr lang="en-US" dirty="0"/>
              <a:t>•Stilt inn </a:t>
            </a:r>
            <a:r>
              <a:rPr lang="en-US" dirty="0" err="1"/>
              <a:t>på</a:t>
            </a:r>
            <a:r>
              <a:rPr lang="en-US" dirty="0"/>
              <a:t> </a:t>
            </a:r>
            <a:r>
              <a:rPr lang="en-US" dirty="0" err="1"/>
              <a:t>tid</a:t>
            </a:r>
            <a:r>
              <a:rPr lang="en-US" dirty="0"/>
              <a:t> </a:t>
            </a:r>
            <a:r>
              <a:rPr lang="en-US" dirty="0" err="1"/>
              <a:t>når</a:t>
            </a:r>
            <a:r>
              <a:rPr lang="en-US" dirty="0"/>
              <a:t> den </a:t>
            </a:r>
            <a:r>
              <a:rPr lang="en-US" dirty="0" err="1"/>
              <a:t>skal</a:t>
            </a:r>
            <a:r>
              <a:rPr lang="en-US" dirty="0"/>
              <a:t> </a:t>
            </a:r>
            <a:r>
              <a:rPr lang="en-US" dirty="0" err="1"/>
              <a:t>gi</a:t>
            </a:r>
            <a:r>
              <a:rPr lang="en-US" dirty="0"/>
              <a:t> alarm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3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33EC-2363-814F-E9B6-0AD74E2FD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9A1D3-09BE-64C9-0297-843396A4E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222E0-820C-2621-B121-50607586F32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73FD36DB-C390-56F9-1713-6A517BF89ED5}"/>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92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Lars Olav</a:t>
            </a:r>
          </a:p>
        </p:txBody>
      </p:sp>
      <p:sp>
        <p:nvSpPr>
          <p:cNvPr id="4" name="Plassholder for lysbildenummer 3"/>
          <p:cNvSpPr>
            <a:spLocks noGrp="1"/>
          </p:cNvSpPr>
          <p:nvPr>
            <p:ph type="sldNum" sz="quarter" idx="5"/>
          </p:nvPr>
        </p:nvSpPr>
        <p:spPr/>
        <p:txBody>
          <a:bodyPr/>
          <a:lstStyle/>
          <a:p>
            <a:fld id="{0C6A1A9E-9E56-4094-AB2E-3DD200DFCBAC}" type="slidenum">
              <a:rPr lang="nb-NO" smtClean="0"/>
              <a:t>19</a:t>
            </a:fld>
            <a:endParaRPr lang="nb-NO"/>
          </a:p>
        </p:txBody>
      </p:sp>
    </p:spTree>
    <p:extLst>
      <p:ext uri="{BB962C8B-B14F-4D97-AF65-F5344CB8AC3E}">
        <p14:creationId xmlns:p14="http://schemas.microsoft.com/office/powerpoint/2010/main" val="324864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dirty="0"/>
              <a:t>Lars Olav</a:t>
            </a:r>
          </a:p>
          <a:p>
            <a:pPr marL="0" marR="0" lvl="0" indent="0" algn="l" defTabSz="685800" rtl="0" eaLnBrk="1" fontAlgn="auto" latinLnBrk="0" hangingPunct="1">
              <a:lnSpc>
                <a:spcPct val="100000"/>
              </a:lnSpc>
              <a:spcBef>
                <a:spcPts val="0"/>
              </a:spcBef>
              <a:spcAft>
                <a:spcPts val="0"/>
              </a:spcAft>
              <a:buClrTx/>
              <a:buSzTx/>
              <a:buFontTx/>
              <a:buNone/>
              <a:tabLst/>
              <a:defRPr/>
            </a:pPr>
            <a:r>
              <a:rPr lang="nb-NO" dirty="0"/>
              <a:t>I Bergen kommune er velferdsteknologi et stort satsningsområde.  Tiden fremover krever at en jobber smartere grunnet stadig flere eldre og </a:t>
            </a:r>
            <a:r>
              <a:rPr lang="nb-NO" dirty="0" err="1"/>
              <a:t>skrøplige</a:t>
            </a:r>
            <a:r>
              <a:rPr lang="nb-NO" dirty="0"/>
              <a:t> som trenger hjelp fra hjemmebasert omsorg. Vi ser at velferdsteknologiske løsninger kan bidra til økt trygghet og selvstendighet for pasienter og pårørende, samt at løsningene kan bedre helsetjenesten. Erfaringer viser også at velfersteknolog kan gi en mer effektiv bruk av helse og omsorgstjenester i kommunen. </a:t>
            </a:r>
          </a:p>
          <a:p>
            <a:pPr marL="0" marR="0" lvl="0" indent="0" algn="l" defTabSz="685800" rtl="0" eaLnBrk="1" fontAlgn="auto" latinLnBrk="0" hangingPunct="1">
              <a:lnSpc>
                <a:spcPct val="100000"/>
              </a:lnSpc>
              <a:spcBef>
                <a:spcPts val="0"/>
              </a:spcBef>
              <a:spcAft>
                <a:spcPts val="0"/>
              </a:spcAft>
              <a:buClrTx/>
              <a:buSzTx/>
              <a:buFontTx/>
              <a:buNone/>
              <a:tabLst/>
              <a:defRPr/>
            </a:pPr>
            <a:r>
              <a:rPr lang="nb-NO" dirty="0"/>
              <a:t>Så i dag vil jeg informere om hvilke løsninger Bergen kommunen kan </a:t>
            </a:r>
            <a:r>
              <a:rPr lang="nb-NO" dirty="0" err="1"/>
              <a:t>tilbu</a:t>
            </a:r>
            <a:r>
              <a:rPr lang="nb-NO" dirty="0"/>
              <a:t> pr i dag.</a:t>
            </a:r>
          </a:p>
          <a:p>
            <a:endParaRPr lang="nb-NO" dirty="0"/>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91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C5641-FC0E-9723-2D3C-3F183DCBA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7B271-F38A-46EE-AE42-74D29FFB5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6DB76-6618-6B32-9C0D-9AC469FDFF79}"/>
              </a:ext>
            </a:extLst>
          </p:cNvPr>
          <p:cNvSpPr>
            <a:spLocks noGrp="1"/>
          </p:cNvSpPr>
          <p:nvPr>
            <p:ph type="body" idx="1"/>
          </p:nvPr>
        </p:nvSpPr>
        <p:spPr/>
        <p:txBody>
          <a:bodyPr/>
          <a:lstStyle/>
          <a:p>
            <a:r>
              <a:rPr lang="en-US" dirty="0"/>
              <a:t>Lars Olav</a:t>
            </a:r>
          </a:p>
          <a:p>
            <a:endParaRPr lang="en-US" dirty="0">
              <a:cs typeface="Calibri"/>
            </a:endParaRPr>
          </a:p>
        </p:txBody>
      </p:sp>
      <p:sp>
        <p:nvSpPr>
          <p:cNvPr id="4" name="Slide Number Placeholder 3">
            <a:extLst>
              <a:ext uri="{FF2B5EF4-FFF2-40B4-BE49-F238E27FC236}">
                <a16:creationId xmlns:a16="http://schemas.microsoft.com/office/drawing/2014/main" id="{D68B23C5-7351-DC07-FDA7-903CEDB65BEE}"/>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07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66909" y="4693923"/>
            <a:ext cx="5455989" cy="4258601"/>
          </a:xfrm>
        </p:spPr>
        <p:txBody>
          <a:bodyPr/>
          <a:lstStyle/>
          <a:p>
            <a:pPr marL="0" indent="0">
              <a:buFont typeface="Arial" panose="020B0604020202020204" pitchFamily="34" charset="0"/>
              <a:buNone/>
            </a:pPr>
            <a:r>
              <a:rPr lang="nb-NO" noProof="0" dirty="0"/>
              <a:t>Lars Olav</a:t>
            </a:r>
          </a:p>
          <a:p>
            <a:pPr marL="171450" indent="-171450">
              <a:buFont typeface="Arial" panose="020B0604020202020204" pitchFamily="34" charset="0"/>
              <a:buChar char="•"/>
            </a:pPr>
            <a:r>
              <a:rPr lang="nb-NO" noProof="0" dirty="0"/>
              <a:t>Teknologien er tenkt til utendørsbruk.</a:t>
            </a:r>
          </a:p>
          <a:p>
            <a:pPr marL="171450" indent="-171450">
              <a:buFont typeface="Arial" panose="020B0604020202020204" pitchFamily="34" charset="0"/>
              <a:buChar char="•"/>
            </a:pPr>
            <a:r>
              <a:rPr lang="nb-NO" noProof="0" dirty="0"/>
              <a:t>Per i dag er det ca. 340 aktive enheter hos hjemmeboende. Der pårørende er involvert I ca. 250 av disse. </a:t>
            </a:r>
          </a:p>
          <a:p>
            <a:pPr marL="171450" indent="-171450">
              <a:buFont typeface="Arial" panose="020B0604020202020204" pitchFamily="34" charset="0"/>
              <a:buChar char="•"/>
            </a:pPr>
            <a:r>
              <a:rPr lang="nb-NO" noProof="0" dirty="0"/>
              <a:t>Det er i hovedsak to måter en bruker lokaliseringsteknologi; som en GPS eller som en mobil trygghetsalarm.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noProof="0" dirty="0"/>
              <a:t>Utstyret kan kobles til </a:t>
            </a:r>
            <a:r>
              <a:rPr lang="nb-NO" noProof="0" dirty="0" err="1"/>
              <a:t>wifi</a:t>
            </a:r>
            <a:r>
              <a:rPr lang="nb-NO" noProof="0" dirty="0"/>
              <a:t> nettverk, slik at de er batterisparende når bruker er i hjemmet.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noProof="0" dirty="0"/>
              <a:t>Det er enten utformet som en klokke eller en frittstående enhet en kan henge rundt hals i en snor eller feste på nøkkelknippe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noProof="0" dirty="0"/>
              <a:t>Hva som er best avklares på kartleggingsbesøket</a:t>
            </a:r>
          </a:p>
          <a:p>
            <a:pPr marL="171450" indent="-171450">
              <a:buFont typeface="Arial" panose="020B0604020202020204" pitchFamily="34" charset="0"/>
              <a:buChar char="•"/>
            </a:pPr>
            <a:r>
              <a:rPr lang="nb-NO" noProof="0" dirty="0"/>
              <a:t>Enhetene gir mulighet for å oppnå toveistalelinje gjennom å trykke på den gule knappen. </a:t>
            </a:r>
          </a:p>
          <a:p>
            <a:pPr marL="171450" indent="-171450">
              <a:buFont typeface="Arial" panose="020B0604020202020204" pitchFamily="34" charset="0"/>
              <a:buChar char="•"/>
            </a:pPr>
            <a:r>
              <a:rPr lang="nb-NO" noProof="0" dirty="0"/>
              <a:t>Denne er som oftest deaktivert når teknologien brukes som GPS, grunnet manglede forståelse hos pasienter med demens.  </a:t>
            </a:r>
          </a:p>
          <a:p>
            <a:endParaRPr lang="nb-NO" noProof="0" dirty="0"/>
          </a:p>
          <a:p>
            <a:r>
              <a:rPr lang="nb-NO" b="1" noProof="0" dirty="0"/>
              <a:t>Mål for bruken av GPS</a:t>
            </a:r>
            <a:endParaRPr lang="nb-NO" noProof="0" dirty="0"/>
          </a:p>
          <a:p>
            <a:r>
              <a:rPr lang="nb-NO" noProof="0" dirty="0"/>
              <a:t>Er at brukerne kan bo lengst mulig hjemme og at de kan opprettholde livskvaliteten sin og få fortsette å gå turer ute aleine. Det er også et mål at pårørende opplever at det er trygt at brukeren fortsetter å bo i sin egen bolig, og for eks trygghet for ansatte, der brukere bor i omsorgsboliger. </a:t>
            </a:r>
            <a:endParaRPr lang="nb-NO" noProof="0" dirty="0">
              <a:cs typeface="Calibri"/>
            </a:endParaRPr>
          </a:p>
          <a:p>
            <a:r>
              <a:rPr lang="nb-NO" noProof="0" dirty="0"/>
              <a:t>Man må ikke ha en demensdiagnose for å få en GPS, men det skal være dokumentasjoner som tilsier at man er i behov av utstyret. </a:t>
            </a:r>
            <a:r>
              <a:rPr lang="nb-NO" noProof="0" dirty="0" err="1"/>
              <a:t>Resps</a:t>
            </a:r>
            <a:r>
              <a:rPr lang="nb-NO" noProof="0" dirty="0"/>
              <a:t> tar disse vurderingen når man får tilsendt en henvisning på GPS.</a:t>
            </a:r>
            <a:endParaRPr lang="nb-NO" noProof="0" dirty="0">
              <a:cs typeface="Calibri"/>
            </a:endParaRPr>
          </a:p>
          <a:p>
            <a:endParaRPr lang="nb-NO" b="1" noProof="0" dirty="0">
              <a:cs typeface="Calibri"/>
            </a:endParaRPr>
          </a:p>
          <a:p>
            <a:r>
              <a:rPr lang="nb-NO" b="1" noProof="0" dirty="0"/>
              <a:t>Samme utstyr kan brukes som Mobil trygghetsalarm </a:t>
            </a:r>
            <a:endParaRPr lang="nb-NO" noProof="0" dirty="0"/>
          </a:p>
          <a:p>
            <a:r>
              <a:rPr lang="nb-NO" noProof="0" dirty="0"/>
              <a:t>Det er da litt andre kriterier som skal være på plass for å få tildelt utstyret, som at man ikke klarer å håndtere en mobiltelefon, går mye turer ute alene, der det er lite folk, medisinsk tilstand som tilsier at man treng raskt hjelp og at man har stor fallfare.</a:t>
            </a:r>
            <a:endParaRPr lang="nb-NO" noProof="0" dirty="0">
              <a:ea typeface="Calibri"/>
              <a:cs typeface="Calibri"/>
            </a:endParaRPr>
          </a:p>
          <a:p>
            <a:endParaRPr lang="nb-NO" b="1" noProof="0" dirty="0">
              <a:solidFill>
                <a:srgbClr val="000000"/>
              </a:solidFill>
              <a:cs typeface="Calibri"/>
            </a:endParaRPr>
          </a:p>
          <a:p>
            <a:r>
              <a:rPr lang="nb-NO" b="1" noProof="0" dirty="0">
                <a:solidFill>
                  <a:srgbClr val="000000"/>
                </a:solidFill>
                <a:cs typeface="Calibri"/>
              </a:rPr>
              <a:t>Når man vurderer lokaliseringsteknologi, må man også tenke på om bruker forstår hva det innebærer. Så lenge man ikke motsetter seg utstyret, testes det ut i en prøveperiode på 1-2 uker. Dersom bruker er samtykkekompetent og viser at de ikke ønsker å ha dette, kan vi heller ikke starte opp selv om pårørende og helsepersonell ønsker og mener det er til det beste for bruker, da må i så fall brukers samtykkekompetanse vurderes,</a:t>
            </a:r>
            <a:r>
              <a:rPr lang="nb-NO" i="1" noProof="0" dirty="0">
                <a:solidFill>
                  <a:srgbClr val="00B050"/>
                </a:solidFill>
                <a:cs typeface="Calibri"/>
              </a:rPr>
              <a:t> </a:t>
            </a:r>
            <a:r>
              <a:rPr lang="nb-NO" i="1" noProof="0" dirty="0">
                <a:solidFill>
                  <a:srgbClr val="00B050"/>
                </a:solidFill>
              </a:rPr>
              <a:t>om vilkårene i pasient- og brukerrettighetsloven </a:t>
            </a:r>
            <a:r>
              <a:rPr lang="nb-NO" i="1" noProof="0" dirty="0" err="1">
                <a:solidFill>
                  <a:srgbClr val="00B050"/>
                </a:solidFill>
              </a:rPr>
              <a:t>kap</a:t>
            </a:r>
            <a:r>
              <a:rPr lang="nb-NO" i="1" noProof="0" dirty="0">
                <a:solidFill>
                  <a:srgbClr val="00B050"/>
                </a:solidFill>
              </a:rPr>
              <a:t> 4A er oppfylt før det fattes vedtak om bruk av tvang. </a:t>
            </a:r>
            <a:endParaRPr lang="nb-NO" i="1" noProof="0" dirty="0">
              <a:solidFill>
                <a:srgbClr val="00B050"/>
              </a:solidFill>
              <a:cs typeface="Calibri"/>
            </a:endParaRPr>
          </a:p>
          <a:p>
            <a:endParaRPr lang="nb-NO" sz="1100" dirty="0">
              <a:solidFill>
                <a:srgbClr val="0070C0"/>
              </a:solidFill>
              <a:ea typeface="Calibri"/>
              <a:cs typeface="Calibri"/>
            </a:endParaRPr>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176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Lars Olav</a:t>
            </a:r>
          </a:p>
          <a:p>
            <a:pPr lvl="0" rtl="0"/>
            <a:endParaRPr lang="en-US" sz="800" dirty="0"/>
          </a:p>
          <a:p>
            <a:endParaRPr lang="nb-NO" dirty="0"/>
          </a:p>
        </p:txBody>
      </p:sp>
      <p:sp>
        <p:nvSpPr>
          <p:cNvPr id="4" name="Plassholder for lysbildenummer 3"/>
          <p:cNvSpPr>
            <a:spLocks noGrp="1"/>
          </p:cNvSpPr>
          <p:nvPr>
            <p:ph type="sldNum" sz="quarter" idx="5"/>
          </p:nvPr>
        </p:nvSpPr>
        <p:spPr/>
        <p:txBody>
          <a:bodyPr/>
          <a:lstStyle/>
          <a:p>
            <a:fld id="{0C6A1A9E-9E56-4094-AB2E-3DD200DFCBAC}" type="slidenum">
              <a:rPr lang="nb-NO" smtClean="0"/>
              <a:t>22</a:t>
            </a:fld>
            <a:endParaRPr lang="nb-NO"/>
          </a:p>
        </p:txBody>
      </p:sp>
    </p:spTree>
    <p:extLst>
      <p:ext uri="{BB962C8B-B14F-4D97-AF65-F5344CB8AC3E}">
        <p14:creationId xmlns:p14="http://schemas.microsoft.com/office/powerpoint/2010/main" val="2853499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alltid teknologi med på hjemmebesøk for å vise hvordan det fungerer og avklare spørsmål som pasient og pårørende lurer på. Her er et eksempel på kva man kan se ved et tilsyn gjort digitalt, altså gjennom en kameraløsning. Dette viser vi også pasienter og pårørende på hjemmebesøk, hva som blir sett og vi blir enige om hva vi skal avklare ved tilsyn. </a:t>
            </a:r>
            <a:endParaRPr lang="en-US" dirty="0"/>
          </a:p>
          <a:p>
            <a:r>
              <a:rPr lang="nb-NO" dirty="0"/>
              <a:t>Her viser vi at kamera ikke filmer hele tiden, at det er helsepersonell som ser på, at man ser kun etter det som er avtalt osv. </a:t>
            </a:r>
            <a:endParaRPr lang="en-US" dirty="0"/>
          </a:p>
          <a:p>
            <a:r>
              <a:rPr lang="en-US" dirty="0"/>
              <a:t>Vi </a:t>
            </a:r>
            <a:r>
              <a:rPr lang="en-US" dirty="0" err="1"/>
              <a:t>gir</a:t>
            </a:r>
            <a:r>
              <a:rPr lang="en-US" dirty="0"/>
              <a:t> </a:t>
            </a:r>
            <a:r>
              <a:rPr lang="en-US" dirty="0" err="1"/>
              <a:t>en</a:t>
            </a:r>
            <a:r>
              <a:rPr lang="en-US" dirty="0"/>
              <a:t> </a:t>
            </a:r>
            <a:r>
              <a:rPr lang="en-US" dirty="0" err="1"/>
              <a:t>tilpasset</a:t>
            </a:r>
            <a:r>
              <a:rPr lang="en-US" dirty="0"/>
              <a:t> </a:t>
            </a:r>
            <a:r>
              <a:rPr lang="en-US" dirty="0" err="1"/>
              <a:t>informasjon</a:t>
            </a:r>
            <a:r>
              <a:rPr lang="en-US" dirty="0"/>
              <a:t> om </a:t>
            </a:r>
            <a:r>
              <a:rPr lang="nb-NO" dirty="0"/>
              <a:t>i selve teknologien og tjenesten rundt. Vi forteller at  det er </a:t>
            </a:r>
            <a:endParaRPr lang="en-US" dirty="0">
              <a:cs typeface="Calibri" panose="020F0502020204030204"/>
            </a:endParaRPr>
          </a:p>
          <a:p>
            <a:pPr marL="171450" indent="-171450">
              <a:lnSpc>
                <a:spcPct val="120000"/>
              </a:lnSpc>
              <a:spcBef>
                <a:spcPts val="1000"/>
              </a:spcBef>
              <a:buFont typeface="Arial"/>
              <a:buChar char="•"/>
            </a:pPr>
            <a:r>
              <a:rPr lang="nb-NO" dirty="0"/>
              <a:t>Videostrøm i sann-tid</a:t>
            </a:r>
            <a:endParaRPr lang="en-US" dirty="0"/>
          </a:p>
          <a:p>
            <a:pPr marL="171450" indent="-171450">
              <a:lnSpc>
                <a:spcPct val="120000"/>
              </a:lnSpc>
              <a:spcBef>
                <a:spcPts val="1000"/>
              </a:spcBef>
              <a:buFont typeface="Arial"/>
              <a:buChar char="•"/>
            </a:pPr>
            <a:r>
              <a:rPr lang="nb-NO" dirty="0"/>
              <a:t>Ingen videostrøm lagres i forbindelse med tilsyn</a:t>
            </a:r>
            <a:endParaRPr lang="en-US" dirty="0"/>
          </a:p>
          <a:p>
            <a:pPr marL="171450" indent="-171450">
              <a:lnSpc>
                <a:spcPct val="120000"/>
              </a:lnSpc>
              <a:spcBef>
                <a:spcPts val="1000"/>
              </a:spcBef>
              <a:buFont typeface="Arial"/>
              <a:buChar char="•"/>
            </a:pPr>
            <a:r>
              <a:rPr lang="nb-NO" dirty="0"/>
              <a:t>Mulighet for å skjule områder i bildene som vises i kameraet dersom ønskelig.</a:t>
            </a:r>
            <a:endParaRPr lang="en-US" dirty="0"/>
          </a:p>
          <a:p>
            <a:pPr marL="171450" indent="-171450">
              <a:lnSpc>
                <a:spcPct val="120000"/>
              </a:lnSpc>
              <a:spcBef>
                <a:spcPts val="1000"/>
              </a:spcBef>
              <a:buFont typeface="Arial"/>
              <a:buChar char="•"/>
            </a:pPr>
            <a:r>
              <a:rPr lang="nb-NO" dirty="0"/>
              <a:t>Tilsynstid kan individuelt tilpasses</a:t>
            </a:r>
          </a:p>
          <a:p>
            <a:pPr marL="171450" indent="-171450">
              <a:lnSpc>
                <a:spcPct val="120000"/>
              </a:lnSpc>
              <a:spcBef>
                <a:spcPts val="1000"/>
              </a:spcBef>
              <a:buFont typeface="Arial"/>
              <a:buChar char="•"/>
            </a:pPr>
            <a:endParaRPr lang="en-US" dirty="0"/>
          </a:p>
          <a:p>
            <a:endParaRPr lang="nb-NO" dirty="0"/>
          </a:p>
        </p:txBody>
      </p:sp>
      <p:sp>
        <p:nvSpPr>
          <p:cNvPr id="4" name="Plassholder for lysbildenummer 3"/>
          <p:cNvSpPr>
            <a:spLocks noGrp="1"/>
          </p:cNvSpPr>
          <p:nvPr>
            <p:ph type="sldNum" sz="quarter" idx="5"/>
          </p:nvPr>
        </p:nvSpPr>
        <p:spPr/>
        <p:txBody>
          <a:bodyPr/>
          <a:lstStyle/>
          <a:p>
            <a:fld id="{0C6A1A9E-9E56-4094-AB2E-3DD200DFCBAC}" type="slidenum">
              <a:rPr lang="nb-NO" smtClean="0"/>
              <a:t>23</a:t>
            </a:fld>
            <a:endParaRPr lang="nb-NO"/>
          </a:p>
        </p:txBody>
      </p:sp>
    </p:spTree>
    <p:extLst>
      <p:ext uri="{BB962C8B-B14F-4D97-AF65-F5344CB8AC3E}">
        <p14:creationId xmlns:p14="http://schemas.microsoft.com/office/powerpoint/2010/main" val="2741725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171450" indent="-171450">
              <a:lnSpc>
                <a:spcPct val="120000"/>
              </a:lnSpc>
              <a:spcBef>
                <a:spcPts val="1000"/>
              </a:spcBef>
              <a:buFont typeface="Arial"/>
              <a:buChar char="•"/>
            </a:pPr>
            <a:r>
              <a:rPr lang="nb-NO" dirty="0"/>
              <a:t>Varslinger fra kamera </a:t>
            </a:r>
            <a:endParaRPr lang="en-US" dirty="0"/>
          </a:p>
          <a:p>
            <a:pPr marL="514350" lvl="1" indent="-171450">
              <a:lnSpc>
                <a:spcPct val="90000"/>
              </a:lnSpc>
              <a:spcBef>
                <a:spcPts val="500"/>
              </a:spcBef>
              <a:buFont typeface="Arial"/>
              <a:buChar char="•"/>
            </a:pPr>
            <a:r>
              <a:rPr lang="nb-NO" dirty="0"/>
              <a:t>Hendelsene kan utløses både fra ulike sensorer knyttet til trygghetsalarm eller fra sensorer i selve kameraet. Dette avtales nærmere ved et kartleggingsbesøk</a:t>
            </a:r>
          </a:p>
          <a:p>
            <a:pPr lvl="1"/>
            <a:endParaRPr lang="nb-NO" dirty="0"/>
          </a:p>
          <a:p>
            <a:pPr marL="0" indent="0">
              <a:buNone/>
            </a:pPr>
            <a:r>
              <a:rPr lang="nb-NO" dirty="0"/>
              <a:t>Hendelser kan også utføres som planlagte tilsyn hvor vi avtaler med bruker hva som er hensikten med tilsynet som tas og hva vi ser etter. Ikke annet. </a:t>
            </a:r>
          </a:p>
        </p:txBody>
      </p:sp>
      <p:sp>
        <p:nvSpPr>
          <p:cNvPr id="4" name="Plassholder for lysbildenummer 3"/>
          <p:cNvSpPr>
            <a:spLocks noGrp="1"/>
          </p:cNvSpPr>
          <p:nvPr>
            <p:ph type="sldNum" sz="quarter" idx="5"/>
          </p:nvPr>
        </p:nvSpPr>
        <p:spPr/>
        <p:txBody>
          <a:bodyPr/>
          <a:lstStyle/>
          <a:p>
            <a:fld id="{0C6A1A9E-9E56-4094-AB2E-3DD200DFCBAC}" type="slidenum">
              <a:rPr lang="nb-NO" smtClean="0"/>
              <a:t>24</a:t>
            </a:fld>
            <a:endParaRPr lang="nb-NO"/>
          </a:p>
        </p:txBody>
      </p:sp>
    </p:spTree>
    <p:extLst>
      <p:ext uri="{BB962C8B-B14F-4D97-AF65-F5344CB8AC3E}">
        <p14:creationId xmlns:p14="http://schemas.microsoft.com/office/powerpoint/2010/main" val="240255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Digitalt tilsyn kan gi en hurtig avklaring for ansatte som utfører tilsyn om bruker faktisk har falt, eller gått ut eller bare snudde i døren. Eller er på vei inn i seng igjen. Kan også være mere skånsomt for bruker når tilsyn utføres digitalt ved at man ikke vekker pasient . Fysisk tilsyn kan vekke pasient som står opp etter tilsynet og går ut på toalettet etter pleier er gått!! Da kan de falle etter tilsynet er utført. Mere ro for pasient at det utføres digitalt </a:t>
            </a:r>
          </a:p>
          <a:p>
            <a:endParaRPr lang="nb-NO" dirty="0"/>
          </a:p>
          <a:p>
            <a:pPr marL="0" marR="0" lvl="0" indent="0" algn="l" defTabSz="685800" rtl="0" eaLnBrk="1" fontAlgn="auto" latinLnBrk="0" hangingPunct="1">
              <a:lnSpc>
                <a:spcPct val="100000"/>
              </a:lnSpc>
              <a:spcBef>
                <a:spcPts val="0"/>
              </a:spcBef>
              <a:spcAft>
                <a:spcPts val="0"/>
              </a:spcAft>
              <a:buClrTx/>
              <a:buSzTx/>
              <a:buFontTx/>
              <a:buNone/>
              <a:tabLst/>
              <a:defRPr/>
            </a:pPr>
            <a:r>
              <a:rPr lang="nb-NO" sz="800" kern="100" dirty="0">
                <a:effectLst/>
                <a:latin typeface="Aptos" panose="020B0004020202020204" pitchFamily="34" charset="0"/>
                <a:ea typeface="Aptos" panose="020B0004020202020204" pitchFamily="34" charset="0"/>
                <a:cs typeface="Times New Roman" panose="02020603050405020304" pitchFamily="18" charset="0"/>
              </a:rPr>
              <a:t>Det å være i hjemlige omgivelser er beskrevet som en viktig identitetsstøtte. I praksis kan dette handle om at ikke bare behovet for tilsyn for å se at dynen ikke er falt på gulvet eller at du ligger urolig, blir ivaretatt, men også at behovet for å kunne være seg selv i kjente omgivelser blir ivaretatt.</a:t>
            </a:r>
          </a:p>
          <a:p>
            <a:r>
              <a:rPr lang="nb-NO" sz="800" dirty="0">
                <a:effectLst/>
                <a:latin typeface="Aptos" panose="020B0004020202020204" pitchFamily="34" charset="0"/>
                <a:ea typeface="Aptos" panose="020B0004020202020204" pitchFamily="34" charset="0"/>
                <a:cs typeface="Times New Roman" panose="02020603050405020304" pitchFamily="18" charset="0"/>
              </a:rPr>
              <a:t>Det er flere </a:t>
            </a:r>
            <a:r>
              <a:rPr lang="nb-NO" sz="900" kern="100" dirty="0">
                <a:effectLst/>
                <a:latin typeface="Aptos" panose="020B0004020202020204" pitchFamily="34" charset="0"/>
                <a:ea typeface="Aptos" panose="020B0004020202020204" pitchFamily="34" charset="0"/>
                <a:cs typeface="Times New Roman" panose="02020603050405020304" pitchFamily="18" charset="0"/>
              </a:rPr>
              <a:t>kvaliteter ved hjemmet som har betydning for folks helse. Hjemmet beskrives som pasientens private sone, en frisone. </a:t>
            </a:r>
          </a:p>
          <a:p>
            <a:pPr marL="0" marR="0" lvl="0" indent="0" algn="l" defTabSz="685800" rtl="0" eaLnBrk="1" fontAlgn="auto" latinLnBrk="0" hangingPunct="1">
              <a:lnSpc>
                <a:spcPct val="100000"/>
              </a:lnSpc>
              <a:spcBef>
                <a:spcPts val="0"/>
              </a:spcBef>
              <a:spcAft>
                <a:spcPts val="0"/>
              </a:spcAft>
              <a:buClrTx/>
              <a:buSzTx/>
              <a:buFontTx/>
              <a:buNone/>
              <a:tabLst/>
              <a:defRPr/>
            </a:pPr>
            <a:r>
              <a:rPr lang="nb-NO" sz="900" dirty="0">
                <a:effectLst/>
                <a:latin typeface="Aptos" panose="020B0004020202020204" pitchFamily="34" charset="0"/>
                <a:ea typeface="Aptos" panose="020B0004020202020204" pitchFamily="34" charset="0"/>
                <a:cs typeface="Times New Roman" panose="02020603050405020304" pitchFamily="18" charset="0"/>
              </a:rPr>
              <a:t>Et alternativ til tradisjonell hjelp kan da være å ta i bruk ulik form for teknologi som med god oppfølging legger til rette for at pasienten kan leve sitt liv i hjemlige omgivelser, med mindre inngripen i den enkeltes private sone. Uten at det går på bekostning av trygghet.  </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C6A1A9E-9E56-4094-AB2E-3DD200DFCBAC}" type="slidenum">
              <a:rPr lang="nb-NO" smtClean="0"/>
              <a:t>25</a:t>
            </a:fld>
            <a:endParaRPr lang="nb-NO"/>
          </a:p>
        </p:txBody>
      </p:sp>
    </p:spTree>
    <p:extLst>
      <p:ext uri="{BB962C8B-B14F-4D97-AF65-F5344CB8AC3E}">
        <p14:creationId xmlns:p14="http://schemas.microsoft.com/office/powerpoint/2010/main" val="3524366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197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C6A1A9E-9E56-4094-AB2E-3DD200DFCBAC}" type="slidenum">
              <a:rPr lang="nb-NO" smtClean="0"/>
              <a:t>29</a:t>
            </a:fld>
            <a:endParaRPr lang="nb-NO"/>
          </a:p>
        </p:txBody>
      </p:sp>
    </p:spTree>
    <p:extLst>
      <p:ext uri="{BB962C8B-B14F-4D97-AF65-F5344CB8AC3E}">
        <p14:creationId xmlns:p14="http://schemas.microsoft.com/office/powerpoint/2010/main" val="118038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cs typeface="Calibri"/>
              </a:rPr>
              <a:t>Lars Olav</a:t>
            </a:r>
          </a:p>
          <a:p>
            <a:pPr marL="171450" indent="-171450">
              <a:buFont typeface="Arial" panose="020B0604020202020204" pitchFamily="34" charset="0"/>
              <a:buChar char="•"/>
            </a:pPr>
            <a:r>
              <a:rPr lang="nb-NO" dirty="0">
                <a:cs typeface="Calibri"/>
              </a:rPr>
              <a:t>Bergen kommune har et responssenter som tar imot alle alarmer på velferdsteknologi fra kommunens innbyggere.</a:t>
            </a:r>
          </a:p>
          <a:p>
            <a:pPr marL="171450" indent="-171450">
              <a:buFont typeface="Arial" panose="020B0604020202020204" pitchFamily="34" charset="0"/>
              <a:buChar char="•"/>
            </a:pPr>
            <a:r>
              <a:rPr lang="nb-NO" dirty="0">
                <a:cs typeface="Calibri"/>
              </a:rPr>
              <a:t>Alle nattevakter i Bergen området er samlokalisert i Rosenkrantzgaten. </a:t>
            </a:r>
            <a:endParaRPr lang="nb-NO" dirty="0">
              <a:ea typeface="Calibri"/>
              <a:cs typeface="Calibri"/>
            </a:endParaRPr>
          </a:p>
          <a:p>
            <a:pPr marL="171450" indent="-171450">
              <a:buFont typeface="Arial" panose="020B0604020202020204" pitchFamily="34" charset="0"/>
              <a:buChar char="•"/>
            </a:pPr>
            <a:r>
              <a:rPr lang="nb-NO" dirty="0"/>
              <a:t>Både vaktfunksjoner innen kommunal infrastruktur og velferdsteknologi er samlet i Samfunnssikkerhetens hus i Rosenkrantzgaten.</a:t>
            </a:r>
            <a:endParaRPr lang="nb-NO" dirty="0">
              <a:cs typeface="+mn-cs"/>
            </a:endParaRPr>
          </a:p>
          <a:p>
            <a:pPr marL="171450" indent="-171450">
              <a:buFont typeface="Arial" panose="020B0604020202020204" pitchFamily="34" charset="0"/>
              <a:buChar char="•"/>
            </a:pPr>
            <a:r>
              <a:rPr lang="nb-NO" dirty="0">
                <a:cs typeface="+mn-cs"/>
              </a:rPr>
              <a:t>Responssenteret tar også imot trygghetsalarmer fra Kvam Herad og Ullensvang kommune</a:t>
            </a:r>
            <a:endParaRPr lang="nb-NO" dirty="0">
              <a:cs typeface="Calibri"/>
            </a:endParaRPr>
          </a:p>
          <a:p>
            <a:endParaRPr lang="nb-NO" dirty="0">
              <a:cs typeface="Calibri"/>
            </a:endParaRPr>
          </a:p>
        </p:txBody>
      </p:sp>
      <p:sp>
        <p:nvSpPr>
          <p:cNvPr id="4" name="Plassholder for lysbildenummer 3"/>
          <p:cNvSpPr>
            <a:spLocks noGrp="1"/>
          </p:cNvSpPr>
          <p:nvPr>
            <p:ph type="sldNum" sz="quarter" idx="10"/>
          </p:nvPr>
        </p:nvSpPr>
        <p:spPr/>
        <p:txBody>
          <a:bodyPr/>
          <a:lstStyle/>
          <a:p>
            <a:fld id="{0C6A1A9E-9E56-4094-AB2E-3DD200DFCBAC}" type="slidenum">
              <a:rPr lang="nb-NO" smtClean="0"/>
              <a:t>3</a:t>
            </a:fld>
            <a:endParaRPr lang="nb-NO"/>
          </a:p>
        </p:txBody>
      </p:sp>
    </p:spTree>
    <p:extLst>
      <p:ext uri="{BB962C8B-B14F-4D97-AF65-F5344CB8AC3E}">
        <p14:creationId xmlns:p14="http://schemas.microsoft.com/office/powerpoint/2010/main" val="355759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Per. No er vår jobb å øke kompetansen på velferdsteknologi i hjemmebaserte tjenester, få opp bruken og være et bindeledd mellom hjemmesykepleien og responssenteret. </a:t>
            </a:r>
          </a:p>
          <a:p>
            <a:pPr marL="171450" indent="-171450">
              <a:buFont typeface="Arial" panose="020B0604020202020204" pitchFamily="34" charset="0"/>
              <a:buChar char="•"/>
            </a:pPr>
            <a:r>
              <a:rPr lang="nb-NO" dirty="0"/>
              <a:t>For å kunne klare det har vi vært på responssenteret for å bli gode på teknologien en tilbyr i dag og blitt godt kjent med arbeidet de gjør.  Samtidig som vi har drevet mye med innsiktsarbeid. </a:t>
            </a:r>
          </a:p>
          <a:p>
            <a:pPr marL="171450" indent="-171450">
              <a:buFont typeface="Arial" panose="020B0604020202020204" pitchFamily="34" charset="0"/>
              <a:buChar char="•"/>
            </a:pPr>
            <a:r>
              <a:rPr lang="nb-NO" dirty="0"/>
              <a:t>Fra 1. oktober har vi vært ansatt i hver vår enhet og skal arbeide tett med de ansatte ute i hjemmesykepleien med kompetanseheving.</a:t>
            </a:r>
            <a:endParaRPr lang="nb-NO" dirty="0">
              <a:cs typeface="Calibri"/>
            </a:endParaRPr>
          </a:p>
          <a:p>
            <a:r>
              <a:rPr lang="nb-NO" dirty="0"/>
              <a:t> </a:t>
            </a:r>
          </a:p>
          <a:p>
            <a:endParaRPr lang="nb-NO" dirty="0"/>
          </a:p>
          <a:p>
            <a:pPr marL="166444" indent="-166444">
              <a:buFont typeface="Arial"/>
              <a:buChar char="•"/>
            </a:pPr>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29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b="0" i="0" dirty="0">
                <a:solidFill>
                  <a:srgbClr val="212121"/>
                </a:solidFill>
                <a:effectLst/>
                <a:latin typeface="Work Sans" pitchFamily="2" charset="0"/>
              </a:rPr>
              <a:t>Lars Olav</a:t>
            </a:r>
          </a:p>
          <a:p>
            <a:endParaRPr lang="nb-NO" dirty="0"/>
          </a:p>
          <a:p>
            <a:r>
              <a:rPr lang="nb-NO" dirty="0"/>
              <a:t>Bergen kommune valgte å opprette et eget responssenter til mottak og oppfølging av velferdsteknologien hos hjemmeboende brukere. </a:t>
            </a:r>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20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mn-lt"/>
                <a:cs typeface="+mn-lt"/>
              </a:rPr>
              <a:t>Fokus</a:t>
            </a:r>
            <a:r>
              <a:rPr lang="en-US" dirty="0">
                <a:ea typeface="+mn-lt"/>
                <a:cs typeface="+mn-lt"/>
              </a:rPr>
              <a:t>: </a:t>
            </a:r>
            <a:r>
              <a:rPr lang="en-US" dirty="0" err="1">
                <a:ea typeface="+mn-lt"/>
                <a:cs typeface="+mn-lt"/>
              </a:rPr>
              <a:t>hvem</a:t>
            </a:r>
            <a:r>
              <a:rPr lang="en-US" dirty="0">
                <a:ea typeface="+mn-lt"/>
                <a:cs typeface="+mn-lt"/>
              </a:rPr>
              <a:t> ta </a:t>
            </a:r>
            <a:r>
              <a:rPr lang="en-US" dirty="0" err="1">
                <a:ea typeface="+mn-lt"/>
                <a:cs typeface="+mn-lt"/>
              </a:rPr>
              <a:t>daglige</a:t>
            </a:r>
            <a:r>
              <a:rPr lang="en-US" dirty="0">
                <a:ea typeface="+mn-lt"/>
                <a:cs typeface="+mn-lt"/>
              </a:rPr>
              <a:t> </a:t>
            </a:r>
            <a:r>
              <a:rPr lang="en-US" dirty="0" err="1">
                <a:ea typeface="+mn-lt"/>
                <a:cs typeface="+mn-lt"/>
              </a:rPr>
              <a:t>oppfølging</a:t>
            </a:r>
            <a:r>
              <a:rPr lang="en-US" dirty="0">
                <a:ea typeface="+mn-lt"/>
                <a:cs typeface="+mn-lt"/>
              </a:rPr>
              <a:t> av </a:t>
            </a:r>
            <a:r>
              <a:rPr lang="en-US" dirty="0" err="1">
                <a:ea typeface="+mn-lt"/>
                <a:cs typeface="+mn-lt"/>
              </a:rPr>
              <a:t>teknologi</a:t>
            </a:r>
            <a:r>
              <a:rPr lang="en-US" dirty="0">
                <a:ea typeface="+mn-lt"/>
                <a:cs typeface="+mn-lt"/>
              </a:rPr>
              <a:t>? </a:t>
            </a:r>
            <a:r>
              <a:rPr lang="en-US" dirty="0" err="1">
                <a:ea typeface="+mn-lt"/>
                <a:cs typeface="+mn-lt"/>
              </a:rPr>
              <a:t>nærmeste</a:t>
            </a:r>
            <a:r>
              <a:rPr lang="en-US" dirty="0">
                <a:ea typeface="+mn-lt"/>
                <a:cs typeface="+mn-lt"/>
              </a:rPr>
              <a:t> </a:t>
            </a:r>
            <a:r>
              <a:rPr lang="en-US" dirty="0" err="1">
                <a:ea typeface="+mn-lt"/>
                <a:cs typeface="+mn-lt"/>
              </a:rPr>
              <a:t>pårørende</a:t>
            </a:r>
            <a:r>
              <a:rPr lang="en-US" dirty="0">
                <a:ea typeface="+mn-lt"/>
                <a:cs typeface="+mn-lt"/>
              </a:rPr>
              <a:t>? </a:t>
            </a:r>
            <a:r>
              <a:rPr lang="en-US" dirty="0" err="1">
                <a:ea typeface="+mn-lt"/>
                <a:cs typeface="+mn-lt"/>
              </a:rPr>
              <a:t>ektefelle</a:t>
            </a:r>
            <a:r>
              <a:rPr lang="en-US" dirty="0">
                <a:ea typeface="+mn-lt"/>
                <a:cs typeface="+mn-lt"/>
              </a:rPr>
              <a:t>, </a:t>
            </a:r>
            <a:r>
              <a:rPr lang="en-US" dirty="0" err="1">
                <a:ea typeface="+mn-lt"/>
                <a:cs typeface="+mn-lt"/>
              </a:rPr>
              <a:t>barn,venner</a:t>
            </a:r>
            <a:r>
              <a:rPr lang="en-US" dirty="0">
                <a:ea typeface="+mn-lt"/>
                <a:cs typeface="+mn-lt"/>
              </a:rPr>
              <a:t>. </a:t>
            </a:r>
          </a:p>
          <a:p>
            <a:r>
              <a:rPr lang="en-US" dirty="0">
                <a:ea typeface="+mn-lt"/>
                <a:cs typeface="+mn-lt"/>
              </a:rPr>
              <a:t>Om </a:t>
            </a:r>
            <a:r>
              <a:rPr lang="en-US" dirty="0" err="1">
                <a:ea typeface="+mn-lt"/>
                <a:cs typeface="+mn-lt"/>
              </a:rPr>
              <a:t>ikke</a:t>
            </a:r>
            <a:r>
              <a:rPr lang="en-US" dirty="0">
                <a:ea typeface="+mn-lt"/>
                <a:cs typeface="+mn-lt"/>
              </a:rPr>
              <a:t>; HSY </a:t>
            </a:r>
            <a:r>
              <a:rPr lang="en-US" dirty="0" err="1">
                <a:ea typeface="+mn-lt"/>
                <a:cs typeface="+mn-lt"/>
              </a:rPr>
              <a:t>evt</a:t>
            </a:r>
            <a:r>
              <a:rPr lang="en-US" dirty="0">
                <a:ea typeface="+mn-lt"/>
                <a:cs typeface="+mn-lt"/>
              </a:rPr>
              <a:t> </a:t>
            </a:r>
            <a:r>
              <a:rPr lang="en-US" dirty="0" err="1">
                <a:ea typeface="+mn-lt"/>
                <a:cs typeface="+mn-lt"/>
              </a:rPr>
              <a:t>Responssenteret</a:t>
            </a:r>
            <a:r>
              <a:rPr lang="en-US" dirty="0">
                <a:ea typeface="+mn-lt"/>
                <a:cs typeface="+mn-lt"/>
              </a:rPr>
              <a:t> </a:t>
            </a:r>
            <a:r>
              <a:rPr lang="en-US" dirty="0" err="1">
                <a:ea typeface="+mn-lt"/>
                <a:cs typeface="+mn-lt"/>
              </a:rPr>
              <a:t>som</a:t>
            </a:r>
            <a:r>
              <a:rPr lang="en-US" dirty="0">
                <a:ea typeface="+mn-lt"/>
                <a:cs typeface="+mn-lt"/>
              </a:rPr>
              <a:t> </a:t>
            </a:r>
            <a:r>
              <a:rPr lang="en-US" dirty="0" err="1">
                <a:ea typeface="+mn-lt"/>
                <a:cs typeface="+mn-lt"/>
              </a:rPr>
              <a:t>følger</a:t>
            </a:r>
            <a:r>
              <a:rPr lang="en-US" dirty="0">
                <a:ea typeface="+mn-lt"/>
                <a:cs typeface="+mn-lt"/>
              </a:rPr>
              <a:t> opp. </a:t>
            </a:r>
            <a:r>
              <a:rPr lang="en-US" dirty="0" err="1">
                <a:ea typeface="+mn-lt"/>
                <a:cs typeface="+mn-lt"/>
              </a:rPr>
              <a:t>Avklares</a:t>
            </a:r>
            <a:r>
              <a:rPr lang="en-US" dirty="0">
                <a:ea typeface="+mn-lt"/>
                <a:cs typeface="+mn-lt"/>
              </a:rPr>
              <a:t> </a:t>
            </a:r>
            <a:r>
              <a:rPr lang="en-US" dirty="0" err="1">
                <a:ea typeface="+mn-lt"/>
                <a:cs typeface="+mn-lt"/>
              </a:rPr>
              <a:t>på</a:t>
            </a:r>
            <a:r>
              <a:rPr lang="en-US" dirty="0">
                <a:ea typeface="+mn-lt"/>
                <a:cs typeface="+mn-lt"/>
              </a:rPr>
              <a:t> </a:t>
            </a:r>
            <a:r>
              <a:rPr lang="en-US" dirty="0" err="1">
                <a:ea typeface="+mn-lt"/>
                <a:cs typeface="+mn-lt"/>
              </a:rPr>
              <a:t>hjemmebesøk</a:t>
            </a:r>
            <a:r>
              <a:rPr lang="en-US" dirty="0">
                <a:ea typeface="+mn-lt"/>
                <a:cs typeface="+mn-lt"/>
              </a:rPr>
              <a:t>.</a:t>
            </a:r>
          </a:p>
          <a:p>
            <a:r>
              <a:rPr lang="en-US" dirty="0" err="1">
                <a:ea typeface="Calibri"/>
                <a:cs typeface="Calibri"/>
              </a:rPr>
              <a:t>Oppfølging</a:t>
            </a:r>
            <a:r>
              <a:rPr lang="en-US" dirty="0">
                <a:ea typeface="Calibri"/>
                <a:cs typeface="Calibri"/>
              </a:rPr>
              <a:t>: </a:t>
            </a:r>
            <a:r>
              <a:rPr lang="en-US" dirty="0" err="1">
                <a:ea typeface="Calibri"/>
                <a:cs typeface="Calibri"/>
              </a:rPr>
              <a:t>etter</a:t>
            </a:r>
            <a:r>
              <a:rPr lang="en-US" dirty="0">
                <a:ea typeface="Calibri"/>
                <a:cs typeface="Calibri"/>
              </a:rPr>
              <a:t> 1 uke </a:t>
            </a:r>
            <a:r>
              <a:rPr lang="en-US" dirty="0" err="1">
                <a:ea typeface="Calibri"/>
                <a:cs typeface="Calibri"/>
              </a:rPr>
              <a:t>til</a:t>
            </a:r>
            <a:r>
              <a:rPr lang="en-US" dirty="0">
                <a:ea typeface="Calibri"/>
                <a:cs typeface="Calibri"/>
              </a:rPr>
              <a:t> 1 </a:t>
            </a:r>
            <a:r>
              <a:rPr lang="en-US" dirty="0" err="1">
                <a:ea typeface="Calibri"/>
                <a:cs typeface="Calibri"/>
              </a:rPr>
              <a:t>mnd</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punkt</a:t>
            </a:r>
            <a:r>
              <a:rPr lang="en-US" dirty="0">
                <a:ea typeface="Calibri"/>
                <a:cs typeface="Calibri"/>
              </a:rPr>
              <a:t>, </a:t>
            </a:r>
            <a:r>
              <a:rPr lang="en-US" dirty="0" err="1">
                <a:ea typeface="Calibri"/>
                <a:cs typeface="Calibri"/>
              </a:rPr>
              <a:t>ellers</a:t>
            </a:r>
            <a:r>
              <a:rPr lang="en-US" dirty="0">
                <a:ea typeface="Calibri"/>
                <a:cs typeface="Calibri"/>
              </a:rPr>
              <a:t> </a:t>
            </a:r>
            <a:r>
              <a:rPr lang="en-US" dirty="0" err="1">
                <a:ea typeface="Calibri"/>
                <a:cs typeface="Calibri"/>
              </a:rPr>
              <a:t>hver</a:t>
            </a:r>
            <a:r>
              <a:rPr lang="en-US" dirty="0">
                <a:ea typeface="Calibri"/>
                <a:cs typeface="Calibri"/>
              </a:rPr>
              <a:t> 6 </a:t>
            </a:r>
            <a:r>
              <a:rPr lang="en-US" dirty="0" err="1">
                <a:ea typeface="Calibri"/>
                <a:cs typeface="Calibri"/>
              </a:rPr>
              <a:t>mnd</a:t>
            </a:r>
            <a:endParaRPr lang="en-US" dirty="0">
              <a:ea typeface="Calibri"/>
              <a:cs typeface="Calibri"/>
            </a:endParaRPr>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32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r>
              <a:rPr lang="nb-NO" dirty="0"/>
              <a:t>Det er nemlig slik at brukers behov alltid må være i fokus når en vurderer og tar i bruk velferdsteknologi. Som helsepersonell er det viktig å se helheten i tjenesten og kjenne til de faktiske behov til bruker.  </a:t>
            </a:r>
            <a:endParaRPr lang="en-US" dirty="0"/>
          </a:p>
          <a:p>
            <a:r>
              <a:rPr lang="nb-NO" dirty="0"/>
              <a:t>   </a:t>
            </a:r>
          </a:p>
          <a:p>
            <a:r>
              <a:rPr lang="nb-NO" dirty="0"/>
              <a:t>Hvordan kan vi iverksette tiltak basert på pasienter og brukere egne mål?</a:t>
            </a:r>
          </a:p>
          <a:p>
            <a:r>
              <a:rPr lang="nb-NO" dirty="0"/>
              <a:t> </a:t>
            </a:r>
            <a:endParaRPr lang="nb-NO" dirty="0">
              <a:cs typeface="Calibri"/>
            </a:endParaRPr>
          </a:p>
          <a:p>
            <a:pPr marL="171450" indent="-171450">
              <a:buFont typeface="Arial"/>
              <a:buChar char="•"/>
            </a:pPr>
            <a:r>
              <a:rPr lang="nb-NO" dirty="0"/>
              <a:t>For å få tilgang til brukerens perspektiv er nødvendig å skape en god relasjon og åpen dialog mellom helsepersonell og bruker / pasient. I stedet for å spørre  «hva er i veien med deg?» til å spørre «hva er viktig for deg?» gjør at vi lettere kan klare å se bruker fra deres perspektiv. </a:t>
            </a:r>
            <a:endParaRPr lang="en-US" dirty="0"/>
          </a:p>
          <a:p>
            <a:pPr marL="171450" indent="-171450">
              <a:buFont typeface="Arial"/>
              <a:buChar char="•"/>
            </a:pPr>
            <a:r>
              <a:rPr lang="nb-NO" dirty="0"/>
              <a:t>Vi som helsepersonell ser: Bruker er begynt å snu opp ned på døgnet og er begynt å gå ut om natten. Det er helt uforsvarlig at hun skal bo hjemme lenger. Da kan det være lett å tenke at eneste løsning er at hun flytter hjemmefra til et sted der det er mere personell. </a:t>
            </a:r>
            <a:endParaRPr lang="en-US" dirty="0"/>
          </a:p>
          <a:p>
            <a:pPr marL="171450" indent="-171450">
              <a:buFont typeface="Arial"/>
              <a:buChar char="•"/>
            </a:pPr>
            <a:r>
              <a:rPr lang="nb-NO" dirty="0"/>
              <a:t>Men dette behovet belyser bare en side av saken.   </a:t>
            </a:r>
            <a:endParaRPr lang="en-US" dirty="0"/>
          </a:p>
          <a:p>
            <a:pPr marL="171450" indent="-171450">
              <a:buFont typeface="Arial"/>
              <a:buChar char="•"/>
            </a:pPr>
            <a:r>
              <a:rPr lang="nb-NO" dirty="0"/>
              <a:t>Hvordan kan vi iverksette tiltak basert på pasienter og brukere egne mål? Det handler om å lytte til behovet og prøve fange hva de selv </a:t>
            </a:r>
            <a:r>
              <a:rPr lang="nb-NO" dirty="0" err="1"/>
              <a:t>synest</a:t>
            </a:r>
            <a:r>
              <a:rPr lang="nb-NO" dirty="0"/>
              <a:t> fungerer bra, og hvor det gjerne skorter litt. Her kan man få frem hva andre også ser. </a:t>
            </a:r>
            <a:endParaRPr lang="en-US" dirty="0"/>
          </a:p>
          <a:p>
            <a:pPr marL="171450" indent="-171450">
              <a:buFont typeface="Arial"/>
              <a:buChar char="•"/>
            </a:pPr>
            <a:r>
              <a:rPr lang="nb-NO" dirty="0"/>
              <a:t>Vi spiller gjerne litt på det vi ser, her bor du fint, man finner fort ut om de trives her. Hva de trives med, hva kommer frem under samtalen er viktig for at de skal klare seg. SÅ kan vi spørre inn til hvordan det fungerer for eksempel med legging og søvn, med medisiner, med det å bevege seg osv. Da kan vi hurtig fange opp om det er noe velferdsteknologien kan bidra med. </a:t>
            </a:r>
            <a:endParaRPr lang="nb-NO" dirty="0">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nb-NO" sz="9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30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212121"/>
                </a:solidFill>
                <a:effectLst/>
                <a:latin typeface="Work Sans" pitchFamily="2" charset="0"/>
              </a:rPr>
              <a:t>Helsedirektoratet definerer velferdsteknologi slik: </a:t>
            </a:r>
          </a:p>
          <a:p>
            <a:r>
              <a:rPr lang="nb-NO" b="0" i="0" dirty="0">
                <a:solidFill>
                  <a:srgbClr val="212121"/>
                </a:solidFill>
                <a:effectLst/>
                <a:latin typeface="Work Sans" pitchFamily="2" charset="0"/>
              </a:rPr>
              <a:t>Velferdsteknologi er en samlebetegnelse på teknologisk assistanse som bidrar til økt trygghet, sikkerhet, sosial deltakelse, mobilitet og fysisk og kulturell aktivitet, og styrker den enkeltes evne til å klare seg selv i hverdagen til tross for sykdom og sosial, psykisk eller fysisk nedsatt funksjonsevne.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212121"/>
              </a:solidFill>
              <a:effectLst/>
              <a:latin typeface="Work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212121"/>
                </a:solidFill>
                <a:effectLst/>
                <a:latin typeface="Work Sans" pitchFamily="2" charset="0"/>
              </a:rPr>
              <a:t>Velferdsteknologi kan også fungere som teknologisk støtte til pårørende  ved at de opplever trygghet for bruker. </a:t>
            </a:r>
            <a:endParaRPr lang="nb-NO" b="1" i="0" dirty="0">
              <a:solidFill>
                <a:srgbClr val="212121"/>
              </a:solidFill>
              <a:effectLst/>
              <a:latin typeface="Work Sans" pitchFamily="2" charset="0"/>
            </a:endParaRPr>
          </a:p>
          <a:p>
            <a:endParaRPr lang="nb-NO" b="0" i="0" dirty="0">
              <a:solidFill>
                <a:srgbClr val="212121"/>
              </a:solidFill>
              <a:effectLst/>
              <a:latin typeface="Work Sans" pitchFamily="2" charset="0"/>
            </a:endParaRPr>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F8D0E63-0F6A-47B0-8BD1-6E95B004C87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06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Lars Olav</a:t>
            </a:r>
          </a:p>
        </p:txBody>
      </p:sp>
      <p:sp>
        <p:nvSpPr>
          <p:cNvPr id="4" name="Plassholder for lysbildenummer 3"/>
          <p:cNvSpPr>
            <a:spLocks noGrp="1"/>
          </p:cNvSpPr>
          <p:nvPr>
            <p:ph type="sldNum" sz="quarter" idx="10"/>
          </p:nvPr>
        </p:nvSpPr>
        <p:spPr/>
        <p:txBody>
          <a:bodyPr/>
          <a:lstStyle/>
          <a:p>
            <a:fld id="{0C6A1A9E-9E56-4094-AB2E-3DD200DFCBAC}" type="slidenum">
              <a:rPr lang="nb-NO" smtClean="0"/>
              <a:t>9</a:t>
            </a:fld>
            <a:endParaRPr lang="nb-NO"/>
          </a:p>
        </p:txBody>
      </p:sp>
    </p:spTree>
    <p:extLst>
      <p:ext uri="{BB962C8B-B14F-4D97-AF65-F5344CB8AC3E}">
        <p14:creationId xmlns:p14="http://schemas.microsoft.com/office/powerpoint/2010/main" val="794211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sp>
        <p:nvSpPr>
          <p:cNvPr id="12" name="Tittel 1"/>
          <p:cNvSpPr>
            <a:spLocks noGrp="1"/>
          </p:cNvSpPr>
          <p:nvPr>
            <p:ph type="ctrTitle"/>
          </p:nvPr>
        </p:nvSpPr>
        <p:spPr>
          <a:xfrm>
            <a:off x="2003079" y="3456043"/>
            <a:ext cx="5137842" cy="180049"/>
          </a:xfrm>
        </p:spPr>
        <p:txBody>
          <a:bodyPr lIns="0" tIns="0" rIns="0" bIns="0" anchor="b">
            <a:spAutoFit/>
          </a:bodyPr>
          <a:lstStyle>
            <a:lvl1pPr algn="ctr">
              <a:defRPr sz="1300" cap="all" baseline="0">
                <a:solidFill>
                  <a:schemeClr val="tx1"/>
                </a:solidFill>
                <a:latin typeface="+mj-lt"/>
              </a:defRPr>
            </a:lvl1pPr>
          </a:lstStyle>
          <a:p>
            <a:r>
              <a:rPr lang="nb-NO"/>
              <a:t>Klikk for å redigere tittelstil</a:t>
            </a:r>
            <a:endParaRPr lang="nb-NO" dirty="0"/>
          </a:p>
        </p:txBody>
      </p:sp>
      <p:sp>
        <p:nvSpPr>
          <p:cNvPr id="13" name="Plassholder for dato 3"/>
          <p:cNvSpPr>
            <a:spLocks noGrp="1"/>
          </p:cNvSpPr>
          <p:nvPr>
            <p:ph type="dt" sz="half" idx="10"/>
          </p:nvPr>
        </p:nvSpPr>
        <p:spPr>
          <a:xfrm>
            <a:off x="2003079" y="3627510"/>
            <a:ext cx="5137842" cy="200055"/>
          </a:xfrm>
          <a:prstGeom prst="rect">
            <a:avLst/>
          </a:prstGeom>
        </p:spPr>
        <p:txBody>
          <a:bodyPr lIns="0" tIns="0" rIns="0" bIns="0">
            <a:spAutoFit/>
          </a:bodyPr>
          <a:lstStyle>
            <a:lvl1pPr algn="ctr">
              <a:defRPr sz="1300" b="1">
                <a:solidFill>
                  <a:schemeClr val="tx1"/>
                </a:solidFill>
                <a:latin typeface="+mj-lt"/>
              </a:defRPr>
            </a:lvl1pPr>
          </a:lstStyle>
          <a:p>
            <a:fld id="{CC918E41-4448-4E79-865F-42013EA6E1CC}" type="datetime1">
              <a:rPr lang="nb-NO" smtClean="0"/>
              <a:t>23.04.2025</a:t>
            </a:fld>
            <a:endParaRPr lang="nb-NO" dirty="0"/>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5000" y="584554"/>
            <a:ext cx="1854000" cy="2309508"/>
          </a:xfrm>
          <a:prstGeom prst="rect">
            <a:avLst/>
          </a:prstGeom>
        </p:spPr>
      </p:pic>
      <p:sp>
        <p:nvSpPr>
          <p:cNvPr id="15" name="Rektangel 14"/>
          <p:cNvSpPr/>
          <p:nvPr userDrawn="1"/>
        </p:nvSpPr>
        <p:spPr>
          <a:xfrm>
            <a:off x="0" y="4864253"/>
            <a:ext cx="9144000" cy="280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cap="all" baseline="0" dirty="0">
                <a:solidFill>
                  <a:schemeClr val="bg1"/>
                </a:solidFill>
              </a:rPr>
              <a:t>KOMPETENT     |     ÅPEN     |     PÅLITELIG     |     SAMFUNNSENGASJERT</a:t>
            </a:r>
          </a:p>
        </p:txBody>
      </p:sp>
    </p:spTree>
    <p:extLst>
      <p:ext uri="{BB962C8B-B14F-4D97-AF65-F5344CB8AC3E}">
        <p14:creationId xmlns:p14="http://schemas.microsoft.com/office/powerpoint/2010/main" val="36522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3006"/>
            <a:ext cx="2949178" cy="1200521"/>
          </a:xfrm>
        </p:spPr>
        <p:txBody>
          <a:bodyPr anchor="b"/>
          <a:lstStyle>
            <a:lvl1pPr>
              <a:defRPr sz="2400"/>
            </a:lvl1pPr>
          </a:lstStyle>
          <a:p>
            <a:r>
              <a:rPr lang="nb-NO"/>
              <a:t>Klikk for å redigere tittelstil</a:t>
            </a:r>
          </a:p>
        </p:txBody>
      </p:sp>
      <p:sp>
        <p:nvSpPr>
          <p:cNvPr id="3" name="Plassholder for bilde 2"/>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ikonet for å legge til et bilde</a:t>
            </a:r>
          </a:p>
        </p:txBody>
      </p:sp>
      <p:sp>
        <p:nvSpPr>
          <p:cNvPr id="4" name="Plassholder for tekst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90416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10663"/>
            </a:lvl1pPr>
          </a:lstStyle>
          <a:p>
            <a:r>
              <a:rPr lang="en-US"/>
              <a:t>Click to edit Master title style</a:t>
            </a:r>
          </a:p>
        </p:txBody>
      </p:sp>
      <p:sp>
        <p:nvSpPr>
          <p:cNvPr id="3" name="Subtitle 2"/>
          <p:cNvSpPr>
            <a:spLocks noGrp="1"/>
          </p:cNvSpPr>
          <p:nvPr>
            <p:ph type="subTitle" idx="1"/>
          </p:nvPr>
        </p:nvSpPr>
        <p:spPr>
          <a:xfrm>
            <a:off x="1143000" y="2702363"/>
            <a:ext cx="6858000" cy="1242205"/>
          </a:xfrm>
        </p:spPr>
        <p:txBody>
          <a:bodyPr/>
          <a:lstStyle>
            <a:lvl1pPr marL="0" indent="0" algn="ctr">
              <a:buNone/>
              <a:defRPr sz="4265"/>
            </a:lvl1pPr>
            <a:lvl2pPr marL="812536" indent="0" algn="ctr">
              <a:buNone/>
              <a:defRPr sz="3554"/>
            </a:lvl2pPr>
            <a:lvl3pPr marL="1625072" indent="0" algn="ctr">
              <a:buNone/>
              <a:defRPr sz="3199"/>
            </a:lvl3pPr>
            <a:lvl4pPr marL="2437608" indent="0" algn="ctr">
              <a:buNone/>
              <a:defRPr sz="2844"/>
            </a:lvl4pPr>
            <a:lvl5pPr marL="3250143" indent="0" algn="ctr">
              <a:buNone/>
              <a:defRPr sz="2844"/>
            </a:lvl5pPr>
            <a:lvl6pPr marL="4062679" indent="0" algn="ctr">
              <a:buNone/>
              <a:defRPr sz="2844"/>
            </a:lvl6pPr>
            <a:lvl7pPr marL="4875215" indent="0" algn="ctr">
              <a:buNone/>
              <a:defRPr sz="2844"/>
            </a:lvl7pPr>
            <a:lvl8pPr marL="5687751" indent="0" algn="ctr">
              <a:buNone/>
              <a:defRPr sz="2844"/>
            </a:lvl8pPr>
            <a:lvl9pPr marL="6500287" indent="0" algn="ctr">
              <a:buNone/>
              <a:defRPr sz="2844"/>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941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5485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10663"/>
            </a:lvl1pPr>
          </a:lstStyle>
          <a:p>
            <a:r>
              <a:rPr lang="en-US"/>
              <a:t>Click to edit Master title style</a:t>
            </a:r>
          </a:p>
        </p:txBody>
      </p:sp>
      <p:sp>
        <p:nvSpPr>
          <p:cNvPr id="3" name="Text Placeholder 2"/>
          <p:cNvSpPr>
            <a:spLocks noGrp="1"/>
          </p:cNvSpPr>
          <p:nvPr>
            <p:ph type="body" idx="1"/>
          </p:nvPr>
        </p:nvSpPr>
        <p:spPr>
          <a:xfrm>
            <a:off x="623888" y="3443160"/>
            <a:ext cx="7886700" cy="1125488"/>
          </a:xfrm>
        </p:spPr>
        <p:txBody>
          <a:bodyPr/>
          <a:lstStyle>
            <a:lvl1pPr marL="0" indent="0">
              <a:buNone/>
              <a:defRPr sz="4265">
                <a:solidFill>
                  <a:schemeClr val="tx1">
                    <a:tint val="82000"/>
                  </a:schemeClr>
                </a:solidFill>
              </a:defRPr>
            </a:lvl1pPr>
            <a:lvl2pPr marL="812536" indent="0">
              <a:buNone/>
              <a:defRPr sz="3554">
                <a:solidFill>
                  <a:schemeClr val="tx1">
                    <a:tint val="82000"/>
                  </a:schemeClr>
                </a:solidFill>
              </a:defRPr>
            </a:lvl2pPr>
            <a:lvl3pPr marL="1625072" indent="0">
              <a:buNone/>
              <a:defRPr sz="3199">
                <a:solidFill>
                  <a:schemeClr val="tx1">
                    <a:tint val="82000"/>
                  </a:schemeClr>
                </a:solidFill>
              </a:defRPr>
            </a:lvl3pPr>
            <a:lvl4pPr marL="2437608" indent="0">
              <a:buNone/>
              <a:defRPr sz="2844">
                <a:solidFill>
                  <a:schemeClr val="tx1">
                    <a:tint val="82000"/>
                  </a:schemeClr>
                </a:solidFill>
              </a:defRPr>
            </a:lvl4pPr>
            <a:lvl5pPr marL="3250143" indent="0">
              <a:buNone/>
              <a:defRPr sz="2844">
                <a:solidFill>
                  <a:schemeClr val="tx1">
                    <a:tint val="82000"/>
                  </a:schemeClr>
                </a:solidFill>
              </a:defRPr>
            </a:lvl5pPr>
            <a:lvl6pPr marL="4062679" indent="0">
              <a:buNone/>
              <a:defRPr sz="2844">
                <a:solidFill>
                  <a:schemeClr val="tx1">
                    <a:tint val="82000"/>
                  </a:schemeClr>
                </a:solidFill>
              </a:defRPr>
            </a:lvl6pPr>
            <a:lvl7pPr marL="4875215" indent="0">
              <a:buNone/>
              <a:defRPr sz="2844">
                <a:solidFill>
                  <a:schemeClr val="tx1">
                    <a:tint val="82000"/>
                  </a:schemeClr>
                </a:solidFill>
              </a:defRPr>
            </a:lvl7pPr>
            <a:lvl8pPr marL="5687751" indent="0">
              <a:buNone/>
              <a:defRPr sz="2844">
                <a:solidFill>
                  <a:schemeClr val="tx1">
                    <a:tint val="82000"/>
                  </a:schemeClr>
                </a:solidFill>
              </a:defRPr>
            </a:lvl8pPr>
            <a:lvl9pPr marL="6500287" indent="0">
              <a:buNone/>
              <a:defRPr sz="2844">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42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6572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en-US"/>
              <a:t>Click to edit Master title style</a:t>
            </a:r>
          </a:p>
        </p:txBody>
      </p:sp>
      <p:sp>
        <p:nvSpPr>
          <p:cNvPr id="3" name="Text Placeholder 2"/>
          <p:cNvSpPr>
            <a:spLocks noGrp="1"/>
          </p:cNvSpPr>
          <p:nvPr>
            <p:ph type="body" idx="1"/>
          </p:nvPr>
        </p:nvSpPr>
        <p:spPr>
          <a:xfrm>
            <a:off x="629842" y="1261261"/>
            <a:ext cx="3868340" cy="618125"/>
          </a:xfrm>
        </p:spPr>
        <p:txBody>
          <a:bodyPr anchor="b"/>
          <a:lstStyle>
            <a:lvl1pPr marL="0" indent="0">
              <a:buNone/>
              <a:defRPr sz="4265" b="1"/>
            </a:lvl1pPr>
            <a:lvl2pPr marL="812536" indent="0">
              <a:buNone/>
              <a:defRPr sz="3554" b="1"/>
            </a:lvl2pPr>
            <a:lvl3pPr marL="1625072" indent="0">
              <a:buNone/>
              <a:defRPr sz="3199" b="1"/>
            </a:lvl3pPr>
            <a:lvl4pPr marL="2437608" indent="0">
              <a:buNone/>
              <a:defRPr sz="2844" b="1"/>
            </a:lvl4pPr>
            <a:lvl5pPr marL="3250143" indent="0">
              <a:buNone/>
              <a:defRPr sz="2844" b="1"/>
            </a:lvl5pPr>
            <a:lvl6pPr marL="4062679" indent="0">
              <a:buNone/>
              <a:defRPr sz="2844" b="1"/>
            </a:lvl6pPr>
            <a:lvl7pPr marL="4875215" indent="0">
              <a:buNone/>
              <a:defRPr sz="2844" b="1"/>
            </a:lvl7pPr>
            <a:lvl8pPr marL="5687751" indent="0">
              <a:buNone/>
              <a:defRPr sz="2844" b="1"/>
            </a:lvl8pPr>
            <a:lvl9pPr marL="6500287" indent="0">
              <a:buNone/>
              <a:defRPr sz="2844" b="1"/>
            </a:lvl9pPr>
          </a:lstStyle>
          <a:p>
            <a:pPr lvl="0"/>
            <a:r>
              <a:rPr lang="en-US"/>
              <a:t>Click to 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4265" b="1"/>
            </a:lvl1pPr>
            <a:lvl2pPr marL="812536" indent="0">
              <a:buNone/>
              <a:defRPr sz="3554" b="1"/>
            </a:lvl2pPr>
            <a:lvl3pPr marL="1625072" indent="0">
              <a:buNone/>
              <a:defRPr sz="3199" b="1"/>
            </a:lvl3pPr>
            <a:lvl4pPr marL="2437608" indent="0">
              <a:buNone/>
              <a:defRPr sz="2844" b="1"/>
            </a:lvl4pPr>
            <a:lvl5pPr marL="3250143" indent="0">
              <a:buNone/>
              <a:defRPr sz="2844" b="1"/>
            </a:lvl5pPr>
            <a:lvl6pPr marL="4062679" indent="0">
              <a:buNone/>
              <a:defRPr sz="2844" b="1"/>
            </a:lvl6pPr>
            <a:lvl7pPr marL="4875215" indent="0">
              <a:buNone/>
              <a:defRPr sz="2844" b="1"/>
            </a:lvl7pPr>
            <a:lvl8pPr marL="5687751" indent="0">
              <a:buNone/>
              <a:defRPr sz="2844" b="1"/>
            </a:lvl8pPr>
            <a:lvl9pPr marL="6500287" indent="0">
              <a:buNone/>
              <a:defRPr sz="2844" b="1"/>
            </a:lvl9pPr>
          </a:lstStyle>
          <a:p>
            <a:pPr lvl="0"/>
            <a:r>
              <a:rPr lang="en-US"/>
              <a:t>Click to edit Master text styles</a:t>
            </a:r>
          </a:p>
        </p:txBody>
      </p:sp>
      <p:sp>
        <p:nvSpPr>
          <p:cNvPr id="6" name="Content Placeholder 5"/>
          <p:cNvSpPr>
            <a:spLocks noGrp="1"/>
          </p:cNvSpPr>
          <p:nvPr>
            <p:ph sz="quarter" idx="4"/>
          </p:nvPr>
        </p:nvSpPr>
        <p:spPr>
          <a:xfrm>
            <a:off x="4629150" y="1879386"/>
            <a:ext cx="388739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5964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9515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5559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5687"/>
            </a:lvl1pPr>
          </a:lstStyle>
          <a:p>
            <a:r>
              <a:rPr lang="en-US"/>
              <a:t>Click to edit Master title style</a:t>
            </a:r>
          </a:p>
        </p:txBody>
      </p:sp>
      <p:sp>
        <p:nvSpPr>
          <p:cNvPr id="3" name="Content Placeholder 2"/>
          <p:cNvSpPr>
            <a:spLocks noGrp="1"/>
          </p:cNvSpPr>
          <p:nvPr>
            <p:ph idx="1"/>
          </p:nvPr>
        </p:nvSpPr>
        <p:spPr>
          <a:xfrm>
            <a:off x="3887391" y="740798"/>
            <a:ext cx="4629150" cy="3656347"/>
          </a:xfrm>
        </p:spPr>
        <p:txBody>
          <a:bodyPr/>
          <a:lstStyle>
            <a:lvl1pPr>
              <a:defRPr sz="5687"/>
            </a:lvl1pPr>
            <a:lvl2pPr>
              <a:defRPr sz="4976"/>
            </a:lvl2pPr>
            <a:lvl3pPr>
              <a:defRPr sz="4265"/>
            </a:lvl3pPr>
            <a:lvl4pPr>
              <a:defRPr sz="3554"/>
            </a:lvl4pPr>
            <a:lvl5pPr>
              <a:defRPr sz="3554"/>
            </a:lvl5pPr>
            <a:lvl6pPr>
              <a:defRPr sz="3554"/>
            </a:lvl6pPr>
            <a:lvl7pPr>
              <a:defRPr sz="3554"/>
            </a:lvl7pPr>
            <a:lvl8pPr>
              <a:defRPr sz="3554"/>
            </a:lvl8pPr>
            <a:lvl9pPr>
              <a:defRPr sz="35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526"/>
            <a:ext cx="2949178" cy="2859574"/>
          </a:xfrm>
        </p:spPr>
        <p:txBody>
          <a:bodyPr/>
          <a:lstStyle>
            <a:lvl1pPr marL="0" indent="0">
              <a:buNone/>
              <a:defRPr sz="2844"/>
            </a:lvl1pPr>
            <a:lvl2pPr marL="812536" indent="0">
              <a:buNone/>
              <a:defRPr sz="2488"/>
            </a:lvl2pPr>
            <a:lvl3pPr marL="1625072" indent="0">
              <a:buNone/>
              <a:defRPr sz="2133"/>
            </a:lvl3pPr>
            <a:lvl4pPr marL="2437608" indent="0">
              <a:buNone/>
              <a:defRPr sz="1777"/>
            </a:lvl4pPr>
            <a:lvl5pPr marL="3250143" indent="0">
              <a:buNone/>
              <a:defRPr sz="1777"/>
            </a:lvl5pPr>
            <a:lvl6pPr marL="4062679" indent="0">
              <a:buNone/>
              <a:defRPr sz="1777"/>
            </a:lvl6pPr>
            <a:lvl7pPr marL="4875215" indent="0">
              <a:buNone/>
              <a:defRPr sz="1777"/>
            </a:lvl7pPr>
            <a:lvl8pPr marL="5687751" indent="0">
              <a:buNone/>
              <a:defRPr sz="1777"/>
            </a:lvl8pPr>
            <a:lvl9pPr marL="6500287" indent="0">
              <a:buNone/>
              <a:defRPr sz="177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431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5687"/>
            </a:lvl1pPr>
          </a:lstStyle>
          <a:p>
            <a:r>
              <a:rPr lang="en-US"/>
              <a:t>Click to edit Master title style</a:t>
            </a:r>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5687"/>
            </a:lvl1pPr>
            <a:lvl2pPr marL="812536" indent="0">
              <a:buNone/>
              <a:defRPr sz="4976"/>
            </a:lvl2pPr>
            <a:lvl3pPr marL="1625072" indent="0">
              <a:buNone/>
              <a:defRPr sz="4265"/>
            </a:lvl3pPr>
            <a:lvl4pPr marL="2437608" indent="0">
              <a:buNone/>
              <a:defRPr sz="3554"/>
            </a:lvl4pPr>
            <a:lvl5pPr marL="3250143" indent="0">
              <a:buNone/>
              <a:defRPr sz="3554"/>
            </a:lvl5pPr>
            <a:lvl6pPr marL="4062679" indent="0">
              <a:buNone/>
              <a:defRPr sz="3554"/>
            </a:lvl6pPr>
            <a:lvl7pPr marL="4875215" indent="0">
              <a:buNone/>
              <a:defRPr sz="3554"/>
            </a:lvl7pPr>
            <a:lvl8pPr marL="5687751" indent="0">
              <a:buNone/>
              <a:defRPr sz="3554"/>
            </a:lvl8pPr>
            <a:lvl9pPr marL="6500287" indent="0">
              <a:buNone/>
              <a:defRPr sz="3554"/>
            </a:lvl9pPr>
          </a:lstStyle>
          <a:p>
            <a:endParaRPr lang="en-US"/>
          </a:p>
        </p:txBody>
      </p:sp>
      <p:sp>
        <p:nvSpPr>
          <p:cNvPr id="4" name="Text Placeholder 3"/>
          <p:cNvSpPr>
            <a:spLocks noGrp="1"/>
          </p:cNvSpPr>
          <p:nvPr>
            <p:ph type="body" sz="half" idx="2"/>
          </p:nvPr>
        </p:nvSpPr>
        <p:spPr>
          <a:xfrm>
            <a:off x="629841" y="1543526"/>
            <a:ext cx="2949178" cy="2859574"/>
          </a:xfrm>
        </p:spPr>
        <p:txBody>
          <a:bodyPr/>
          <a:lstStyle>
            <a:lvl1pPr marL="0" indent="0">
              <a:buNone/>
              <a:defRPr sz="2844"/>
            </a:lvl1pPr>
            <a:lvl2pPr marL="812536" indent="0">
              <a:buNone/>
              <a:defRPr sz="2488"/>
            </a:lvl2pPr>
            <a:lvl3pPr marL="1625072" indent="0">
              <a:buNone/>
              <a:defRPr sz="2133"/>
            </a:lvl3pPr>
            <a:lvl4pPr marL="2437608" indent="0">
              <a:buNone/>
              <a:defRPr sz="1777"/>
            </a:lvl4pPr>
            <a:lvl5pPr marL="3250143" indent="0">
              <a:buNone/>
              <a:defRPr sz="1777"/>
            </a:lvl5pPr>
            <a:lvl6pPr marL="4062679" indent="0">
              <a:buNone/>
              <a:defRPr sz="1777"/>
            </a:lvl6pPr>
            <a:lvl7pPr marL="4875215" indent="0">
              <a:buNone/>
              <a:defRPr sz="1777"/>
            </a:lvl7pPr>
            <a:lvl8pPr marL="5687751" indent="0">
              <a:buNone/>
              <a:defRPr sz="1777"/>
            </a:lvl8pPr>
            <a:lvl9pPr marL="6500287" indent="0">
              <a:buNone/>
              <a:defRPr sz="177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510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997678" y="1376493"/>
            <a:ext cx="5148643" cy="828104"/>
          </a:xfrm>
        </p:spPr>
        <p:txBody>
          <a:bodyPr anchor="ctr"/>
          <a:lstStyle>
            <a:lvl1pPr algn="ctr">
              <a:defRPr sz="2600"/>
            </a:lvl1pPr>
          </a:lstStyle>
          <a:p>
            <a:r>
              <a:rPr lang="nb-NO"/>
              <a:t>Klikk for å redigere tittelstil</a:t>
            </a:r>
            <a:endParaRPr lang="nb-NO" dirty="0"/>
          </a:p>
        </p:txBody>
      </p:sp>
      <p:sp>
        <p:nvSpPr>
          <p:cNvPr id="3" name="Undertittel 2"/>
          <p:cNvSpPr>
            <a:spLocks noGrp="1"/>
          </p:cNvSpPr>
          <p:nvPr>
            <p:ph type="subTitle" idx="1"/>
          </p:nvPr>
        </p:nvSpPr>
        <p:spPr>
          <a:xfrm>
            <a:off x="1997678" y="2386299"/>
            <a:ext cx="5148643" cy="828104"/>
          </a:xfrm>
        </p:spPr>
        <p:txBody>
          <a:bodyPr anchor="ctr">
            <a:noAutofit/>
          </a:bodyPr>
          <a:lstStyle>
            <a:lvl1pPr marL="0" indent="0" algn="ctr">
              <a:buNone/>
              <a:defRPr sz="1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Tree>
    <p:extLst>
      <p:ext uri="{BB962C8B-B14F-4D97-AF65-F5344CB8AC3E}">
        <p14:creationId xmlns:p14="http://schemas.microsoft.com/office/powerpoint/2010/main" val="1846559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994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4656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innhold med 2 bilder">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17D0AB67-E176-475C-977C-73640253B922}"/>
              </a:ext>
            </a:extLst>
          </p:cNvPr>
          <p:cNvSpPr>
            <a:spLocks noGrp="1"/>
          </p:cNvSpPr>
          <p:nvPr>
            <p:ph type="pic" sz="quarter" idx="14"/>
          </p:nvPr>
        </p:nvSpPr>
        <p:spPr>
          <a:xfrm>
            <a:off x="2" y="3272488"/>
            <a:ext cx="3028949" cy="187260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1800"/>
            </a:lvl1pPr>
          </a:lstStyle>
          <a:p>
            <a:pPr rtl="0"/>
            <a:r>
              <a:rPr lang="nb-NO" noProof="0"/>
              <a:t>Klikk på ikonet for å legge til et bilde</a:t>
            </a:r>
          </a:p>
        </p:txBody>
      </p:sp>
      <p:sp>
        <p:nvSpPr>
          <p:cNvPr id="16" name="Plassholder for bilde 15">
            <a:extLst>
              <a:ext uri="{FF2B5EF4-FFF2-40B4-BE49-F238E27FC236}">
                <a16:creationId xmlns:a16="http://schemas.microsoft.com/office/drawing/2014/main" id="{2ABE113B-49CB-42B2-AC93-B3DF04407878}"/>
              </a:ext>
            </a:extLst>
          </p:cNvPr>
          <p:cNvSpPr>
            <a:spLocks noGrp="1"/>
          </p:cNvSpPr>
          <p:nvPr>
            <p:ph type="pic" sz="quarter" idx="13"/>
          </p:nvPr>
        </p:nvSpPr>
        <p:spPr>
          <a:xfrm>
            <a:off x="0" y="1"/>
            <a:ext cx="3031002" cy="314629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1800"/>
            </a:lvl1pPr>
          </a:lstStyle>
          <a:p>
            <a:pPr rtl="0"/>
            <a:r>
              <a:rPr lang="nb-NO" noProof="0"/>
              <a:t>Klikk på ikonet for å legge til et bilde</a:t>
            </a:r>
          </a:p>
        </p:txBody>
      </p:sp>
      <p:sp>
        <p:nvSpPr>
          <p:cNvPr id="2" name="Tittel 1">
            <a:extLst>
              <a:ext uri="{FF2B5EF4-FFF2-40B4-BE49-F238E27FC236}">
                <a16:creationId xmlns:a16="http://schemas.microsoft.com/office/drawing/2014/main" id="{465D02BC-5A24-47F7-A4DF-B93FBC0C51B0}"/>
              </a:ext>
            </a:extLst>
          </p:cNvPr>
          <p:cNvSpPr>
            <a:spLocks noGrp="1"/>
          </p:cNvSpPr>
          <p:nvPr>
            <p:ph type="title" hasCustomPrompt="1"/>
          </p:nvPr>
        </p:nvSpPr>
        <p:spPr>
          <a:xfrm>
            <a:off x="3490722" y="246964"/>
            <a:ext cx="5170932" cy="1337723"/>
          </a:xfrm>
        </p:spPr>
        <p:txBody>
          <a:bodyPr rtlCol="0" anchor="b"/>
          <a:lstStyle>
            <a:lvl1pPr>
              <a:defRPr sz="5400"/>
            </a:lvl1pPr>
          </a:lstStyle>
          <a:p>
            <a:pPr rtl="0"/>
            <a:r>
              <a:rPr lang="nb-NO" noProof="0"/>
              <a:t>tittel</a:t>
            </a:r>
          </a:p>
        </p:txBody>
      </p:sp>
      <p:sp>
        <p:nvSpPr>
          <p:cNvPr id="3" name="Plassholder for innhold 2">
            <a:extLst>
              <a:ext uri="{FF2B5EF4-FFF2-40B4-BE49-F238E27FC236}">
                <a16:creationId xmlns:a16="http://schemas.microsoft.com/office/drawing/2014/main" id="{48E9219E-EE74-4093-94D6-F663E059C504}"/>
              </a:ext>
            </a:extLst>
          </p:cNvPr>
          <p:cNvSpPr>
            <a:spLocks noGrp="1"/>
          </p:cNvSpPr>
          <p:nvPr>
            <p:ph idx="1"/>
          </p:nvPr>
        </p:nvSpPr>
        <p:spPr>
          <a:xfrm>
            <a:off x="3490722" y="2030595"/>
            <a:ext cx="5170932" cy="2613705"/>
          </a:xfrm>
        </p:spPr>
        <p:txBody>
          <a:bodyPr rtlCol="0">
            <a:normAutofit/>
          </a:bodyPr>
          <a:lstStyle>
            <a:lvl1pPr marL="0" indent="0">
              <a:buNone/>
              <a:defRPr sz="1800"/>
            </a:lvl1pPr>
            <a:lvl2pPr marL="171450">
              <a:defRPr sz="1500"/>
            </a:lvl2pPr>
            <a:lvl3pPr marL="342900">
              <a:defRPr sz="1350"/>
            </a:lvl3pPr>
            <a:lvl4pPr marL="514350">
              <a:defRPr sz="1200"/>
            </a:lvl4pPr>
            <a:lvl5pPr marL="685800">
              <a:defRPr sz="105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9E6D4DFD-766F-4E45-A00C-2B5E8CE9A908}"/>
              </a:ext>
            </a:extLst>
          </p:cNvPr>
          <p:cNvSpPr>
            <a:spLocks noGrp="1"/>
          </p:cNvSpPr>
          <p:nvPr>
            <p:ph type="sldNum" sz="quarter" idx="12"/>
          </p:nvPr>
        </p:nvSpPr>
        <p:spPr>
          <a:xfrm>
            <a:off x="6480810" y="4768735"/>
            <a:ext cx="2057400" cy="273928"/>
          </a:xfrm>
        </p:spPr>
        <p:txBody>
          <a:bodyPr rtlCol="0"/>
          <a:lstStyle>
            <a:lvl1pPr>
              <a:defRPr>
                <a:solidFill>
                  <a:schemeClr val="tx1"/>
                </a:solidFill>
              </a:defRPr>
            </a:lvl1pPr>
          </a:lstStyle>
          <a:p>
            <a:pPr rtl="0"/>
            <a:fld id="{2C18C1E5-FB55-42F5-BD6D-9CC153FCDBE6}" type="slidenum">
              <a:rPr lang="nb-NO" noProof="0" smtClean="0"/>
              <a:pPr rtl="0"/>
              <a:t>‹#›</a:t>
            </a:fld>
            <a:endParaRPr lang="nb-NO" noProof="0"/>
          </a:p>
        </p:txBody>
      </p:sp>
      <p:sp>
        <p:nvSpPr>
          <p:cNvPr id="7" name="Rektangel 6" descr="Tag=AccentColor&#10;Flavor=Light&#10;Target=FillAndLine">
            <a:extLst>
              <a:ext uri="{FF2B5EF4-FFF2-40B4-BE49-F238E27FC236}">
                <a16:creationId xmlns:a16="http://schemas.microsoft.com/office/drawing/2014/main" id="{9B1377BC-1A5F-4113-953E-30CA51FC6F91}"/>
              </a:ext>
            </a:extLst>
          </p:cNvPr>
          <p:cNvSpPr/>
          <p:nvPr userDrawn="1"/>
        </p:nvSpPr>
        <p:spPr>
          <a:xfrm>
            <a:off x="3490722" y="1797351"/>
            <a:ext cx="3182692" cy="20580"/>
          </a:xfrm>
          <a:custGeom>
            <a:avLst/>
            <a:gdLst>
              <a:gd name="connsiteX0" fmla="*/ 0 w 3182692"/>
              <a:gd name="connsiteY0" fmla="*/ 0 h 20580"/>
              <a:gd name="connsiteX1" fmla="*/ 604711 w 3182692"/>
              <a:gd name="connsiteY1" fmla="*/ 0 h 20580"/>
              <a:gd name="connsiteX2" fmla="*/ 1241250 w 3182692"/>
              <a:gd name="connsiteY2" fmla="*/ 0 h 20580"/>
              <a:gd name="connsiteX3" fmla="*/ 1909615 w 3182692"/>
              <a:gd name="connsiteY3" fmla="*/ 0 h 20580"/>
              <a:gd name="connsiteX4" fmla="*/ 2577981 w 3182692"/>
              <a:gd name="connsiteY4" fmla="*/ 0 h 20580"/>
              <a:gd name="connsiteX5" fmla="*/ 3182692 w 3182692"/>
              <a:gd name="connsiteY5" fmla="*/ 0 h 20580"/>
              <a:gd name="connsiteX6" fmla="*/ 3182692 w 3182692"/>
              <a:gd name="connsiteY6" fmla="*/ 20580 h 20580"/>
              <a:gd name="connsiteX7" fmla="*/ 2482500 w 3182692"/>
              <a:gd name="connsiteY7" fmla="*/ 20580 h 20580"/>
              <a:gd name="connsiteX8" fmla="*/ 1782308 w 3182692"/>
              <a:gd name="connsiteY8" fmla="*/ 20580 h 20580"/>
              <a:gd name="connsiteX9" fmla="*/ 1145769 w 3182692"/>
              <a:gd name="connsiteY9" fmla="*/ 20580 h 20580"/>
              <a:gd name="connsiteX10" fmla="*/ 0 w 3182692"/>
              <a:gd name="connsiteY10" fmla="*/ 20580 h 20580"/>
              <a:gd name="connsiteX11" fmla="*/ 0 w 3182692"/>
              <a:gd name="connsiteY11" fmla="*/ 0 h 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20580"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68" y="5064"/>
                  <a:pt x="3182976" y="11029"/>
                  <a:pt x="3182692" y="20580"/>
                </a:cubicBezTo>
                <a:cubicBezTo>
                  <a:pt x="2998421" y="24034"/>
                  <a:pt x="2675038" y="21306"/>
                  <a:pt x="2482500" y="20580"/>
                </a:cubicBezTo>
                <a:cubicBezTo>
                  <a:pt x="2289962" y="19854"/>
                  <a:pt x="1930644" y="9126"/>
                  <a:pt x="1782308" y="20580"/>
                </a:cubicBezTo>
                <a:cubicBezTo>
                  <a:pt x="1633972" y="32034"/>
                  <a:pt x="1287388" y="300"/>
                  <a:pt x="1145769" y="20580"/>
                </a:cubicBezTo>
                <a:cubicBezTo>
                  <a:pt x="1004150" y="40860"/>
                  <a:pt x="256377" y="-35146"/>
                  <a:pt x="0" y="20580"/>
                </a:cubicBezTo>
                <a:cubicBezTo>
                  <a:pt x="-318" y="10575"/>
                  <a:pt x="516" y="7160"/>
                  <a:pt x="0" y="0"/>
                </a:cubicBezTo>
                <a:close/>
              </a:path>
              <a:path w="3182692" h="20580"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922" y="6804"/>
                  <a:pt x="3182468" y="13443"/>
                  <a:pt x="3182692" y="20580"/>
                </a:cubicBezTo>
                <a:cubicBezTo>
                  <a:pt x="3039109" y="-10409"/>
                  <a:pt x="2823860" y="16140"/>
                  <a:pt x="2546154" y="20580"/>
                </a:cubicBezTo>
                <a:cubicBezTo>
                  <a:pt x="2268448" y="25020"/>
                  <a:pt x="2098674" y="7583"/>
                  <a:pt x="1845961" y="20580"/>
                </a:cubicBezTo>
                <a:cubicBezTo>
                  <a:pt x="1593248" y="33577"/>
                  <a:pt x="1456743" y="29852"/>
                  <a:pt x="1304904" y="20580"/>
                </a:cubicBezTo>
                <a:cubicBezTo>
                  <a:pt x="1153065" y="11308"/>
                  <a:pt x="947204" y="13418"/>
                  <a:pt x="668365" y="20580"/>
                </a:cubicBezTo>
                <a:cubicBezTo>
                  <a:pt x="389526" y="27742"/>
                  <a:pt x="288244" y="-2336"/>
                  <a:pt x="0" y="20580"/>
                </a:cubicBezTo>
                <a:cubicBezTo>
                  <a:pt x="-683" y="13176"/>
                  <a:pt x="558" y="4703"/>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sz="1013" noProof="0"/>
          </a:p>
        </p:txBody>
      </p:sp>
    </p:spTree>
    <p:extLst>
      <p:ext uri="{BB962C8B-B14F-4D97-AF65-F5344CB8AC3E}">
        <p14:creationId xmlns:p14="http://schemas.microsoft.com/office/powerpoint/2010/main" val="3725221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Sammenligning 3 kolonn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8AE282-8875-4F49-AB21-E1C2BCAEA1F6}"/>
              </a:ext>
            </a:extLst>
          </p:cNvPr>
          <p:cNvSpPr>
            <a:spLocks noGrp="1"/>
          </p:cNvSpPr>
          <p:nvPr>
            <p:ph type="title" hasCustomPrompt="1"/>
          </p:nvPr>
        </p:nvSpPr>
        <p:spPr>
          <a:xfrm>
            <a:off x="629841" y="273929"/>
            <a:ext cx="7886700" cy="994479"/>
          </a:xfrm>
        </p:spPr>
        <p:txBody>
          <a:bodyPr rtlCol="0"/>
          <a:lstStyle>
            <a:lvl1pPr algn="ctr">
              <a:defRPr/>
            </a:lvl1pPr>
          </a:lstStyle>
          <a:p>
            <a:pPr rtl="0"/>
            <a:r>
              <a:rPr lang="nb-NO" noProof="0"/>
              <a:t>Klikk for å redigere tittelstil i malen</a:t>
            </a:r>
          </a:p>
        </p:txBody>
      </p:sp>
      <p:sp>
        <p:nvSpPr>
          <p:cNvPr id="3" name="Plassholder for tekst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486918" y="1934553"/>
            <a:ext cx="2400300" cy="533598"/>
          </a:xfrm>
        </p:spPr>
        <p:txBody>
          <a:bodyPr rtlCol="0" anchor="b">
            <a:normAutofit/>
          </a:bodyPr>
          <a:lstStyle>
            <a:lvl1pPr marL="0" indent="0">
              <a:lnSpc>
                <a:spcPct val="100000"/>
              </a:lnSpc>
              <a:buNone/>
              <a:defRPr sz="3075"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nb-NO" noProof="0"/>
              <a:t>Undertittel</a:t>
            </a:r>
          </a:p>
        </p:txBody>
      </p:sp>
      <p:sp>
        <p:nvSpPr>
          <p:cNvPr id="4" name="Plassholder for innhold 3">
            <a:extLst>
              <a:ext uri="{FF2B5EF4-FFF2-40B4-BE49-F238E27FC236}">
                <a16:creationId xmlns:a16="http://schemas.microsoft.com/office/drawing/2014/main" id="{7D7B59D4-E93F-40C1-A1A2-F1867830C678}"/>
              </a:ext>
            </a:extLst>
          </p:cNvPr>
          <p:cNvSpPr>
            <a:spLocks noGrp="1"/>
          </p:cNvSpPr>
          <p:nvPr>
            <p:ph sz="half" idx="2"/>
          </p:nvPr>
        </p:nvSpPr>
        <p:spPr>
          <a:xfrm>
            <a:off x="486918" y="2505434"/>
            <a:ext cx="2400300" cy="2176148"/>
          </a:xfrm>
        </p:spPr>
        <p:txBody>
          <a:bodyPr rtlCol="0">
            <a:normAutofit/>
          </a:bodyPr>
          <a:lstStyle>
            <a:lvl1pPr>
              <a:lnSpc>
                <a:spcPct val="90000"/>
              </a:lnSpc>
              <a:defRPr sz="1800"/>
            </a:lvl1pPr>
            <a:lvl2pPr>
              <a:lnSpc>
                <a:spcPct val="90000"/>
              </a:lnSpc>
              <a:defRPr sz="1500"/>
            </a:lvl2pPr>
            <a:lvl3pPr>
              <a:lnSpc>
                <a:spcPct val="90000"/>
              </a:lnSpc>
              <a:defRPr sz="1350"/>
            </a:lvl3pPr>
            <a:lvl4pPr>
              <a:lnSpc>
                <a:spcPct val="90000"/>
              </a:lnSpc>
              <a:defRPr sz="1200"/>
            </a:lvl4pPr>
            <a:lvl5pPr>
              <a:lnSpc>
                <a:spcPct val="90000"/>
              </a:lnSpc>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5" name="Plassholder for tekst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3374136" y="1934553"/>
            <a:ext cx="2400300" cy="535089"/>
          </a:xfrm>
        </p:spPr>
        <p:txBody>
          <a:bodyPr rtlCol="0" anchor="b">
            <a:normAutofit/>
          </a:bodyPr>
          <a:lstStyle>
            <a:lvl1pPr marL="0" indent="0">
              <a:lnSpc>
                <a:spcPct val="100000"/>
              </a:lnSpc>
              <a:buNone/>
              <a:defRPr sz="3075"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nb-NO" noProof="0"/>
              <a:t>Undertittel</a:t>
            </a:r>
          </a:p>
        </p:txBody>
      </p:sp>
      <p:sp>
        <p:nvSpPr>
          <p:cNvPr id="6" name="Plassholder for innhold 5">
            <a:extLst>
              <a:ext uri="{FF2B5EF4-FFF2-40B4-BE49-F238E27FC236}">
                <a16:creationId xmlns:a16="http://schemas.microsoft.com/office/drawing/2014/main" id="{BA74E172-AFE8-48E4-BBB0-CA6D4EC1127C}"/>
              </a:ext>
            </a:extLst>
          </p:cNvPr>
          <p:cNvSpPr>
            <a:spLocks noGrp="1"/>
          </p:cNvSpPr>
          <p:nvPr>
            <p:ph sz="quarter" idx="4"/>
          </p:nvPr>
        </p:nvSpPr>
        <p:spPr>
          <a:xfrm>
            <a:off x="3374136" y="2505434"/>
            <a:ext cx="2400300" cy="2138865"/>
          </a:xfrm>
        </p:spPr>
        <p:txBody>
          <a:bodyPr rtlCol="0">
            <a:normAutofit/>
          </a:bodyPr>
          <a:lstStyle>
            <a:lvl1pPr>
              <a:lnSpc>
                <a:spcPct val="90000"/>
              </a:lnSpc>
              <a:defRPr sz="1800"/>
            </a:lvl1pPr>
            <a:lvl2pPr>
              <a:lnSpc>
                <a:spcPct val="90000"/>
              </a:lnSpc>
              <a:defRPr sz="1500"/>
            </a:lvl2pPr>
            <a:lvl3pPr>
              <a:lnSpc>
                <a:spcPct val="90000"/>
              </a:lnSpc>
              <a:defRPr sz="1350"/>
            </a:lvl3pPr>
            <a:lvl4pPr>
              <a:lnSpc>
                <a:spcPct val="90000"/>
              </a:lnSpc>
              <a:defRPr sz="1200"/>
            </a:lvl4pPr>
            <a:lvl5pPr>
              <a:lnSpc>
                <a:spcPct val="90000"/>
              </a:lnSpc>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7" name="Plassholder for dato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nb-NO" noProof="0"/>
              <a:t>3.9.20XX</a:t>
            </a:r>
          </a:p>
        </p:txBody>
      </p:sp>
      <p:sp>
        <p:nvSpPr>
          <p:cNvPr id="8" name="Plassholder for bunntekst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nb-NO" noProof="0"/>
              <a:t>Tittel på presentasjonen</a:t>
            </a:r>
          </a:p>
        </p:txBody>
      </p:sp>
      <p:sp>
        <p:nvSpPr>
          <p:cNvPr id="9" name="Plassholder for lysbildenumm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nb-NO" noProof="0" smtClean="0"/>
              <a:t>‹#›</a:t>
            </a:fld>
            <a:endParaRPr lang="nb-NO" noProof="0"/>
          </a:p>
        </p:txBody>
      </p:sp>
      <p:sp>
        <p:nvSpPr>
          <p:cNvPr id="10" name="Rektangel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486229" y="1551150"/>
            <a:ext cx="8175164" cy="13720"/>
          </a:xfrm>
          <a:custGeom>
            <a:avLst/>
            <a:gdLst>
              <a:gd name="connsiteX0" fmla="*/ 0 w 8175164"/>
              <a:gd name="connsiteY0" fmla="*/ 0 h 13720"/>
              <a:gd name="connsiteX1" fmla="*/ 436009 w 8175164"/>
              <a:gd name="connsiteY1" fmla="*/ 0 h 13720"/>
              <a:gd name="connsiteX2" fmla="*/ 1199024 w 8175164"/>
              <a:gd name="connsiteY2" fmla="*/ 0 h 13720"/>
              <a:gd name="connsiteX3" fmla="*/ 1635033 w 8175164"/>
              <a:gd name="connsiteY3" fmla="*/ 0 h 13720"/>
              <a:gd name="connsiteX4" fmla="*/ 2234545 w 8175164"/>
              <a:gd name="connsiteY4" fmla="*/ 0 h 13720"/>
              <a:gd name="connsiteX5" fmla="*/ 3079312 w 8175164"/>
              <a:gd name="connsiteY5" fmla="*/ 0 h 13720"/>
              <a:gd name="connsiteX6" fmla="*/ 3760575 w 8175164"/>
              <a:gd name="connsiteY6" fmla="*/ 0 h 13720"/>
              <a:gd name="connsiteX7" fmla="*/ 4523591 w 8175164"/>
              <a:gd name="connsiteY7" fmla="*/ 0 h 13720"/>
              <a:gd name="connsiteX8" fmla="*/ 5123103 w 8175164"/>
              <a:gd name="connsiteY8" fmla="*/ 0 h 13720"/>
              <a:gd name="connsiteX9" fmla="*/ 5804366 w 8175164"/>
              <a:gd name="connsiteY9" fmla="*/ 0 h 13720"/>
              <a:gd name="connsiteX10" fmla="*/ 6649133 w 8175164"/>
              <a:gd name="connsiteY10" fmla="*/ 0 h 13720"/>
              <a:gd name="connsiteX11" fmla="*/ 7166894 w 8175164"/>
              <a:gd name="connsiteY11" fmla="*/ 0 h 13720"/>
              <a:gd name="connsiteX12" fmla="*/ 8175164 w 8175164"/>
              <a:gd name="connsiteY12" fmla="*/ 0 h 13720"/>
              <a:gd name="connsiteX13" fmla="*/ 8175164 w 8175164"/>
              <a:gd name="connsiteY13" fmla="*/ 13720 h 13720"/>
              <a:gd name="connsiteX14" fmla="*/ 7575652 w 8175164"/>
              <a:gd name="connsiteY14" fmla="*/ 13720 h 13720"/>
              <a:gd name="connsiteX15" fmla="*/ 7139643 w 8175164"/>
              <a:gd name="connsiteY15" fmla="*/ 13720 h 13720"/>
              <a:gd name="connsiteX16" fmla="*/ 6458380 w 8175164"/>
              <a:gd name="connsiteY16" fmla="*/ 13720 h 13720"/>
              <a:gd name="connsiteX17" fmla="*/ 5940619 w 8175164"/>
              <a:gd name="connsiteY17" fmla="*/ 13720 h 13720"/>
              <a:gd name="connsiteX18" fmla="*/ 5259356 w 8175164"/>
              <a:gd name="connsiteY18" fmla="*/ 13720 h 13720"/>
              <a:gd name="connsiteX19" fmla="*/ 4578092 w 8175164"/>
              <a:gd name="connsiteY19" fmla="*/ 13720 h 13720"/>
              <a:gd name="connsiteX20" fmla="*/ 3896828 w 8175164"/>
              <a:gd name="connsiteY20" fmla="*/ 13720 h 13720"/>
              <a:gd name="connsiteX21" fmla="*/ 3215565 w 8175164"/>
              <a:gd name="connsiteY21" fmla="*/ 13720 h 13720"/>
              <a:gd name="connsiteX22" fmla="*/ 2616052 w 8175164"/>
              <a:gd name="connsiteY22" fmla="*/ 13720 h 13720"/>
              <a:gd name="connsiteX23" fmla="*/ 1853037 w 8175164"/>
              <a:gd name="connsiteY23" fmla="*/ 13720 h 13720"/>
              <a:gd name="connsiteX24" fmla="*/ 1171774 w 8175164"/>
              <a:gd name="connsiteY24" fmla="*/ 13720 h 13720"/>
              <a:gd name="connsiteX25" fmla="*/ 0 w 8175164"/>
              <a:gd name="connsiteY25" fmla="*/ 13720 h 13720"/>
              <a:gd name="connsiteX26" fmla="*/ 0 w 8175164"/>
              <a:gd name="connsiteY26" fmla="*/ 0 h 1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5164" h="13720" fill="none" extrusionOk="0">
                <a:moveTo>
                  <a:pt x="0" y="0"/>
                </a:moveTo>
                <a:cubicBezTo>
                  <a:pt x="122070" y="-15352"/>
                  <a:pt x="271096" y="14537"/>
                  <a:pt x="436009" y="0"/>
                </a:cubicBezTo>
                <a:cubicBezTo>
                  <a:pt x="600922" y="-14537"/>
                  <a:pt x="917903" y="11549"/>
                  <a:pt x="1199024" y="0"/>
                </a:cubicBezTo>
                <a:cubicBezTo>
                  <a:pt x="1480146" y="-11549"/>
                  <a:pt x="1473263" y="-3517"/>
                  <a:pt x="1635033" y="0"/>
                </a:cubicBezTo>
                <a:cubicBezTo>
                  <a:pt x="1796803" y="3517"/>
                  <a:pt x="2075948" y="-7424"/>
                  <a:pt x="2234545" y="0"/>
                </a:cubicBezTo>
                <a:cubicBezTo>
                  <a:pt x="2393142" y="7424"/>
                  <a:pt x="2679535" y="13447"/>
                  <a:pt x="3079312" y="0"/>
                </a:cubicBezTo>
                <a:cubicBezTo>
                  <a:pt x="3479089" y="-13447"/>
                  <a:pt x="3573912" y="33484"/>
                  <a:pt x="3760575" y="0"/>
                </a:cubicBezTo>
                <a:cubicBezTo>
                  <a:pt x="3947238" y="-33484"/>
                  <a:pt x="4236935" y="-15029"/>
                  <a:pt x="4523591" y="0"/>
                </a:cubicBezTo>
                <a:cubicBezTo>
                  <a:pt x="4810247" y="15029"/>
                  <a:pt x="4940476" y="-20845"/>
                  <a:pt x="5123103" y="0"/>
                </a:cubicBezTo>
                <a:cubicBezTo>
                  <a:pt x="5305730" y="20845"/>
                  <a:pt x="5642048" y="22123"/>
                  <a:pt x="5804366" y="0"/>
                </a:cubicBezTo>
                <a:cubicBezTo>
                  <a:pt x="5966684" y="-22123"/>
                  <a:pt x="6357042" y="30418"/>
                  <a:pt x="6649133" y="0"/>
                </a:cubicBezTo>
                <a:cubicBezTo>
                  <a:pt x="6941224" y="-30418"/>
                  <a:pt x="7013663" y="5920"/>
                  <a:pt x="7166894" y="0"/>
                </a:cubicBezTo>
                <a:cubicBezTo>
                  <a:pt x="7320125" y="-5920"/>
                  <a:pt x="7952212" y="-46181"/>
                  <a:pt x="8175164" y="0"/>
                </a:cubicBezTo>
                <a:cubicBezTo>
                  <a:pt x="8175663" y="5136"/>
                  <a:pt x="8174836" y="8540"/>
                  <a:pt x="8175164" y="13720"/>
                </a:cubicBezTo>
                <a:cubicBezTo>
                  <a:pt x="8035581" y="15811"/>
                  <a:pt x="7702611" y="30868"/>
                  <a:pt x="7575652" y="13720"/>
                </a:cubicBezTo>
                <a:cubicBezTo>
                  <a:pt x="7448693" y="-3428"/>
                  <a:pt x="7227738" y="-7076"/>
                  <a:pt x="7139643" y="13720"/>
                </a:cubicBezTo>
                <a:cubicBezTo>
                  <a:pt x="7051548" y="34516"/>
                  <a:pt x="6755078" y="10799"/>
                  <a:pt x="6458380" y="13720"/>
                </a:cubicBezTo>
                <a:cubicBezTo>
                  <a:pt x="6161682" y="16641"/>
                  <a:pt x="6117096" y="8208"/>
                  <a:pt x="5940619" y="13720"/>
                </a:cubicBezTo>
                <a:cubicBezTo>
                  <a:pt x="5764142" y="19232"/>
                  <a:pt x="5488366" y="-11064"/>
                  <a:pt x="5259356" y="13720"/>
                </a:cubicBezTo>
                <a:cubicBezTo>
                  <a:pt x="5030346" y="38504"/>
                  <a:pt x="4830265" y="4164"/>
                  <a:pt x="4578092" y="13720"/>
                </a:cubicBezTo>
                <a:cubicBezTo>
                  <a:pt x="4325919" y="23276"/>
                  <a:pt x="4120976" y="2945"/>
                  <a:pt x="3896828" y="13720"/>
                </a:cubicBezTo>
                <a:cubicBezTo>
                  <a:pt x="3672680" y="24495"/>
                  <a:pt x="3395196" y="39139"/>
                  <a:pt x="3215565" y="13720"/>
                </a:cubicBezTo>
                <a:cubicBezTo>
                  <a:pt x="3035934" y="-11699"/>
                  <a:pt x="2849079" y="22934"/>
                  <a:pt x="2616052" y="13720"/>
                </a:cubicBezTo>
                <a:cubicBezTo>
                  <a:pt x="2383025" y="4506"/>
                  <a:pt x="2085304" y="32979"/>
                  <a:pt x="1853037" y="13720"/>
                </a:cubicBezTo>
                <a:cubicBezTo>
                  <a:pt x="1620770" y="-5539"/>
                  <a:pt x="1315715" y="30051"/>
                  <a:pt x="1171774" y="13720"/>
                </a:cubicBezTo>
                <a:cubicBezTo>
                  <a:pt x="1027833" y="-2611"/>
                  <a:pt x="252348" y="11774"/>
                  <a:pt x="0" y="13720"/>
                </a:cubicBezTo>
                <a:cubicBezTo>
                  <a:pt x="178" y="7672"/>
                  <a:pt x="245" y="6780"/>
                  <a:pt x="0" y="0"/>
                </a:cubicBezTo>
                <a:close/>
              </a:path>
              <a:path w="8175164" h="13720" stroke="0" extrusionOk="0">
                <a:moveTo>
                  <a:pt x="0" y="0"/>
                </a:moveTo>
                <a:cubicBezTo>
                  <a:pt x="217187" y="22961"/>
                  <a:pt x="314077" y="-25649"/>
                  <a:pt x="599512" y="0"/>
                </a:cubicBezTo>
                <a:cubicBezTo>
                  <a:pt x="884947" y="25649"/>
                  <a:pt x="914521" y="-337"/>
                  <a:pt x="1035521" y="0"/>
                </a:cubicBezTo>
                <a:cubicBezTo>
                  <a:pt x="1156521" y="337"/>
                  <a:pt x="1702892" y="-31437"/>
                  <a:pt x="1880288" y="0"/>
                </a:cubicBezTo>
                <a:cubicBezTo>
                  <a:pt x="2057684" y="31437"/>
                  <a:pt x="2263628" y="-11476"/>
                  <a:pt x="2479800" y="0"/>
                </a:cubicBezTo>
                <a:cubicBezTo>
                  <a:pt x="2695972" y="11476"/>
                  <a:pt x="2942657" y="-15730"/>
                  <a:pt x="3079312" y="0"/>
                </a:cubicBezTo>
                <a:cubicBezTo>
                  <a:pt x="3215967" y="15730"/>
                  <a:pt x="3517893" y="-27086"/>
                  <a:pt x="3924079" y="0"/>
                </a:cubicBezTo>
                <a:cubicBezTo>
                  <a:pt x="4330265" y="27086"/>
                  <a:pt x="4254321" y="-4885"/>
                  <a:pt x="4441839" y="0"/>
                </a:cubicBezTo>
                <a:cubicBezTo>
                  <a:pt x="4629357" y="4885"/>
                  <a:pt x="4866369" y="-18232"/>
                  <a:pt x="5286606" y="0"/>
                </a:cubicBezTo>
                <a:cubicBezTo>
                  <a:pt x="5706843" y="18232"/>
                  <a:pt x="5947126" y="-33944"/>
                  <a:pt x="6131373" y="0"/>
                </a:cubicBezTo>
                <a:cubicBezTo>
                  <a:pt x="6315620" y="33944"/>
                  <a:pt x="6621532" y="18870"/>
                  <a:pt x="6812637" y="0"/>
                </a:cubicBezTo>
                <a:cubicBezTo>
                  <a:pt x="7003742" y="-18870"/>
                  <a:pt x="7628278" y="-50355"/>
                  <a:pt x="8175164" y="0"/>
                </a:cubicBezTo>
                <a:cubicBezTo>
                  <a:pt x="8175608" y="4959"/>
                  <a:pt x="8174952" y="7183"/>
                  <a:pt x="8175164" y="13720"/>
                </a:cubicBezTo>
                <a:cubicBezTo>
                  <a:pt x="7985285" y="23683"/>
                  <a:pt x="7830429" y="14907"/>
                  <a:pt x="7739155" y="13720"/>
                </a:cubicBezTo>
                <a:cubicBezTo>
                  <a:pt x="7647881" y="12533"/>
                  <a:pt x="7079129" y="35429"/>
                  <a:pt x="6894388" y="13720"/>
                </a:cubicBezTo>
                <a:cubicBezTo>
                  <a:pt x="6709647" y="-7989"/>
                  <a:pt x="6516710" y="30309"/>
                  <a:pt x="6376628" y="13720"/>
                </a:cubicBezTo>
                <a:cubicBezTo>
                  <a:pt x="6236546" y="-2869"/>
                  <a:pt x="5835721" y="-16353"/>
                  <a:pt x="5695364" y="13720"/>
                </a:cubicBezTo>
                <a:cubicBezTo>
                  <a:pt x="5555007" y="43793"/>
                  <a:pt x="5200322" y="44360"/>
                  <a:pt x="4850597" y="13720"/>
                </a:cubicBezTo>
                <a:cubicBezTo>
                  <a:pt x="4500872" y="-16920"/>
                  <a:pt x="4344845" y="-11956"/>
                  <a:pt x="4169334" y="13720"/>
                </a:cubicBezTo>
                <a:cubicBezTo>
                  <a:pt x="3993823" y="39396"/>
                  <a:pt x="3939404" y="18131"/>
                  <a:pt x="3733325" y="13720"/>
                </a:cubicBezTo>
                <a:cubicBezTo>
                  <a:pt x="3527246" y="9309"/>
                  <a:pt x="3375966" y="-1175"/>
                  <a:pt x="3215565" y="13720"/>
                </a:cubicBezTo>
                <a:cubicBezTo>
                  <a:pt x="3055164" y="28615"/>
                  <a:pt x="2744739" y="22251"/>
                  <a:pt x="2370798" y="13720"/>
                </a:cubicBezTo>
                <a:cubicBezTo>
                  <a:pt x="1996857" y="5189"/>
                  <a:pt x="1897284" y="18660"/>
                  <a:pt x="1689534" y="13720"/>
                </a:cubicBezTo>
                <a:cubicBezTo>
                  <a:pt x="1481784" y="8780"/>
                  <a:pt x="1428163" y="6895"/>
                  <a:pt x="1171774" y="13720"/>
                </a:cubicBezTo>
                <a:cubicBezTo>
                  <a:pt x="915385" y="20545"/>
                  <a:pt x="452373" y="-7220"/>
                  <a:pt x="0" y="13720"/>
                </a:cubicBezTo>
                <a:cubicBezTo>
                  <a:pt x="-346" y="7653"/>
                  <a:pt x="-661" y="4041"/>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sz="1013" noProof="0"/>
          </a:p>
        </p:txBody>
      </p:sp>
      <p:sp>
        <p:nvSpPr>
          <p:cNvPr id="11" name="Plassholder for tekst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6254496" y="1934553"/>
            <a:ext cx="2400300" cy="535089"/>
          </a:xfrm>
        </p:spPr>
        <p:txBody>
          <a:bodyPr rtlCol="0" anchor="b">
            <a:normAutofit/>
          </a:bodyPr>
          <a:lstStyle>
            <a:lvl1pPr marL="0" indent="0">
              <a:lnSpc>
                <a:spcPct val="100000"/>
              </a:lnSpc>
              <a:buNone/>
              <a:defRPr sz="3075"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nb-NO" noProof="0"/>
              <a:t>Undertittel</a:t>
            </a:r>
          </a:p>
        </p:txBody>
      </p:sp>
      <p:sp>
        <p:nvSpPr>
          <p:cNvPr id="12" name="Plassholder for innhold 5">
            <a:extLst>
              <a:ext uri="{FF2B5EF4-FFF2-40B4-BE49-F238E27FC236}">
                <a16:creationId xmlns:a16="http://schemas.microsoft.com/office/drawing/2014/main" id="{498877DB-362B-4B53-84A8-D53090240FDB}"/>
              </a:ext>
            </a:extLst>
          </p:cNvPr>
          <p:cNvSpPr>
            <a:spLocks noGrp="1"/>
          </p:cNvSpPr>
          <p:nvPr>
            <p:ph sz="quarter" idx="14"/>
          </p:nvPr>
        </p:nvSpPr>
        <p:spPr>
          <a:xfrm>
            <a:off x="6254496" y="2505434"/>
            <a:ext cx="2400300" cy="2138865"/>
          </a:xfrm>
        </p:spPr>
        <p:txBody>
          <a:bodyPr rtlCol="0">
            <a:normAutofit/>
          </a:bodyPr>
          <a:lstStyle>
            <a:lvl1pPr>
              <a:lnSpc>
                <a:spcPct val="90000"/>
              </a:lnSpc>
              <a:defRPr sz="1800"/>
            </a:lvl1pPr>
            <a:lvl2pPr>
              <a:lnSpc>
                <a:spcPct val="90000"/>
              </a:lnSpc>
              <a:defRPr sz="1500"/>
            </a:lvl2pPr>
            <a:lvl3pPr>
              <a:lnSpc>
                <a:spcPct val="90000"/>
              </a:lnSpc>
              <a:defRPr sz="1350"/>
            </a:lvl3pPr>
            <a:lvl4pPr>
              <a:lnSpc>
                <a:spcPct val="90000"/>
              </a:lnSpc>
              <a:defRPr sz="1200"/>
            </a:lvl4pPr>
            <a:lvl5pPr>
              <a:lnSpc>
                <a:spcPct val="90000"/>
              </a:lnSpc>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81168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63957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282700"/>
            <a:ext cx="7886700" cy="2140213"/>
          </a:xfrm>
        </p:spPr>
        <p:txBody>
          <a:bodyPr anchor="b"/>
          <a:lstStyle>
            <a:lvl1pPr>
              <a:defRPr sz="4500"/>
            </a:lvl1pPr>
          </a:lstStyle>
          <a:p>
            <a:r>
              <a:rPr lang="nb-NO"/>
              <a:t>Klikk for å redigere tittelstil</a:t>
            </a:r>
          </a:p>
        </p:txBody>
      </p:sp>
      <p:sp>
        <p:nvSpPr>
          <p:cNvPr id="3" name="Plassholder for tekst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280320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650" y="1369642"/>
            <a:ext cx="3886200" cy="30423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629150" y="1369642"/>
            <a:ext cx="3886200" cy="30423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404678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286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5E025E5-F4E9-4572-B8CF-5901727261FC}" type="slidenum">
              <a:rPr lang="nb-NO" smtClean="0"/>
              <a:t>‹#›</a:t>
            </a:fld>
            <a:endParaRPr lang="nb-NO"/>
          </a:p>
        </p:txBody>
      </p:sp>
      <p:sp>
        <p:nvSpPr>
          <p:cNvPr id="10" name="Plassholder for tittel 1"/>
          <p:cNvSpPr>
            <a:spLocks noGrp="1"/>
          </p:cNvSpPr>
          <p:nvPr>
            <p:ph type="title"/>
          </p:nvPr>
        </p:nvSpPr>
        <p:spPr>
          <a:xfrm>
            <a:off x="628650" y="351954"/>
            <a:ext cx="7886700" cy="828104"/>
          </a:xfrm>
          <a:prstGeom prst="rect">
            <a:avLst/>
          </a:prstGeom>
        </p:spPr>
        <p:txBody>
          <a:bodyPr vert="horz" lIns="0" tIns="0" rIns="0" bIns="0" rtlCol="0" anchor="ctr">
            <a:noAutofit/>
          </a:bodyPr>
          <a:lstStyle/>
          <a:p>
            <a:r>
              <a:rPr lang="nb-NO"/>
              <a:t>Klikk for å redigere tittelstil</a:t>
            </a:r>
            <a:endParaRPr lang="nb-NO" dirty="0"/>
          </a:p>
        </p:txBody>
      </p:sp>
      <p:sp>
        <p:nvSpPr>
          <p:cNvPr id="11" name="Plassholder for innhold 2"/>
          <p:cNvSpPr>
            <a:spLocks noGrp="1"/>
          </p:cNvSpPr>
          <p:nvPr>
            <p:ph sz="half" idx="13"/>
          </p:nvPr>
        </p:nvSpPr>
        <p:spPr>
          <a:xfrm>
            <a:off x="628650" y="1970832"/>
            <a:ext cx="3886200" cy="24411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tekst 2"/>
          <p:cNvSpPr>
            <a:spLocks noGrp="1"/>
          </p:cNvSpPr>
          <p:nvPr>
            <p:ph type="body" idx="14"/>
          </p:nvPr>
        </p:nvSpPr>
        <p:spPr>
          <a:xfrm>
            <a:off x="46291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3" name="Plassholder for innhold 2"/>
          <p:cNvSpPr>
            <a:spLocks noGrp="1"/>
          </p:cNvSpPr>
          <p:nvPr>
            <p:ph sz="half" idx="15"/>
          </p:nvPr>
        </p:nvSpPr>
        <p:spPr>
          <a:xfrm>
            <a:off x="4629150" y="1970832"/>
            <a:ext cx="3886200" cy="24411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77511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243691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6859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3006"/>
            <a:ext cx="2949178" cy="1200521"/>
          </a:xfrm>
        </p:spPr>
        <p:txBody>
          <a:bodyPr anchor="b"/>
          <a:lstStyle>
            <a:lvl1pPr>
              <a:defRPr sz="2400"/>
            </a:lvl1pPr>
          </a:lstStyle>
          <a:p>
            <a:r>
              <a:rPr lang="nb-NO"/>
              <a:t>Klikk for å redigere tittelstil</a:t>
            </a:r>
          </a:p>
        </p:txBody>
      </p:sp>
      <p:sp>
        <p:nvSpPr>
          <p:cNvPr id="3" name="Plassholder for innhold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37858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824" y="4615777"/>
            <a:ext cx="935447" cy="352844"/>
          </a:xfrm>
          <a:prstGeom prst="rect">
            <a:avLst/>
          </a:prstGeom>
        </p:spPr>
      </p:pic>
      <p:sp>
        <p:nvSpPr>
          <p:cNvPr id="2" name="Plassholder for tittel 1"/>
          <p:cNvSpPr>
            <a:spLocks noGrp="1"/>
          </p:cNvSpPr>
          <p:nvPr>
            <p:ph type="title"/>
          </p:nvPr>
        </p:nvSpPr>
        <p:spPr>
          <a:xfrm>
            <a:off x="628650" y="351954"/>
            <a:ext cx="7886700" cy="828104"/>
          </a:xfrm>
          <a:prstGeom prst="rect">
            <a:avLst/>
          </a:prstGeom>
        </p:spPr>
        <p:txBody>
          <a:bodyPr vert="horz" lIns="0" tIns="0" rIns="0" bIns="0" rtlCol="0" anchor="ctr">
            <a:noAutofit/>
          </a:bodyPr>
          <a:lstStyle/>
          <a:p>
            <a:r>
              <a:rPr lang="nb-NO" dirty="0"/>
              <a:t>Klikk for å redigere tittelstil</a:t>
            </a:r>
          </a:p>
        </p:txBody>
      </p:sp>
      <p:sp>
        <p:nvSpPr>
          <p:cNvPr id="3" name="Plassholder for tekst 2"/>
          <p:cNvSpPr>
            <a:spLocks noGrp="1"/>
          </p:cNvSpPr>
          <p:nvPr>
            <p:ph type="body" idx="1"/>
          </p:nvPr>
        </p:nvSpPr>
        <p:spPr>
          <a:xfrm>
            <a:off x="628650" y="1369643"/>
            <a:ext cx="7886700" cy="304270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p:cNvSpPr>
            <a:spLocks noGrp="1"/>
          </p:cNvSpPr>
          <p:nvPr>
            <p:ph type="ftr" sz="quarter" idx="3"/>
          </p:nvPr>
        </p:nvSpPr>
        <p:spPr>
          <a:xfrm>
            <a:off x="1223963" y="4764987"/>
            <a:ext cx="4891087" cy="138542"/>
          </a:xfrm>
          <a:prstGeom prst="rect">
            <a:avLst/>
          </a:prstGeom>
        </p:spPr>
        <p:txBody>
          <a:bodyPr vert="horz" wrap="square" lIns="0" tIns="0" rIns="0" bIns="0" rtlCol="0" anchor="ctr">
            <a:spAutoFit/>
          </a:bodyPr>
          <a:lstStyle>
            <a:lvl1pPr algn="l">
              <a:defRPr sz="900">
                <a:solidFill>
                  <a:schemeClr val="tx1"/>
                </a:solidFill>
              </a:defRPr>
            </a:lvl1pPr>
          </a:lstStyle>
          <a:p>
            <a:endParaRPr lang="nb-NO"/>
          </a:p>
        </p:txBody>
      </p:sp>
      <p:sp>
        <p:nvSpPr>
          <p:cNvPr id="6" name="Plassholder for lysbildenummer 5"/>
          <p:cNvSpPr>
            <a:spLocks noGrp="1"/>
          </p:cNvSpPr>
          <p:nvPr>
            <p:ph type="sldNum" sz="quarter" idx="4"/>
          </p:nvPr>
        </p:nvSpPr>
        <p:spPr>
          <a:xfrm>
            <a:off x="6457950" y="4764987"/>
            <a:ext cx="2057400" cy="138542"/>
          </a:xfrm>
          <a:prstGeom prst="rect">
            <a:avLst/>
          </a:prstGeom>
        </p:spPr>
        <p:txBody>
          <a:bodyPr vert="horz" lIns="0" tIns="0" rIns="0" bIns="0" rtlCol="0" anchor="ctr">
            <a:spAutoFit/>
          </a:bodyPr>
          <a:lstStyle>
            <a:lvl1pPr algn="r">
              <a:defRPr sz="900">
                <a:solidFill>
                  <a:schemeClr val="tx1"/>
                </a:solidFill>
              </a:defRPr>
            </a:lvl1pPr>
          </a:lstStyle>
          <a:p>
            <a:fld id="{35E025E5-F4E9-4572-B8CF-5901727261FC}" type="slidenum">
              <a:rPr lang="nb-NO" smtClean="0"/>
              <a:pPr/>
              <a:t>‹#›</a:t>
            </a:fld>
            <a:endParaRPr lang="nb-NO"/>
          </a:p>
        </p:txBody>
      </p:sp>
    </p:spTree>
    <p:extLst>
      <p:ext uri="{BB962C8B-B14F-4D97-AF65-F5344CB8AC3E}">
        <p14:creationId xmlns:p14="http://schemas.microsoft.com/office/powerpoint/2010/main" val="381235484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2133">
                <a:solidFill>
                  <a:schemeClr val="tx1">
                    <a:tint val="82000"/>
                  </a:schemeClr>
                </a:solidFill>
              </a:defRPr>
            </a:lvl1pPr>
          </a:lstStyle>
          <a:p>
            <a:fld id="{C764DE79-268F-4C1A-8933-263129D2AF90}" type="datetimeFigureOut">
              <a:rPr lang="en-US" dirty="0"/>
              <a:t>4/23/2025</a:t>
            </a:fld>
            <a:endParaRPr lang="en-US"/>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213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2133">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809091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bergen.kommune.no/hvaskjer/tema/senior" TargetMode="External"/><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vann, utendørs, himmel, fjell&#10;&#10;Automatisk generert beskrivelse">
            <a:extLst>
              <a:ext uri="{FF2B5EF4-FFF2-40B4-BE49-F238E27FC236}">
                <a16:creationId xmlns:a16="http://schemas.microsoft.com/office/drawing/2014/main" id="{61E757AE-3BFF-4D77-9EC6-E8344E6F8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9" y="-381442"/>
            <a:ext cx="9143998" cy="6097904"/>
          </a:xfrm>
          <a:prstGeom prst="rect">
            <a:avLst/>
          </a:prstGeom>
        </p:spPr>
      </p:pic>
      <p:sp>
        <p:nvSpPr>
          <p:cNvPr id="5" name="Rektangel 4">
            <a:extLst>
              <a:ext uri="{FF2B5EF4-FFF2-40B4-BE49-F238E27FC236}">
                <a16:creationId xmlns:a16="http://schemas.microsoft.com/office/drawing/2014/main" id="{FD808F70-86D2-42EB-8F1F-59A017BBA8EE}"/>
              </a:ext>
            </a:extLst>
          </p:cNvPr>
          <p:cNvSpPr/>
          <p:nvPr/>
        </p:nvSpPr>
        <p:spPr>
          <a:xfrm>
            <a:off x="1674561" y="-688665"/>
            <a:ext cx="3180774" cy="68377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endParaRPr lang="nb-NO" dirty="0"/>
          </a:p>
        </p:txBody>
      </p:sp>
      <p:sp>
        <p:nvSpPr>
          <p:cNvPr id="6" name="TekstSylinder 5">
            <a:extLst>
              <a:ext uri="{FF2B5EF4-FFF2-40B4-BE49-F238E27FC236}">
                <a16:creationId xmlns:a16="http://schemas.microsoft.com/office/drawing/2014/main" id="{3FA36351-A8A3-476A-85D8-D8A85DED978C}"/>
              </a:ext>
            </a:extLst>
          </p:cNvPr>
          <p:cNvSpPr txBox="1"/>
          <p:nvPr/>
        </p:nvSpPr>
        <p:spPr>
          <a:xfrm>
            <a:off x="1913392" y="861274"/>
            <a:ext cx="2703111" cy="4024179"/>
          </a:xfrm>
          <a:prstGeom prst="rect">
            <a:avLst/>
          </a:prstGeom>
          <a:noFill/>
        </p:spPr>
        <p:txBody>
          <a:bodyPr wrap="square" rtlCol="0">
            <a:spAutoFit/>
          </a:bodyPr>
          <a:lstStyle/>
          <a:p>
            <a:pPr algn="ctr"/>
            <a:r>
              <a:rPr lang="nb-NO" sz="2000" b="1" dirty="0"/>
              <a:t>Responssenter og</a:t>
            </a:r>
          </a:p>
          <a:p>
            <a:pPr algn="ctr"/>
            <a:r>
              <a:rPr lang="nb-NO" sz="2000" b="1" dirty="0"/>
              <a:t>Velferdsteknologi hjemmebaserte tjenester</a:t>
            </a:r>
          </a:p>
          <a:p>
            <a:pPr algn="ctr"/>
            <a:endParaRPr lang="nb-NO" sz="2400" b="1" dirty="0"/>
          </a:p>
          <a:p>
            <a:pPr algn="ctr"/>
            <a:r>
              <a:rPr lang="nb-NO" sz="2400" b="1" dirty="0"/>
              <a:t>Bergen kommune  </a:t>
            </a:r>
          </a:p>
          <a:p>
            <a:endParaRPr lang="nb-NO" sz="2400" b="1" dirty="0"/>
          </a:p>
          <a:p>
            <a:endParaRPr lang="nb-NO" sz="2400" b="1" dirty="0"/>
          </a:p>
          <a:p>
            <a:r>
              <a:rPr lang="nb-NO" sz="2400" b="1" dirty="0"/>
              <a:t> </a:t>
            </a:r>
          </a:p>
          <a:p>
            <a:r>
              <a:rPr lang="nb-NO" sz="1050" dirty="0">
                <a:solidFill>
                  <a:srgbClr val="FF0000"/>
                </a:solidFill>
              </a:rPr>
              <a:t>24.04.2025</a:t>
            </a:r>
          </a:p>
          <a:p>
            <a:r>
              <a:rPr lang="nb-NO" sz="1050" dirty="0">
                <a:solidFill>
                  <a:srgbClr val="FF0000"/>
                </a:solidFill>
              </a:rPr>
              <a:t>Responssenteret Bergen kommune</a:t>
            </a:r>
          </a:p>
          <a:p>
            <a:r>
              <a:rPr lang="nb-NO" sz="1050" dirty="0">
                <a:solidFill>
                  <a:srgbClr val="FF0000"/>
                </a:solidFill>
              </a:rPr>
              <a:t>Lars Olav Gåsdal Avdelingsleder</a:t>
            </a:r>
          </a:p>
        </p:txBody>
      </p:sp>
    </p:spTree>
    <p:extLst>
      <p:ext uri="{BB962C8B-B14F-4D97-AF65-F5344CB8AC3E}">
        <p14:creationId xmlns:p14="http://schemas.microsoft.com/office/powerpoint/2010/main" val="1782798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5F2BC1-D0CC-8482-3267-58E65CF05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7B5EA-F04E-89DF-A11A-D5A16D05DE81}"/>
              </a:ext>
            </a:extLst>
          </p:cNvPr>
          <p:cNvSpPr>
            <a:spLocks noGrp="1"/>
          </p:cNvSpPr>
          <p:nvPr>
            <p:ph type="title"/>
          </p:nvPr>
        </p:nvSpPr>
        <p:spPr>
          <a:xfrm>
            <a:off x="4762354" y="641919"/>
            <a:ext cx="4046251" cy="838755"/>
          </a:xfrm>
        </p:spPr>
        <p:txBody>
          <a:bodyPr vert="horz" lIns="91440" tIns="45720" rIns="91440" bIns="45720" rtlCol="0" anchor="b">
            <a:noAutofit/>
          </a:bodyPr>
          <a:lstStyle/>
          <a:p>
            <a:r>
              <a:rPr lang="en-US" sz="3200" kern="1200" dirty="0" err="1">
                <a:solidFill>
                  <a:srgbClr val="FF0000"/>
                </a:solidFill>
                <a:latin typeface="+mj-lt"/>
                <a:ea typeface="+mj-ea"/>
                <a:cs typeface="+mj-cs"/>
              </a:rPr>
              <a:t>Medisineringsstøtte</a:t>
            </a:r>
            <a:endParaRPr lang="en-US" sz="3200" kern="1200" dirty="0">
              <a:solidFill>
                <a:srgbClr val="FF0000"/>
              </a:solidFill>
              <a:latin typeface="+mj-lt"/>
              <a:ea typeface="Calibri Light"/>
              <a:cs typeface="Calibri Light"/>
            </a:endParaRPr>
          </a:p>
        </p:txBody>
      </p:sp>
      <p:sp>
        <p:nvSpPr>
          <p:cNvPr id="3" name="Content Placeholder 2">
            <a:extLst>
              <a:ext uri="{FF2B5EF4-FFF2-40B4-BE49-F238E27FC236}">
                <a16:creationId xmlns:a16="http://schemas.microsoft.com/office/drawing/2014/main" id="{27B09BB3-CA29-4CCF-A009-31BEC45C432F}"/>
              </a:ext>
            </a:extLst>
          </p:cNvPr>
          <p:cNvSpPr>
            <a:spLocks noGrp="1"/>
          </p:cNvSpPr>
          <p:nvPr>
            <p:ph sz="half" idx="1"/>
          </p:nvPr>
        </p:nvSpPr>
        <p:spPr>
          <a:xfrm>
            <a:off x="5225986" y="1629173"/>
            <a:ext cx="2978733" cy="2186079"/>
          </a:xfrm>
        </p:spPr>
        <p:txBody>
          <a:bodyPr vert="horz" lIns="91440" tIns="45720" rIns="91440" bIns="45720" rtlCol="0" anchor="t">
            <a:normAutofit/>
          </a:bodyPr>
          <a:lstStyle/>
          <a:p>
            <a:pPr marL="0" indent="0">
              <a:buNone/>
            </a:pPr>
            <a:endParaRPr lang="en-US" sz="1500">
              <a:ea typeface="Calibri"/>
              <a:cs typeface="Calibri"/>
            </a:endParaRPr>
          </a:p>
          <a:p>
            <a:r>
              <a:rPr lang="en-US"/>
              <a:t>Karie</a:t>
            </a:r>
            <a:endParaRPr lang="en-US">
              <a:ea typeface="Calibri"/>
              <a:cs typeface="Calibri"/>
            </a:endParaRPr>
          </a:p>
          <a:p>
            <a:r>
              <a:rPr lang="en-US" err="1">
                <a:ea typeface="Calibri"/>
                <a:cs typeface="Calibri"/>
              </a:rPr>
              <a:t>Evondos</a:t>
            </a:r>
            <a:endParaRPr lang="en-US">
              <a:ea typeface="Calibri"/>
              <a:cs typeface="Calibri"/>
            </a:endParaRPr>
          </a:p>
          <a:p>
            <a:r>
              <a:rPr lang="en-US" err="1">
                <a:ea typeface="Calibri"/>
                <a:cs typeface="Calibri"/>
              </a:rPr>
              <a:t>Pilly</a:t>
            </a:r>
            <a:endParaRPr lang="en-US">
              <a:ea typeface="Calibri"/>
              <a:cs typeface="Calibri"/>
            </a:endParaRPr>
          </a:p>
        </p:txBody>
      </p:sp>
      <p:pic>
        <p:nvPicPr>
          <p:cNvPr id="12" name="Picture 11">
            <a:extLst>
              <a:ext uri="{FF2B5EF4-FFF2-40B4-BE49-F238E27FC236}">
                <a16:creationId xmlns:a16="http://schemas.microsoft.com/office/drawing/2014/main" id="{6612E382-BA15-DA05-814D-978579AB6B00}"/>
              </a:ext>
            </a:extLst>
          </p:cNvPr>
          <p:cNvPicPr>
            <a:picLocks noChangeAspect="1"/>
          </p:cNvPicPr>
          <p:nvPr/>
        </p:nvPicPr>
        <p:blipFill rotWithShape="1">
          <a:blip r:embed="rId3"/>
          <a:srcRect l="11007" r="9853" b="-1"/>
          <a:stretch/>
        </p:blipFill>
        <p:spPr>
          <a:xfrm>
            <a:off x="52056" y="10"/>
            <a:ext cx="3238092" cy="2731157"/>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p:spPr>
      </p:pic>
      <p:pic>
        <p:nvPicPr>
          <p:cNvPr id="14" name="Picture 13">
            <a:extLst>
              <a:ext uri="{FF2B5EF4-FFF2-40B4-BE49-F238E27FC236}">
                <a16:creationId xmlns:a16="http://schemas.microsoft.com/office/drawing/2014/main" id="{45AFB622-6E2F-59B7-62E3-D87742FB0CA8}"/>
              </a:ext>
            </a:extLst>
          </p:cNvPr>
          <p:cNvPicPr>
            <a:picLocks noChangeAspect="1"/>
          </p:cNvPicPr>
          <p:nvPr/>
        </p:nvPicPr>
        <p:blipFill rotWithShape="1">
          <a:blip r:embed="rId4"/>
          <a:srcRect l="23547" r="2325" b="-1"/>
          <a:stretch/>
        </p:blipFill>
        <p:spPr>
          <a:xfrm>
            <a:off x="1015509" y="2957796"/>
            <a:ext cx="2429046" cy="2187291"/>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pic>
        <p:nvPicPr>
          <p:cNvPr id="6" name="Bilde 2">
            <a:extLst>
              <a:ext uri="{FF2B5EF4-FFF2-40B4-BE49-F238E27FC236}">
                <a16:creationId xmlns:a16="http://schemas.microsoft.com/office/drawing/2014/main" id="{FF476C69-FDCB-440F-4D7B-61EFE22C86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38" r="29686" b="8"/>
          <a:stretch/>
        </p:blipFill>
        <p:spPr>
          <a:xfrm>
            <a:off x="3131901" y="1704120"/>
            <a:ext cx="1775849" cy="1776396"/>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p:spPr>
      </p:pic>
    </p:spTree>
    <p:extLst>
      <p:ext uri="{BB962C8B-B14F-4D97-AF65-F5344CB8AC3E}">
        <p14:creationId xmlns:p14="http://schemas.microsoft.com/office/powerpoint/2010/main" val="247093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5FCB833-5FBB-CF0A-6260-2EAB365A8211}"/>
              </a:ext>
            </a:extLst>
          </p:cNvPr>
          <p:cNvSpPr>
            <a:spLocks noGrp="1"/>
          </p:cNvSpPr>
          <p:nvPr>
            <p:ph type="title"/>
          </p:nvPr>
        </p:nvSpPr>
        <p:spPr>
          <a:xfrm>
            <a:off x="4993286" y="350561"/>
            <a:ext cx="3146755" cy="1539867"/>
          </a:xfrm>
        </p:spPr>
        <p:txBody>
          <a:bodyPr vert="horz" lIns="91440" tIns="45720" rIns="91440" bIns="45720" rtlCol="0" anchor="b">
            <a:normAutofit/>
          </a:bodyPr>
          <a:lstStyle/>
          <a:p>
            <a:r>
              <a:rPr lang="en-US" sz="4200" b="1"/>
              <a:t>Den gode kandidaten</a:t>
            </a:r>
          </a:p>
        </p:txBody>
      </p:sp>
      <p:sp>
        <p:nvSpPr>
          <p:cNvPr id="8"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a:extLst>
              <a:ext uri="{FF2B5EF4-FFF2-40B4-BE49-F238E27FC236}">
                <a16:creationId xmlns:a16="http://schemas.microsoft.com/office/drawing/2014/main" id="{5D454BC6-72FA-A954-BB2D-CCF5EE574B6B}"/>
              </a:ext>
            </a:extLst>
          </p:cNvPr>
          <p:cNvPicPr>
            <a:picLocks noGrp="1" noChangeAspect="1"/>
          </p:cNvPicPr>
          <p:nvPr>
            <p:ph sz="half" idx="1"/>
          </p:nvPr>
        </p:nvPicPr>
        <p:blipFill rotWithShape="1">
          <a:blip r:embed="rId3"/>
          <a:srcRect l="9028" r="-1" b="-1"/>
          <a:stretch/>
        </p:blipFill>
        <p:spPr>
          <a:xfrm>
            <a:off x="379063" y="415741"/>
            <a:ext cx="4306642" cy="430797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3F6C5F24-47CD-BE99-6F4C-D95EF70F4535}"/>
              </a:ext>
            </a:extLst>
          </p:cNvPr>
          <p:cNvSpPr>
            <a:spLocks noGrp="1"/>
          </p:cNvSpPr>
          <p:nvPr>
            <p:ph sz="half" idx="2"/>
          </p:nvPr>
        </p:nvSpPr>
        <p:spPr>
          <a:xfrm>
            <a:off x="4993286" y="2152262"/>
            <a:ext cx="3700978" cy="3034252"/>
          </a:xfrm>
        </p:spPr>
        <p:txBody>
          <a:bodyPr vert="horz" lIns="91440" tIns="45720" rIns="91440" bIns="45720" rtlCol="0" anchor="t">
            <a:normAutofit/>
          </a:bodyPr>
          <a:lstStyle/>
          <a:p>
            <a:pPr marL="0"/>
            <a:r>
              <a:rPr lang="en-US" sz="1400" dirty="0">
                <a:solidFill>
                  <a:schemeClr val="tx1">
                    <a:alpha val="80000"/>
                  </a:schemeClr>
                </a:solidFill>
              </a:rPr>
              <a:t>Kan og er </a:t>
            </a:r>
            <a:r>
              <a:rPr lang="en-US" sz="1400" dirty="0" err="1">
                <a:solidFill>
                  <a:schemeClr val="tx1">
                    <a:alpha val="80000"/>
                  </a:schemeClr>
                </a:solidFill>
              </a:rPr>
              <a:t>motivert</a:t>
            </a:r>
            <a:r>
              <a:rPr lang="en-US" sz="1400" dirty="0">
                <a:solidFill>
                  <a:schemeClr val="tx1">
                    <a:alpha val="80000"/>
                  </a:schemeClr>
                </a:solidFill>
              </a:rPr>
              <a:t> for å ta </a:t>
            </a:r>
            <a:r>
              <a:rPr lang="en-US" sz="1400" dirty="0" err="1">
                <a:solidFill>
                  <a:schemeClr val="tx1">
                    <a:alpha val="80000"/>
                  </a:schemeClr>
                </a:solidFill>
              </a:rPr>
              <a:t>medisinen</a:t>
            </a:r>
            <a:r>
              <a:rPr lang="en-US" sz="1400" dirty="0">
                <a:solidFill>
                  <a:schemeClr val="tx1">
                    <a:alpha val="80000"/>
                  </a:schemeClr>
                </a:solidFill>
              </a:rPr>
              <a:t> </a:t>
            </a:r>
            <a:r>
              <a:rPr lang="en-US" sz="1400" dirty="0" err="1">
                <a:solidFill>
                  <a:schemeClr val="tx1">
                    <a:alpha val="80000"/>
                  </a:schemeClr>
                </a:solidFill>
              </a:rPr>
              <a:t>selv</a:t>
            </a:r>
            <a:endParaRPr lang="en-US" sz="1400" dirty="0">
              <a:solidFill>
                <a:schemeClr val="tx1">
                  <a:alpha val="80000"/>
                </a:schemeClr>
              </a:solidFill>
            </a:endParaRPr>
          </a:p>
          <a:p>
            <a:pPr marL="0"/>
            <a:r>
              <a:rPr lang="en-US" sz="1400" dirty="0" err="1">
                <a:solidFill>
                  <a:schemeClr val="tx1">
                    <a:alpha val="80000"/>
                  </a:schemeClr>
                </a:solidFill>
              </a:rPr>
              <a:t>Glemmer</a:t>
            </a:r>
            <a:r>
              <a:rPr lang="en-US" sz="1400" dirty="0">
                <a:solidFill>
                  <a:schemeClr val="tx1">
                    <a:alpha val="80000"/>
                  </a:schemeClr>
                </a:solidFill>
              </a:rPr>
              <a:t> å ta sine </a:t>
            </a:r>
            <a:r>
              <a:rPr lang="en-US" sz="1400" dirty="0" err="1">
                <a:solidFill>
                  <a:schemeClr val="tx1">
                    <a:alpha val="80000"/>
                  </a:schemeClr>
                </a:solidFill>
              </a:rPr>
              <a:t>faste</a:t>
            </a:r>
            <a:r>
              <a:rPr lang="en-US" sz="1400" dirty="0">
                <a:solidFill>
                  <a:schemeClr val="tx1">
                    <a:alpha val="80000"/>
                  </a:schemeClr>
                </a:solidFill>
              </a:rPr>
              <a:t> </a:t>
            </a:r>
            <a:r>
              <a:rPr lang="en-US" sz="1400" dirty="0" err="1">
                <a:solidFill>
                  <a:schemeClr val="tx1">
                    <a:alpha val="80000"/>
                  </a:schemeClr>
                </a:solidFill>
              </a:rPr>
              <a:t>medisiner</a:t>
            </a:r>
            <a:endParaRPr lang="en-US" sz="1400" dirty="0">
              <a:solidFill>
                <a:schemeClr val="tx1">
                  <a:alpha val="80000"/>
                </a:schemeClr>
              </a:solidFill>
            </a:endParaRPr>
          </a:p>
          <a:p>
            <a:pPr marL="0"/>
            <a:r>
              <a:rPr lang="en-US" sz="1400" dirty="0">
                <a:solidFill>
                  <a:schemeClr val="tx1">
                    <a:alpha val="80000"/>
                  </a:schemeClr>
                </a:solidFill>
              </a:rPr>
              <a:t>Tar </a:t>
            </a:r>
            <a:r>
              <a:rPr lang="en-US" sz="1400" dirty="0" err="1">
                <a:solidFill>
                  <a:schemeClr val="tx1">
                    <a:alpha val="80000"/>
                  </a:schemeClr>
                </a:solidFill>
              </a:rPr>
              <a:t>medisin</a:t>
            </a:r>
            <a:r>
              <a:rPr lang="en-US" sz="1400" dirty="0">
                <a:solidFill>
                  <a:schemeClr val="tx1">
                    <a:alpha val="80000"/>
                  </a:schemeClr>
                </a:solidFill>
              </a:rPr>
              <a:t> </a:t>
            </a:r>
            <a:r>
              <a:rPr lang="en-US" sz="1400" dirty="0" err="1">
                <a:solidFill>
                  <a:schemeClr val="tx1">
                    <a:alpha val="80000"/>
                  </a:schemeClr>
                </a:solidFill>
              </a:rPr>
              <a:t>til</a:t>
            </a:r>
            <a:r>
              <a:rPr lang="en-US" sz="1400" dirty="0">
                <a:solidFill>
                  <a:schemeClr val="tx1">
                    <a:alpha val="80000"/>
                  </a:schemeClr>
                </a:solidFill>
              </a:rPr>
              <a:t> </a:t>
            </a:r>
            <a:r>
              <a:rPr lang="en-US" sz="1400" dirty="0" err="1">
                <a:solidFill>
                  <a:schemeClr val="tx1">
                    <a:alpha val="80000"/>
                  </a:schemeClr>
                </a:solidFill>
              </a:rPr>
              <a:t>feil</a:t>
            </a:r>
            <a:r>
              <a:rPr lang="en-US" sz="1400" dirty="0">
                <a:solidFill>
                  <a:schemeClr val="tx1">
                    <a:alpha val="80000"/>
                  </a:schemeClr>
                </a:solidFill>
              </a:rPr>
              <a:t> </a:t>
            </a:r>
            <a:r>
              <a:rPr lang="en-US" sz="1400" dirty="0" err="1">
                <a:solidFill>
                  <a:schemeClr val="tx1">
                    <a:alpha val="80000"/>
                  </a:schemeClr>
                </a:solidFill>
              </a:rPr>
              <a:t>tid</a:t>
            </a:r>
            <a:r>
              <a:rPr lang="en-US" sz="1400" dirty="0">
                <a:solidFill>
                  <a:schemeClr val="tx1">
                    <a:alpha val="80000"/>
                  </a:schemeClr>
                </a:solidFill>
              </a:rPr>
              <a:t> </a:t>
            </a:r>
            <a:r>
              <a:rPr lang="en-US" sz="1400" dirty="0" err="1">
                <a:solidFill>
                  <a:schemeClr val="tx1">
                    <a:alpha val="80000"/>
                  </a:schemeClr>
                </a:solidFill>
              </a:rPr>
              <a:t>eller</a:t>
            </a:r>
            <a:r>
              <a:rPr lang="en-US" sz="1400" dirty="0">
                <a:solidFill>
                  <a:schemeClr val="tx1">
                    <a:alpha val="80000"/>
                  </a:schemeClr>
                </a:solidFill>
              </a:rPr>
              <a:t> </a:t>
            </a:r>
            <a:r>
              <a:rPr lang="en-US" sz="1400" dirty="0" err="1">
                <a:solidFill>
                  <a:schemeClr val="tx1">
                    <a:alpha val="80000"/>
                  </a:schemeClr>
                </a:solidFill>
              </a:rPr>
              <a:t>risikerer</a:t>
            </a:r>
            <a:r>
              <a:rPr lang="en-US" sz="1400" dirty="0">
                <a:solidFill>
                  <a:schemeClr val="tx1">
                    <a:alpha val="80000"/>
                  </a:schemeClr>
                </a:solidFill>
              </a:rPr>
              <a:t> å ta </a:t>
            </a:r>
            <a:r>
              <a:rPr lang="en-US" sz="1400" dirty="0" err="1">
                <a:solidFill>
                  <a:schemeClr val="tx1">
                    <a:alpha val="80000"/>
                  </a:schemeClr>
                </a:solidFill>
              </a:rPr>
              <a:t>feil</a:t>
            </a:r>
            <a:r>
              <a:rPr lang="en-US" sz="1400" dirty="0">
                <a:solidFill>
                  <a:schemeClr val="tx1">
                    <a:alpha val="80000"/>
                  </a:schemeClr>
                </a:solidFill>
              </a:rPr>
              <a:t> dose</a:t>
            </a:r>
          </a:p>
          <a:p>
            <a:pPr marL="0"/>
            <a:r>
              <a:rPr lang="en-US" sz="1400" dirty="0" err="1">
                <a:solidFill>
                  <a:schemeClr val="tx1">
                    <a:alpha val="80000"/>
                  </a:schemeClr>
                </a:solidFill>
              </a:rPr>
              <a:t>Kognitiv</a:t>
            </a:r>
            <a:r>
              <a:rPr lang="en-US" sz="1400" dirty="0">
                <a:solidFill>
                  <a:schemeClr val="tx1">
                    <a:alpha val="80000"/>
                  </a:schemeClr>
                </a:solidFill>
              </a:rPr>
              <a:t> </a:t>
            </a:r>
            <a:r>
              <a:rPr lang="en-US" sz="1400" dirty="0" err="1">
                <a:solidFill>
                  <a:schemeClr val="tx1">
                    <a:alpha val="80000"/>
                  </a:schemeClr>
                </a:solidFill>
              </a:rPr>
              <a:t>svikt</a:t>
            </a:r>
            <a:r>
              <a:rPr lang="en-US" sz="1400" dirty="0">
                <a:solidFill>
                  <a:schemeClr val="tx1">
                    <a:alpha val="80000"/>
                  </a:schemeClr>
                </a:solidFill>
              </a:rPr>
              <a:t> </a:t>
            </a:r>
            <a:r>
              <a:rPr lang="en-US" sz="1400" dirty="0" err="1">
                <a:solidFill>
                  <a:schemeClr val="tx1">
                    <a:alpha val="80000"/>
                  </a:schemeClr>
                </a:solidFill>
              </a:rPr>
              <a:t>eller</a:t>
            </a:r>
            <a:r>
              <a:rPr lang="en-US" sz="1400" dirty="0">
                <a:solidFill>
                  <a:schemeClr val="tx1">
                    <a:alpha val="80000"/>
                  </a:schemeClr>
                </a:solidFill>
              </a:rPr>
              <a:t> </a:t>
            </a:r>
            <a:r>
              <a:rPr lang="en-US" sz="1400" dirty="0" err="1">
                <a:solidFill>
                  <a:schemeClr val="tx1">
                    <a:alpha val="80000"/>
                  </a:schemeClr>
                </a:solidFill>
              </a:rPr>
              <a:t>demenssykdom</a:t>
            </a:r>
            <a:r>
              <a:rPr lang="en-US" sz="1400" dirty="0">
                <a:solidFill>
                  <a:schemeClr val="tx1">
                    <a:alpha val="80000"/>
                  </a:schemeClr>
                </a:solidFill>
              </a:rPr>
              <a:t> </a:t>
            </a:r>
            <a:r>
              <a:rPr lang="en-US" sz="1400" dirty="0" err="1">
                <a:solidFill>
                  <a:schemeClr val="tx1">
                    <a:alpha val="80000"/>
                  </a:schemeClr>
                </a:solidFill>
              </a:rPr>
              <a:t>i</a:t>
            </a:r>
            <a:r>
              <a:rPr lang="en-US" sz="1400" dirty="0">
                <a:solidFill>
                  <a:schemeClr val="tx1">
                    <a:alpha val="80000"/>
                  </a:schemeClr>
                </a:solidFill>
              </a:rPr>
              <a:t> </a:t>
            </a:r>
            <a:r>
              <a:rPr lang="en-US" sz="1400" dirty="0" err="1">
                <a:solidFill>
                  <a:schemeClr val="tx1">
                    <a:alpha val="80000"/>
                  </a:schemeClr>
                </a:solidFill>
              </a:rPr>
              <a:t>tidlig</a:t>
            </a:r>
            <a:r>
              <a:rPr lang="en-US" sz="1400" dirty="0">
                <a:solidFill>
                  <a:schemeClr val="tx1">
                    <a:alpha val="80000"/>
                  </a:schemeClr>
                </a:solidFill>
              </a:rPr>
              <a:t> </a:t>
            </a:r>
            <a:r>
              <a:rPr lang="en-US" sz="1400" dirty="0" err="1">
                <a:solidFill>
                  <a:schemeClr val="tx1">
                    <a:alpha val="80000"/>
                  </a:schemeClr>
                </a:solidFill>
              </a:rPr>
              <a:t>fase</a:t>
            </a:r>
            <a:endParaRPr lang="en-US" sz="1400" dirty="0">
              <a:solidFill>
                <a:schemeClr val="tx1">
                  <a:alpha val="80000"/>
                </a:schemeClr>
              </a:solidFill>
            </a:endParaRPr>
          </a:p>
          <a:p>
            <a:pPr marL="0"/>
            <a:r>
              <a:rPr lang="en-US" sz="1400" dirty="0">
                <a:solidFill>
                  <a:schemeClr val="tx1">
                    <a:alpha val="80000"/>
                  </a:schemeClr>
                </a:solidFill>
              </a:rPr>
              <a:t>Bruker </a:t>
            </a:r>
            <a:r>
              <a:rPr lang="en-US" sz="1400" dirty="0" err="1">
                <a:solidFill>
                  <a:schemeClr val="tx1">
                    <a:alpha val="80000"/>
                  </a:schemeClr>
                </a:solidFill>
              </a:rPr>
              <a:t>medisin</a:t>
            </a:r>
            <a:r>
              <a:rPr lang="en-US" sz="1400" dirty="0">
                <a:solidFill>
                  <a:schemeClr val="tx1">
                    <a:alpha val="80000"/>
                  </a:schemeClr>
                </a:solidFill>
              </a:rPr>
              <a:t> </a:t>
            </a:r>
            <a:r>
              <a:rPr lang="en-US" sz="1400" dirty="0" err="1">
                <a:solidFill>
                  <a:schemeClr val="tx1">
                    <a:alpha val="80000"/>
                  </a:schemeClr>
                </a:solidFill>
              </a:rPr>
              <a:t>som</a:t>
            </a:r>
            <a:r>
              <a:rPr lang="en-US" sz="1400" dirty="0">
                <a:solidFill>
                  <a:schemeClr val="tx1">
                    <a:alpha val="80000"/>
                  </a:schemeClr>
                </a:solidFill>
              </a:rPr>
              <a:t> </a:t>
            </a:r>
            <a:r>
              <a:rPr lang="en-US" sz="1400" dirty="0" err="1">
                <a:solidFill>
                  <a:schemeClr val="tx1">
                    <a:alpha val="80000"/>
                  </a:schemeClr>
                </a:solidFill>
              </a:rPr>
              <a:t>må</a:t>
            </a:r>
            <a:r>
              <a:rPr lang="en-US" sz="1400" dirty="0">
                <a:solidFill>
                  <a:schemeClr val="tx1">
                    <a:alpha val="80000"/>
                  </a:schemeClr>
                </a:solidFill>
              </a:rPr>
              <a:t> </a:t>
            </a:r>
            <a:r>
              <a:rPr lang="en-US" sz="1400" dirty="0" err="1">
                <a:solidFill>
                  <a:schemeClr val="tx1">
                    <a:alpha val="80000"/>
                  </a:schemeClr>
                </a:solidFill>
              </a:rPr>
              <a:t>tas</a:t>
            </a:r>
            <a:r>
              <a:rPr lang="en-US" sz="1400" dirty="0">
                <a:solidFill>
                  <a:schemeClr val="tx1">
                    <a:alpha val="80000"/>
                  </a:schemeClr>
                </a:solidFill>
              </a:rPr>
              <a:t> </a:t>
            </a:r>
            <a:r>
              <a:rPr lang="en-US" sz="1400" dirty="0" err="1">
                <a:solidFill>
                  <a:schemeClr val="tx1">
                    <a:alpha val="80000"/>
                  </a:schemeClr>
                </a:solidFill>
              </a:rPr>
              <a:t>på</a:t>
            </a:r>
            <a:r>
              <a:rPr lang="en-US" sz="1400" dirty="0">
                <a:solidFill>
                  <a:schemeClr val="tx1">
                    <a:alpha val="80000"/>
                  </a:schemeClr>
                </a:solidFill>
              </a:rPr>
              <a:t> </a:t>
            </a:r>
            <a:r>
              <a:rPr lang="en-US" sz="1400" dirty="0" err="1">
                <a:solidFill>
                  <a:schemeClr val="tx1">
                    <a:alpha val="80000"/>
                  </a:schemeClr>
                </a:solidFill>
              </a:rPr>
              <a:t>samme</a:t>
            </a:r>
            <a:r>
              <a:rPr lang="en-US" sz="1400" dirty="0">
                <a:solidFill>
                  <a:schemeClr val="tx1">
                    <a:alpha val="80000"/>
                  </a:schemeClr>
                </a:solidFill>
              </a:rPr>
              <a:t> </a:t>
            </a:r>
            <a:r>
              <a:rPr lang="en-US" sz="1400" dirty="0" err="1">
                <a:solidFill>
                  <a:schemeClr val="tx1">
                    <a:alpha val="80000"/>
                  </a:schemeClr>
                </a:solidFill>
              </a:rPr>
              <a:t>tid</a:t>
            </a:r>
            <a:r>
              <a:rPr lang="en-US" sz="1400" dirty="0">
                <a:solidFill>
                  <a:schemeClr val="tx1">
                    <a:alpha val="80000"/>
                  </a:schemeClr>
                </a:solidFill>
              </a:rPr>
              <a:t> </a:t>
            </a:r>
            <a:r>
              <a:rPr lang="en-US" sz="1400" dirty="0" err="1">
                <a:solidFill>
                  <a:schemeClr val="tx1">
                    <a:alpha val="80000"/>
                  </a:schemeClr>
                </a:solidFill>
              </a:rPr>
              <a:t>hver</a:t>
            </a:r>
            <a:r>
              <a:rPr lang="en-US" sz="1400" dirty="0">
                <a:solidFill>
                  <a:schemeClr val="tx1">
                    <a:alpha val="80000"/>
                  </a:schemeClr>
                </a:solidFill>
              </a:rPr>
              <a:t> </a:t>
            </a:r>
            <a:r>
              <a:rPr lang="en-US" sz="1400" dirty="0" err="1">
                <a:solidFill>
                  <a:schemeClr val="tx1">
                    <a:alpha val="80000"/>
                  </a:schemeClr>
                </a:solidFill>
              </a:rPr>
              <a:t>dag</a:t>
            </a:r>
            <a:endParaRPr lang="en-US" sz="1400" dirty="0">
              <a:solidFill>
                <a:schemeClr val="tx1">
                  <a:alpha val="80000"/>
                </a:schemeClr>
              </a:solidFill>
            </a:endParaRPr>
          </a:p>
          <a:p>
            <a:pPr marL="0"/>
            <a:r>
              <a:rPr lang="en-US" sz="1400" dirty="0" err="1">
                <a:solidFill>
                  <a:schemeClr val="tx1">
                    <a:alpha val="80000"/>
                  </a:schemeClr>
                </a:solidFill>
              </a:rPr>
              <a:t>Ønsker</a:t>
            </a:r>
            <a:r>
              <a:rPr lang="en-US" sz="1400" dirty="0">
                <a:solidFill>
                  <a:schemeClr val="tx1">
                    <a:alpha val="80000"/>
                  </a:schemeClr>
                </a:solidFill>
              </a:rPr>
              <a:t> å </a:t>
            </a:r>
            <a:r>
              <a:rPr lang="en-US" sz="1400" dirty="0" err="1">
                <a:solidFill>
                  <a:schemeClr val="tx1">
                    <a:alpha val="80000"/>
                  </a:schemeClr>
                </a:solidFill>
              </a:rPr>
              <a:t>være</a:t>
            </a:r>
            <a:r>
              <a:rPr lang="en-US" sz="1400" dirty="0">
                <a:solidFill>
                  <a:schemeClr val="tx1">
                    <a:alpha val="80000"/>
                  </a:schemeClr>
                </a:solidFill>
              </a:rPr>
              <a:t> </a:t>
            </a:r>
            <a:r>
              <a:rPr lang="en-US" sz="1400" dirty="0" err="1">
                <a:solidFill>
                  <a:schemeClr val="tx1">
                    <a:alpha val="80000"/>
                  </a:schemeClr>
                </a:solidFill>
              </a:rPr>
              <a:t>mer</a:t>
            </a:r>
            <a:r>
              <a:rPr lang="en-US" sz="1400" dirty="0">
                <a:solidFill>
                  <a:schemeClr val="tx1">
                    <a:alpha val="80000"/>
                  </a:schemeClr>
                </a:solidFill>
              </a:rPr>
              <a:t> </a:t>
            </a:r>
            <a:r>
              <a:rPr lang="en-US" sz="1400" dirty="0" err="1">
                <a:solidFill>
                  <a:schemeClr val="tx1">
                    <a:alpha val="80000"/>
                  </a:schemeClr>
                </a:solidFill>
              </a:rPr>
              <a:t>selvstendig</a:t>
            </a:r>
            <a:endParaRPr lang="en-US" sz="1400" dirty="0">
              <a:solidFill>
                <a:schemeClr val="tx1">
                  <a:alpha val="80000"/>
                </a:schemeClr>
              </a:solidFill>
            </a:endParaRPr>
          </a:p>
        </p:txBody>
      </p:sp>
      <p:sp>
        <p:nvSpPr>
          <p:cNvPr id="1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05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6A25E2-3782-A7B5-92F7-574915F2A5C0}"/>
              </a:ext>
            </a:extLst>
          </p:cNvPr>
          <p:cNvSpPr>
            <a:spLocks noGrp="1"/>
          </p:cNvSpPr>
          <p:nvPr>
            <p:ph type="title"/>
          </p:nvPr>
        </p:nvSpPr>
        <p:spPr/>
        <p:txBody>
          <a:bodyPr>
            <a:normAutofit/>
          </a:bodyPr>
          <a:lstStyle/>
          <a:p>
            <a:r>
              <a:rPr lang="nb-NO" sz="3600" dirty="0">
                <a:solidFill>
                  <a:srgbClr val="FF0000"/>
                </a:solidFill>
                <a:latin typeface="Calibri" panose="020F0502020204030204" pitchFamily="34" charset="0"/>
                <a:cs typeface="Calibri" panose="020F0502020204030204" pitchFamily="34" charset="0"/>
              </a:rPr>
              <a:t>Trygghetsalarm</a:t>
            </a:r>
          </a:p>
        </p:txBody>
      </p:sp>
      <p:pic>
        <p:nvPicPr>
          <p:cNvPr id="14" name="Plassholder for innhold 13" descr="Et bilde som inneholder Hvitevarer, Elektronisk anordning&#10;&#10;Automatisk generert beskrivelse">
            <a:extLst>
              <a:ext uri="{FF2B5EF4-FFF2-40B4-BE49-F238E27FC236}">
                <a16:creationId xmlns:a16="http://schemas.microsoft.com/office/drawing/2014/main" id="{23EAC6E2-E414-3F10-7196-9D19D68AE3AF}"/>
              </a:ext>
            </a:extLst>
          </p:cNvPr>
          <p:cNvPicPr>
            <a:picLocks noGrp="1" noChangeAspect="1"/>
          </p:cNvPicPr>
          <p:nvPr>
            <p:ph idx="1"/>
          </p:nvPr>
        </p:nvPicPr>
        <p:blipFill>
          <a:blip r:embed="rId3"/>
          <a:stretch>
            <a:fillRect/>
          </a:stretch>
        </p:blipFill>
        <p:spPr>
          <a:xfrm>
            <a:off x="5196519" y="428106"/>
            <a:ext cx="3237501" cy="2143125"/>
          </a:xfrm>
        </p:spPr>
      </p:pic>
      <p:pic>
        <p:nvPicPr>
          <p:cNvPr id="5" name="Picture 3" descr="Et bilde som inneholder Elektronisk anordning, smarttelefon&#10;&#10;Automatisk generert beskrivelse">
            <a:extLst>
              <a:ext uri="{FF2B5EF4-FFF2-40B4-BE49-F238E27FC236}">
                <a16:creationId xmlns:a16="http://schemas.microsoft.com/office/drawing/2014/main" id="{72951425-B65E-A01B-C015-12BFF2850E21}"/>
              </a:ext>
            </a:extLst>
          </p:cNvPr>
          <p:cNvPicPr>
            <a:picLocks noChangeAspect="1"/>
          </p:cNvPicPr>
          <p:nvPr/>
        </p:nvPicPr>
        <p:blipFill rotWithShape="1">
          <a:blip r:embed="rId4"/>
          <a:srcRect r="22526" b="2"/>
          <a:stretch/>
        </p:blipFill>
        <p:spPr>
          <a:xfrm>
            <a:off x="4094322" y="4368209"/>
            <a:ext cx="760854" cy="754118"/>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7" name="Picture 3" descr="Et bilde som inneholder duppeditt, Elektronisk anordning, Bærbar kommunikasjonsenhet, Mobiltelefon&#10;&#10;Automatisk generert beskrivelse">
            <a:extLst>
              <a:ext uri="{FF2B5EF4-FFF2-40B4-BE49-F238E27FC236}">
                <a16:creationId xmlns:a16="http://schemas.microsoft.com/office/drawing/2014/main" id="{067E2182-B464-3FC2-9EF1-5508D0224179}"/>
              </a:ext>
            </a:extLst>
          </p:cNvPr>
          <p:cNvPicPr>
            <a:picLocks noChangeAspect="1"/>
          </p:cNvPicPr>
          <p:nvPr/>
        </p:nvPicPr>
        <p:blipFill rotWithShape="1">
          <a:blip r:embed="rId5"/>
          <a:srcRect l="17601" r="32415" b="1"/>
          <a:stretch/>
        </p:blipFill>
        <p:spPr>
          <a:xfrm>
            <a:off x="5423183" y="4424293"/>
            <a:ext cx="698937" cy="70732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9" name="Picture 4" descr="Bildet viser en eldre mann som går med gåstol.">
            <a:extLst>
              <a:ext uri="{FF2B5EF4-FFF2-40B4-BE49-F238E27FC236}">
                <a16:creationId xmlns:a16="http://schemas.microsoft.com/office/drawing/2014/main" id="{474DD3BE-B74D-C881-470C-724122753B23}"/>
              </a:ext>
            </a:extLst>
          </p:cNvPr>
          <p:cNvPicPr>
            <a:picLocks noChangeAspect="1"/>
          </p:cNvPicPr>
          <p:nvPr/>
        </p:nvPicPr>
        <p:blipFill rotWithShape="1">
          <a:blip r:embed="rId6"/>
          <a:srcRect l="9879" r="33890" b="2"/>
          <a:stretch/>
        </p:blipFill>
        <p:spPr>
          <a:xfrm>
            <a:off x="6573617" y="4370433"/>
            <a:ext cx="740212" cy="74883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1" name="Picture 3" descr="Et bilde som inneholder kabel&#10;&#10;Automatisk generert beskrivelse">
            <a:extLst>
              <a:ext uri="{FF2B5EF4-FFF2-40B4-BE49-F238E27FC236}">
                <a16:creationId xmlns:a16="http://schemas.microsoft.com/office/drawing/2014/main" id="{E699712A-06B2-B460-DEA1-F83FB428A43A}"/>
              </a:ext>
            </a:extLst>
          </p:cNvPr>
          <p:cNvPicPr>
            <a:picLocks noChangeAspect="1"/>
          </p:cNvPicPr>
          <p:nvPr/>
        </p:nvPicPr>
        <p:blipFill rotWithShape="1">
          <a:blip r:embed="rId7"/>
          <a:srcRect l="10363" t="2058" r="6386" b="2310"/>
          <a:stretch/>
        </p:blipFill>
        <p:spPr>
          <a:xfrm>
            <a:off x="7797291" y="4422933"/>
            <a:ext cx="838246" cy="703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3" descr="Et bilde som inneholder Elektrisk blå, blå, koboltblå, seng&#10;&#10;Automatisk generert beskrivelse">
            <a:extLst>
              <a:ext uri="{FF2B5EF4-FFF2-40B4-BE49-F238E27FC236}">
                <a16:creationId xmlns:a16="http://schemas.microsoft.com/office/drawing/2014/main" id="{F549E67C-0755-4DA1-6CD8-878F2F9F0711}"/>
              </a:ext>
            </a:extLst>
          </p:cNvPr>
          <p:cNvPicPr>
            <a:picLocks noChangeAspect="1"/>
          </p:cNvPicPr>
          <p:nvPr/>
        </p:nvPicPr>
        <p:blipFill rotWithShape="1">
          <a:blip r:embed="rId8"/>
          <a:srcRect l="15391" r="9633" b="1"/>
          <a:stretch/>
        </p:blipFill>
        <p:spPr>
          <a:xfrm>
            <a:off x="2861245" y="4311130"/>
            <a:ext cx="975614" cy="100041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 name="TekstSylinder 2">
            <a:extLst>
              <a:ext uri="{FF2B5EF4-FFF2-40B4-BE49-F238E27FC236}">
                <a16:creationId xmlns:a16="http://schemas.microsoft.com/office/drawing/2014/main" id="{E16B52E9-E07A-0041-0179-3EE466DADE5B}"/>
              </a:ext>
            </a:extLst>
          </p:cNvPr>
          <p:cNvSpPr txBox="1"/>
          <p:nvPr/>
        </p:nvSpPr>
        <p:spPr>
          <a:xfrm>
            <a:off x="810205" y="1446173"/>
            <a:ext cx="3632858" cy="18946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685800" rtl="0" eaLnBrk="1" fontAlgn="auto" latinLnBrk="0" hangingPunct="1">
              <a:lnSpc>
                <a:spcPct val="150000"/>
              </a:lnSpc>
              <a:spcBef>
                <a:spcPts val="0"/>
              </a:spcBef>
              <a:spcAft>
                <a:spcPts val="0"/>
              </a:spcAft>
              <a:buClrTx/>
              <a:buSzTx/>
              <a:buFont typeface="Arial"/>
              <a:buChar char="•"/>
              <a:tabLst/>
              <a:defRPr/>
            </a:pPr>
            <a:r>
              <a:rPr kumimoji="0" lang="nb-NO" sz="2000" b="0" i="0" u="none" strike="noStrike" kern="1200" cap="none" spc="0" normalizeH="0" baseline="0" noProof="0" dirty="0">
                <a:ln>
                  <a:noFill/>
                </a:ln>
                <a:solidFill>
                  <a:prstClr val="black"/>
                </a:solidFill>
                <a:effectLst/>
                <a:uLnTx/>
                <a:uFillTx/>
                <a:latin typeface="Aptos" panose="02110004020202020204"/>
                <a:ea typeface="+mn-ea"/>
                <a:cs typeface="+mn-cs"/>
              </a:rPr>
              <a:t>Kobles som standard med røykvarsler</a:t>
            </a:r>
          </a:p>
          <a:p>
            <a:pPr marL="285750" marR="0" lvl="0" indent="-285750" algn="l" defTabSz="685800" rtl="0" eaLnBrk="1" fontAlgn="auto" latinLnBrk="0" hangingPunct="1">
              <a:lnSpc>
                <a:spcPct val="150000"/>
              </a:lnSpc>
              <a:spcBef>
                <a:spcPts val="0"/>
              </a:spcBef>
              <a:spcAft>
                <a:spcPts val="0"/>
              </a:spcAft>
              <a:buClrTx/>
              <a:buSzTx/>
              <a:buFont typeface="Arial"/>
              <a:buChar char="•"/>
              <a:tabLst/>
              <a:defRPr/>
            </a:pPr>
            <a:r>
              <a:rPr kumimoji="0" lang="nb-NO" sz="2000" b="0" i="0" u="none" strike="noStrike" kern="1200" cap="none" spc="0" normalizeH="0" baseline="0" noProof="0" dirty="0">
                <a:ln>
                  <a:noFill/>
                </a:ln>
                <a:solidFill>
                  <a:prstClr val="black"/>
                </a:solidFill>
                <a:effectLst/>
                <a:uLnTx/>
                <a:uFillTx/>
                <a:latin typeface="Aptos" panose="02110004020202020204"/>
                <a:ea typeface="+mn-ea"/>
                <a:cs typeface="+mn-cs"/>
              </a:rPr>
              <a:t>Alarmknapp som armbånd eller snor rundt halsen</a:t>
            </a:r>
          </a:p>
        </p:txBody>
      </p:sp>
    </p:spTree>
    <p:extLst>
      <p:ext uri="{BB962C8B-B14F-4D97-AF65-F5344CB8AC3E}">
        <p14:creationId xmlns:p14="http://schemas.microsoft.com/office/powerpoint/2010/main" val="435923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B33A96-28B5-2B7A-D1AD-2C25999B8345}"/>
              </a:ext>
            </a:extLst>
          </p:cNvPr>
          <p:cNvSpPr>
            <a:spLocks noGrp="1"/>
          </p:cNvSpPr>
          <p:nvPr>
            <p:ph type="title"/>
          </p:nvPr>
        </p:nvSpPr>
        <p:spPr>
          <a:xfrm>
            <a:off x="4993286" y="350561"/>
            <a:ext cx="3146755" cy="1539867"/>
          </a:xfrm>
        </p:spPr>
        <p:txBody>
          <a:bodyPr anchor="b">
            <a:normAutofit/>
          </a:bodyPr>
          <a:lstStyle/>
          <a:p>
            <a:r>
              <a:rPr lang="en-US" sz="4200" dirty="0">
                <a:solidFill>
                  <a:srgbClr val="FF0000"/>
                </a:solidFill>
                <a:latin typeface="Calibri" panose="020F0502020204030204" pitchFamily="34" charset="0"/>
                <a:cs typeface="Calibri" panose="020F0502020204030204" pitchFamily="34" charset="0"/>
              </a:rPr>
              <a:t>E-</a:t>
            </a:r>
            <a:r>
              <a:rPr lang="en-US" sz="4200" dirty="0" err="1">
                <a:solidFill>
                  <a:srgbClr val="FF0000"/>
                </a:solidFill>
                <a:latin typeface="Calibri" panose="020F0502020204030204" pitchFamily="34" charset="0"/>
                <a:cs typeface="Calibri" panose="020F0502020204030204" pitchFamily="34" charset="0"/>
              </a:rPr>
              <a:t>lås</a:t>
            </a:r>
            <a:endParaRPr lang="en-US" sz="4200" dirty="0">
              <a:solidFill>
                <a:srgbClr val="FF0000"/>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Bilde av elås - Klikk for stort bilde">
            <a:extLst>
              <a:ext uri="{FF2B5EF4-FFF2-40B4-BE49-F238E27FC236}">
                <a16:creationId xmlns:a16="http://schemas.microsoft.com/office/drawing/2014/main" id="{D87A8B85-9CF7-B603-22BD-E47F9036DFD4}"/>
              </a:ext>
            </a:extLst>
          </p:cNvPr>
          <p:cNvPicPr>
            <a:picLocks noChangeAspect="1"/>
          </p:cNvPicPr>
          <p:nvPr/>
        </p:nvPicPr>
        <p:blipFill rotWithShape="1">
          <a:blip r:embed="rId3"/>
          <a:srcRect t="6789" r="3" b="8188"/>
          <a:stretch/>
        </p:blipFill>
        <p:spPr>
          <a:xfrm>
            <a:off x="379063" y="415741"/>
            <a:ext cx="4306642" cy="430797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386D1914-853C-E421-DBCA-6B1252F8483A}"/>
              </a:ext>
            </a:extLst>
          </p:cNvPr>
          <p:cNvSpPr>
            <a:spLocks noGrp="1"/>
          </p:cNvSpPr>
          <p:nvPr>
            <p:ph idx="1"/>
          </p:nvPr>
        </p:nvSpPr>
        <p:spPr>
          <a:xfrm>
            <a:off x="4993286" y="2243805"/>
            <a:ext cx="3146755" cy="2186079"/>
          </a:xfrm>
        </p:spPr>
        <p:txBody>
          <a:bodyPr vert="horz" lIns="91440" tIns="45720" rIns="91440" bIns="45720" rtlCol="0" anchor="t">
            <a:normAutofit/>
          </a:bodyPr>
          <a:lstStyle/>
          <a:p>
            <a:r>
              <a:rPr lang="en-US" sz="1400" dirty="0">
                <a:solidFill>
                  <a:schemeClr val="tx1">
                    <a:alpha val="80000"/>
                  </a:schemeClr>
                </a:solidFill>
                <a:latin typeface="Arial"/>
                <a:cs typeface="Arial"/>
              </a:rPr>
              <a:t>Alle </a:t>
            </a:r>
            <a:r>
              <a:rPr lang="en-US" sz="1400" dirty="0" err="1">
                <a:solidFill>
                  <a:schemeClr val="tx1">
                    <a:alpha val="80000"/>
                  </a:schemeClr>
                </a:solidFill>
                <a:latin typeface="Arial"/>
                <a:cs typeface="Arial"/>
              </a:rPr>
              <a:t>brukere</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som</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får</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installert</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trygghetsalarm</a:t>
            </a:r>
            <a:r>
              <a:rPr lang="en-US" sz="1400" dirty="0">
                <a:solidFill>
                  <a:schemeClr val="tx1">
                    <a:alpha val="80000"/>
                  </a:schemeClr>
                </a:solidFill>
                <a:latin typeface="Arial"/>
                <a:cs typeface="Arial"/>
              </a:rPr>
              <a:t>, SKAL ha </a:t>
            </a:r>
            <a:r>
              <a:rPr lang="en-US" sz="1400" dirty="0" err="1">
                <a:solidFill>
                  <a:schemeClr val="tx1">
                    <a:alpha val="80000"/>
                  </a:schemeClr>
                </a:solidFill>
                <a:latin typeface="Arial"/>
                <a:cs typeface="Arial"/>
              </a:rPr>
              <a:t>elektronisk</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lås</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på</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dør</a:t>
            </a:r>
            <a:r>
              <a:rPr lang="en-US" sz="1400" dirty="0">
                <a:solidFill>
                  <a:schemeClr val="tx1">
                    <a:alpha val="80000"/>
                  </a:schemeClr>
                </a:solidFill>
                <a:latin typeface="Arial"/>
                <a:cs typeface="Arial"/>
              </a:rPr>
              <a:t>/</a:t>
            </a:r>
            <a:r>
              <a:rPr lang="en-US" sz="1400" dirty="0" err="1">
                <a:solidFill>
                  <a:schemeClr val="tx1">
                    <a:alpha val="80000"/>
                  </a:schemeClr>
                </a:solidFill>
                <a:latin typeface="Arial"/>
                <a:cs typeface="Arial"/>
              </a:rPr>
              <a:t>evt</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nøkkelboks</a:t>
            </a:r>
            <a:endParaRPr lang="en-US" sz="1400" dirty="0">
              <a:solidFill>
                <a:schemeClr val="tx1">
                  <a:alpha val="80000"/>
                </a:schemeClr>
              </a:solidFill>
              <a:cs typeface="Calibri" panose="020F0502020204030204"/>
            </a:endParaRPr>
          </a:p>
          <a:p>
            <a:r>
              <a:rPr lang="en-US" sz="1400" dirty="0" err="1">
                <a:solidFill>
                  <a:schemeClr val="tx1">
                    <a:alpha val="80000"/>
                  </a:schemeClr>
                </a:solidFill>
                <a:latin typeface="Arial"/>
                <a:cs typeface="Arial"/>
              </a:rPr>
              <a:t>Monteres</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på</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innsiden</a:t>
            </a:r>
            <a:r>
              <a:rPr lang="en-US" sz="1400" dirty="0">
                <a:solidFill>
                  <a:schemeClr val="tx1">
                    <a:alpha val="80000"/>
                  </a:schemeClr>
                </a:solidFill>
                <a:latin typeface="Arial"/>
                <a:cs typeface="Arial"/>
              </a:rPr>
              <a:t> av </a:t>
            </a:r>
            <a:r>
              <a:rPr lang="en-US" sz="1400" dirty="0" err="1">
                <a:solidFill>
                  <a:schemeClr val="tx1">
                    <a:alpha val="80000"/>
                  </a:schemeClr>
                </a:solidFill>
                <a:latin typeface="Arial"/>
                <a:cs typeface="Arial"/>
              </a:rPr>
              <a:t>ytterdør</a:t>
            </a:r>
            <a:endParaRPr lang="en-US" sz="1400" dirty="0">
              <a:solidFill>
                <a:schemeClr val="tx1">
                  <a:alpha val="80000"/>
                </a:schemeClr>
              </a:solidFill>
              <a:cs typeface="Calibri"/>
            </a:endParaRPr>
          </a:p>
          <a:p>
            <a:r>
              <a:rPr lang="en-US" sz="1400" dirty="0" err="1">
                <a:solidFill>
                  <a:schemeClr val="tx1">
                    <a:alpha val="80000"/>
                  </a:schemeClr>
                </a:solidFill>
                <a:latin typeface="Arial"/>
                <a:cs typeface="Arial"/>
              </a:rPr>
              <a:t>Åpnes</a:t>
            </a:r>
            <a:r>
              <a:rPr lang="en-US" sz="1400" dirty="0">
                <a:solidFill>
                  <a:schemeClr val="tx1">
                    <a:alpha val="80000"/>
                  </a:schemeClr>
                </a:solidFill>
                <a:latin typeface="Arial"/>
                <a:cs typeface="Arial"/>
              </a:rPr>
              <a:t> med app </a:t>
            </a:r>
            <a:r>
              <a:rPr lang="en-US" sz="1400" dirty="0" err="1">
                <a:solidFill>
                  <a:schemeClr val="tx1">
                    <a:alpha val="80000"/>
                  </a:schemeClr>
                </a:solidFill>
                <a:latin typeface="Arial"/>
                <a:cs typeface="Arial"/>
              </a:rPr>
              <a:t>på</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telefon</a:t>
            </a:r>
            <a:r>
              <a:rPr lang="en-US" sz="1400" dirty="0">
                <a:solidFill>
                  <a:schemeClr val="tx1">
                    <a:alpha val="80000"/>
                  </a:schemeClr>
                </a:solidFill>
                <a:latin typeface="Arial"/>
                <a:cs typeface="Arial"/>
              </a:rPr>
              <a:t> av </a:t>
            </a:r>
            <a:r>
              <a:rPr lang="en-US" sz="1400" dirty="0" err="1">
                <a:solidFill>
                  <a:schemeClr val="tx1">
                    <a:alpha val="80000"/>
                  </a:schemeClr>
                </a:solidFill>
                <a:latin typeface="Arial"/>
                <a:cs typeface="Arial"/>
              </a:rPr>
              <a:t>hjemmesykepleien</a:t>
            </a:r>
            <a:r>
              <a:rPr lang="en-US" sz="1400" dirty="0">
                <a:solidFill>
                  <a:schemeClr val="tx1">
                    <a:alpha val="80000"/>
                  </a:schemeClr>
                </a:solidFill>
                <a:latin typeface="Arial"/>
                <a:cs typeface="Arial"/>
              </a:rPr>
              <a:t>/</a:t>
            </a:r>
            <a:r>
              <a:rPr lang="en-US" sz="1400" dirty="0" err="1">
                <a:solidFill>
                  <a:schemeClr val="tx1">
                    <a:alpha val="80000"/>
                  </a:schemeClr>
                </a:solidFill>
                <a:latin typeface="Arial"/>
                <a:cs typeface="Arial"/>
              </a:rPr>
              <a:t>Responsteam</a:t>
            </a:r>
            <a:endParaRPr lang="en-US" sz="1400" dirty="0">
              <a:solidFill>
                <a:schemeClr val="tx1">
                  <a:alpha val="80000"/>
                </a:schemeClr>
              </a:solidFill>
              <a:cs typeface="Calibri"/>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683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9175554E-4475-91A2-6C61-05AF22999B7F}"/>
              </a:ext>
            </a:extLst>
          </p:cNvPr>
          <p:cNvSpPr>
            <a:spLocks noGrp="1"/>
          </p:cNvSpPr>
          <p:nvPr>
            <p:ph type="title"/>
          </p:nvPr>
        </p:nvSpPr>
        <p:spPr>
          <a:xfrm>
            <a:off x="628650" y="351954"/>
            <a:ext cx="7886700" cy="828104"/>
          </a:xfrm>
        </p:spPr>
        <p:txBody>
          <a:bodyPr/>
          <a:lstStyle/>
          <a:p>
            <a:pPr algn="ctr"/>
            <a:r>
              <a:rPr lang="en-US" dirty="0" err="1">
                <a:solidFill>
                  <a:srgbClr val="FF0000"/>
                </a:solidFill>
              </a:rPr>
              <a:t>Røykvarsler</a:t>
            </a:r>
            <a:endParaRPr lang="en-US" dirty="0">
              <a:solidFill>
                <a:srgbClr val="FF0000"/>
              </a:solidFill>
            </a:endParaRPr>
          </a:p>
        </p:txBody>
      </p:sp>
      <p:pic>
        <p:nvPicPr>
          <p:cNvPr id="3074" name="Picture 2" descr="Røyksensor Bilde: Andrew Buller">
            <a:extLst>
              <a:ext uri="{FF2B5EF4-FFF2-40B4-BE49-F238E27FC236}">
                <a16:creationId xmlns:a16="http://schemas.microsoft.com/office/drawing/2014/main" id="{819D345C-0A4B-8CD3-49EA-C8C1C58ADCEA}"/>
              </a:ext>
            </a:extLst>
          </p:cNvPr>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4736" r="3" b="3"/>
          <a:stretch/>
        </p:blipFill>
        <p:spPr bwMode="auto">
          <a:xfrm>
            <a:off x="628650" y="1369642"/>
            <a:ext cx="3886200" cy="3042380"/>
          </a:xfrm>
          <a:prstGeom prst="ellipse">
            <a:avLst/>
          </a:prstGeom>
          <a:ln>
            <a:noFill/>
          </a:ln>
          <a:effectLst>
            <a:softEdge rad="112500"/>
          </a:effectLst>
        </p:spPr>
      </p:pic>
      <p:sp>
        <p:nvSpPr>
          <p:cNvPr id="3" name="Plassholder for innhold 2">
            <a:extLst>
              <a:ext uri="{FF2B5EF4-FFF2-40B4-BE49-F238E27FC236}">
                <a16:creationId xmlns:a16="http://schemas.microsoft.com/office/drawing/2014/main" id="{1C21AF28-4EE3-7EDF-1158-6B7B3ADA0877}"/>
              </a:ext>
            </a:extLst>
          </p:cNvPr>
          <p:cNvSpPr>
            <a:spLocks noGrp="1"/>
          </p:cNvSpPr>
          <p:nvPr>
            <p:ph sz="half" idx="2"/>
          </p:nvPr>
        </p:nvSpPr>
        <p:spPr>
          <a:xfrm>
            <a:off x="4629150" y="1369642"/>
            <a:ext cx="3886200" cy="3042380"/>
          </a:xfrm>
        </p:spPr>
        <p:txBody>
          <a:bodyPr>
            <a:normAutofit fontScale="92500" lnSpcReduction="10000"/>
          </a:bodyPr>
          <a:lstStyle/>
          <a:p>
            <a:pPr>
              <a:lnSpc>
                <a:spcPct val="150000"/>
              </a:lnSpc>
            </a:pPr>
            <a:r>
              <a:rPr lang="nb-NO" sz="1700" dirty="0"/>
              <a:t>ALLE som har trygghetsalarm får røykvarsler som varsler videre til responssenteret ved røykutvikling</a:t>
            </a:r>
          </a:p>
          <a:p>
            <a:pPr>
              <a:lnSpc>
                <a:spcPct val="150000"/>
              </a:lnSpc>
            </a:pPr>
            <a:r>
              <a:rPr lang="nb-NO" sz="1700" dirty="0"/>
              <a:t> Sekundær røykvarsler</a:t>
            </a:r>
          </a:p>
          <a:p>
            <a:pPr>
              <a:lnSpc>
                <a:spcPct val="150000"/>
              </a:lnSpc>
            </a:pPr>
            <a:r>
              <a:rPr lang="nb-NO" sz="1700" dirty="0"/>
              <a:t>Toveis kommunikasjon gjennom TRA</a:t>
            </a:r>
          </a:p>
          <a:p>
            <a:pPr>
              <a:lnSpc>
                <a:spcPct val="150000"/>
              </a:lnSpc>
            </a:pPr>
            <a:r>
              <a:rPr lang="nb-NO" sz="1700" dirty="0"/>
              <a:t>Mål: Sikre at røykvarsling blir gitt videre til brannvesen ved behov. Sikre ivaretagelse av pasient. </a:t>
            </a:r>
          </a:p>
          <a:p>
            <a:endParaRPr lang="nb-NO" sz="1700" dirty="0"/>
          </a:p>
        </p:txBody>
      </p:sp>
    </p:spTree>
    <p:extLst>
      <p:ext uri="{BB962C8B-B14F-4D97-AF65-F5344CB8AC3E}">
        <p14:creationId xmlns:p14="http://schemas.microsoft.com/office/powerpoint/2010/main" val="134864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33E722-6A61-7E60-7DF9-6F5467AB0BB0}"/>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80E9F9C-21EB-D1DB-3232-E5A9AB169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7F1D86A-5CAF-39CE-4D5C-CB4438B6DA9C}"/>
              </a:ext>
            </a:extLst>
          </p:cNvPr>
          <p:cNvSpPr>
            <a:spLocks noGrp="1"/>
          </p:cNvSpPr>
          <p:nvPr>
            <p:ph type="title"/>
          </p:nvPr>
        </p:nvSpPr>
        <p:spPr>
          <a:xfrm>
            <a:off x="4993286" y="350561"/>
            <a:ext cx="3146755" cy="1539867"/>
          </a:xfrm>
        </p:spPr>
        <p:txBody>
          <a:bodyPr anchor="b">
            <a:normAutofit/>
          </a:bodyPr>
          <a:lstStyle/>
          <a:p>
            <a:r>
              <a:rPr lang="en-US" sz="4200" dirty="0" err="1">
                <a:solidFill>
                  <a:srgbClr val="FF0000"/>
                </a:solidFill>
                <a:cs typeface="Calibri Light"/>
              </a:rPr>
              <a:t>Sengesensor</a:t>
            </a:r>
            <a:endParaRPr lang="en-US" sz="4200" dirty="0">
              <a:solidFill>
                <a:srgbClr val="FF0000"/>
              </a:solidFill>
            </a:endParaRPr>
          </a:p>
        </p:txBody>
      </p:sp>
      <p:sp>
        <p:nvSpPr>
          <p:cNvPr id="7" name="Oval 6">
            <a:extLst>
              <a:ext uri="{FF2B5EF4-FFF2-40B4-BE49-F238E27FC236}">
                <a16:creationId xmlns:a16="http://schemas.microsoft.com/office/drawing/2014/main" id="{DBEFD4C8-073B-5AA3-70DA-FDDBAA77B3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A3D53E6-C068-378B-5416-4BED9763B97B}"/>
              </a:ext>
            </a:extLst>
          </p:cNvPr>
          <p:cNvPicPr>
            <a:picLocks noChangeAspect="1"/>
          </p:cNvPicPr>
          <p:nvPr/>
        </p:nvPicPr>
        <p:blipFill rotWithShape="1">
          <a:blip r:embed="rId3"/>
          <a:srcRect l="15391" r="9633" b="1"/>
          <a:stretch/>
        </p:blipFill>
        <p:spPr>
          <a:xfrm>
            <a:off x="379063" y="415741"/>
            <a:ext cx="4306642" cy="430797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8" name="!!plus graphic">
            <a:extLst>
              <a:ext uri="{FF2B5EF4-FFF2-40B4-BE49-F238E27FC236}">
                <a16:creationId xmlns:a16="http://schemas.microsoft.com/office/drawing/2014/main" id="{61A0E5F8-7218-9DF0-10F2-42FF2F41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ircle graphic">
            <a:extLst>
              <a:ext uri="{FF2B5EF4-FFF2-40B4-BE49-F238E27FC236}">
                <a16:creationId xmlns:a16="http://schemas.microsoft.com/office/drawing/2014/main" id="{B6A44240-A2BA-3AFA-E40F-4274BED46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D3EEB73-4904-7266-60E3-C2F9BCF09D97}"/>
              </a:ext>
            </a:extLst>
          </p:cNvPr>
          <p:cNvSpPr>
            <a:spLocks noGrp="1"/>
          </p:cNvSpPr>
          <p:nvPr>
            <p:ph idx="1"/>
          </p:nvPr>
        </p:nvSpPr>
        <p:spPr>
          <a:xfrm>
            <a:off x="4993286" y="2243805"/>
            <a:ext cx="3146755" cy="2186079"/>
          </a:xfrm>
        </p:spPr>
        <p:txBody>
          <a:bodyPr vert="horz" lIns="91440" tIns="45720" rIns="91440" bIns="45720" rtlCol="0" anchor="t">
            <a:normAutofit/>
          </a:bodyPr>
          <a:lstStyle/>
          <a:p>
            <a:r>
              <a:rPr lang="en-US" sz="1500" err="1">
                <a:solidFill>
                  <a:schemeClr val="tx1">
                    <a:alpha val="80000"/>
                  </a:schemeClr>
                </a:solidFill>
                <a:latin typeface="Arial"/>
                <a:cs typeface="Arial"/>
              </a:rPr>
              <a:t>Reagerer</a:t>
            </a:r>
            <a:r>
              <a:rPr lang="en-US" sz="1500">
                <a:solidFill>
                  <a:schemeClr val="tx1">
                    <a:alpha val="80000"/>
                  </a:schemeClr>
                </a:solidFill>
                <a:latin typeface="Arial"/>
                <a:cs typeface="Arial"/>
              </a:rPr>
              <a:t> med </a:t>
            </a:r>
            <a:r>
              <a:rPr lang="en-US" sz="1500" err="1">
                <a:solidFill>
                  <a:schemeClr val="tx1">
                    <a:alpha val="80000"/>
                  </a:schemeClr>
                </a:solidFill>
                <a:latin typeface="Arial"/>
                <a:cs typeface="Arial"/>
              </a:rPr>
              <a:t>fravær</a:t>
            </a:r>
            <a:r>
              <a:rPr lang="en-US" sz="1500">
                <a:solidFill>
                  <a:schemeClr val="tx1">
                    <a:alpha val="80000"/>
                  </a:schemeClr>
                </a:solidFill>
                <a:latin typeface="Arial"/>
                <a:cs typeface="Arial"/>
              </a:rPr>
              <a:t> av </a:t>
            </a:r>
            <a:r>
              <a:rPr lang="en-US" sz="1500" err="1">
                <a:solidFill>
                  <a:schemeClr val="tx1">
                    <a:alpha val="80000"/>
                  </a:schemeClr>
                </a:solidFill>
                <a:latin typeface="Arial"/>
                <a:cs typeface="Arial"/>
              </a:rPr>
              <a:t>trykk</a:t>
            </a:r>
            <a:r>
              <a:rPr lang="en-US" sz="1500">
                <a:solidFill>
                  <a:schemeClr val="tx1">
                    <a:alpha val="80000"/>
                  </a:schemeClr>
                </a:solidFill>
                <a:latin typeface="Arial"/>
                <a:cs typeface="Arial"/>
              </a:rPr>
              <a:t> over </a:t>
            </a:r>
            <a:r>
              <a:rPr lang="en-US" sz="1500" err="1">
                <a:solidFill>
                  <a:schemeClr val="tx1">
                    <a:alpha val="80000"/>
                  </a:schemeClr>
                </a:solidFill>
                <a:latin typeface="Arial"/>
                <a:cs typeface="Arial"/>
              </a:rPr>
              <a:t>en</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gitt</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tid</a:t>
            </a:r>
            <a:endParaRPr lang="en-US" sz="1500" err="1">
              <a:solidFill>
                <a:schemeClr val="tx1">
                  <a:alpha val="80000"/>
                </a:schemeClr>
              </a:solidFill>
              <a:cs typeface="Calibri" panose="020F0502020204030204"/>
            </a:endParaRPr>
          </a:p>
          <a:p>
            <a:r>
              <a:rPr lang="en-US" sz="1500" err="1">
                <a:solidFill>
                  <a:schemeClr val="tx1">
                    <a:alpha val="80000"/>
                  </a:schemeClr>
                </a:solidFill>
                <a:latin typeface="Arial"/>
                <a:cs typeface="Arial"/>
              </a:rPr>
              <a:t>Brukergruppe</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oppe</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på</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natt</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fallfare</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pasienter</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som</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ikke</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utløser</a:t>
            </a:r>
            <a:r>
              <a:rPr lang="en-US" sz="1500">
                <a:solidFill>
                  <a:schemeClr val="tx1">
                    <a:alpha val="80000"/>
                  </a:schemeClr>
                </a:solidFill>
                <a:latin typeface="Arial"/>
                <a:cs typeface="Arial"/>
              </a:rPr>
              <a:t> alarm </a:t>
            </a:r>
            <a:r>
              <a:rPr lang="en-US" sz="1500" err="1">
                <a:solidFill>
                  <a:schemeClr val="tx1">
                    <a:alpha val="80000"/>
                  </a:schemeClr>
                </a:solidFill>
                <a:latin typeface="Arial"/>
                <a:cs typeface="Arial"/>
              </a:rPr>
              <a:t>ved</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behov</a:t>
            </a:r>
            <a:endParaRPr lang="en-US" sz="1500">
              <a:solidFill>
                <a:schemeClr val="tx1">
                  <a:alpha val="80000"/>
                </a:schemeClr>
              </a:solidFill>
              <a:latin typeface="Arial"/>
              <a:cs typeface="Arial"/>
            </a:endParaRPr>
          </a:p>
          <a:p>
            <a:r>
              <a:rPr lang="en-US" sz="1500" err="1">
                <a:solidFill>
                  <a:schemeClr val="tx1">
                    <a:alpha val="80000"/>
                  </a:schemeClr>
                </a:solidFill>
                <a:latin typeface="Arial"/>
                <a:cs typeface="Arial"/>
              </a:rPr>
              <a:t>Mål</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trygghet</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Sikre</a:t>
            </a:r>
            <a:r>
              <a:rPr lang="en-US" sz="1500">
                <a:solidFill>
                  <a:schemeClr val="tx1">
                    <a:alpha val="80000"/>
                  </a:schemeClr>
                </a:solidFill>
                <a:latin typeface="Arial"/>
                <a:cs typeface="Arial"/>
              </a:rPr>
              <a:t> </a:t>
            </a:r>
            <a:r>
              <a:rPr lang="en-US" sz="1500" err="1">
                <a:solidFill>
                  <a:schemeClr val="tx1">
                    <a:alpha val="80000"/>
                  </a:schemeClr>
                </a:solidFill>
                <a:latin typeface="Arial"/>
                <a:cs typeface="Arial"/>
              </a:rPr>
              <a:t>ivaretagelse</a:t>
            </a:r>
            <a:r>
              <a:rPr lang="en-US" sz="1500">
                <a:solidFill>
                  <a:schemeClr val="tx1">
                    <a:alpha val="80000"/>
                  </a:schemeClr>
                </a:solidFill>
                <a:latin typeface="Arial"/>
                <a:cs typeface="Arial"/>
              </a:rPr>
              <a:t> av </a:t>
            </a:r>
            <a:r>
              <a:rPr lang="en-US" sz="1500" err="1">
                <a:solidFill>
                  <a:schemeClr val="tx1">
                    <a:alpha val="80000"/>
                  </a:schemeClr>
                </a:solidFill>
                <a:latin typeface="Arial"/>
                <a:cs typeface="Arial"/>
              </a:rPr>
              <a:t>pasient</a:t>
            </a:r>
            <a:endParaRPr lang="en-US" sz="1500" err="1">
              <a:solidFill>
                <a:schemeClr val="tx1">
                  <a:alpha val="80000"/>
                </a:schemeClr>
              </a:solidFill>
            </a:endParaRPr>
          </a:p>
          <a:p>
            <a:endParaRPr lang="en-US" sz="1500">
              <a:solidFill>
                <a:schemeClr val="tx1">
                  <a:alpha val="80000"/>
                </a:schemeClr>
              </a:solidFill>
              <a:cs typeface="Calibri"/>
            </a:endParaRPr>
          </a:p>
        </p:txBody>
      </p:sp>
      <p:sp>
        <p:nvSpPr>
          <p:cNvPr id="12" name="!!dot graphic">
            <a:extLst>
              <a:ext uri="{FF2B5EF4-FFF2-40B4-BE49-F238E27FC236}">
                <a16:creationId xmlns:a16="http://schemas.microsoft.com/office/drawing/2014/main" id="{9A9A37BF-6333-A126-5DC4-D646B86E9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4" name="!!Straight Connector">
            <a:extLst>
              <a:ext uri="{FF2B5EF4-FFF2-40B4-BE49-F238E27FC236}">
                <a16:creationId xmlns:a16="http://schemas.microsoft.com/office/drawing/2014/main" id="{31D53940-A55F-A96E-E938-D7AD1CD541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3" descr="Et bilde som inneholder Elektronisk anordning, smarttelefon&#10;&#10;Automatisk generert beskrivelse">
            <a:extLst>
              <a:ext uri="{FF2B5EF4-FFF2-40B4-BE49-F238E27FC236}">
                <a16:creationId xmlns:a16="http://schemas.microsoft.com/office/drawing/2014/main" id="{2C91D23D-F5C3-0BA7-5423-8FFF3EB9D040}"/>
              </a:ext>
            </a:extLst>
          </p:cNvPr>
          <p:cNvPicPr>
            <a:picLocks noChangeAspect="1"/>
          </p:cNvPicPr>
          <p:nvPr/>
        </p:nvPicPr>
        <p:blipFill rotWithShape="1">
          <a:blip r:embed="rId4"/>
          <a:srcRect r="22526" b="2"/>
          <a:stretch/>
        </p:blipFill>
        <p:spPr>
          <a:xfrm>
            <a:off x="4094322" y="4368209"/>
            <a:ext cx="760854" cy="754118"/>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5" name="Picture 3" descr="Et bilde som inneholder duppeditt, Elektronisk anordning, Bærbar kommunikasjonsenhet, Mobiltelefon&#10;&#10;Automatisk generert beskrivelse">
            <a:extLst>
              <a:ext uri="{FF2B5EF4-FFF2-40B4-BE49-F238E27FC236}">
                <a16:creationId xmlns:a16="http://schemas.microsoft.com/office/drawing/2014/main" id="{718DAEE3-2D3E-D975-4A26-75308DB217F7}"/>
              </a:ext>
            </a:extLst>
          </p:cNvPr>
          <p:cNvPicPr>
            <a:picLocks noChangeAspect="1"/>
          </p:cNvPicPr>
          <p:nvPr/>
        </p:nvPicPr>
        <p:blipFill rotWithShape="1">
          <a:blip r:embed="rId5"/>
          <a:srcRect l="17601" r="32415" b="1"/>
          <a:stretch/>
        </p:blipFill>
        <p:spPr>
          <a:xfrm>
            <a:off x="5423183" y="4424293"/>
            <a:ext cx="698937" cy="70732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7" name="Picture 4" descr="Bildet viser en eldre mann som går med gåstol.">
            <a:extLst>
              <a:ext uri="{FF2B5EF4-FFF2-40B4-BE49-F238E27FC236}">
                <a16:creationId xmlns:a16="http://schemas.microsoft.com/office/drawing/2014/main" id="{50A09CE3-85D2-E6A8-3B43-E81C6F5E7BCF}"/>
              </a:ext>
            </a:extLst>
          </p:cNvPr>
          <p:cNvPicPr>
            <a:picLocks noChangeAspect="1"/>
          </p:cNvPicPr>
          <p:nvPr/>
        </p:nvPicPr>
        <p:blipFill rotWithShape="1">
          <a:blip r:embed="rId6"/>
          <a:srcRect l="9879" r="33890" b="2"/>
          <a:stretch/>
        </p:blipFill>
        <p:spPr>
          <a:xfrm>
            <a:off x="6573617" y="4370433"/>
            <a:ext cx="740212" cy="74883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9" name="Picture 3" descr="Et bilde som inneholder kabel&#10;&#10;Automatisk generert beskrivelse">
            <a:extLst>
              <a:ext uri="{FF2B5EF4-FFF2-40B4-BE49-F238E27FC236}">
                <a16:creationId xmlns:a16="http://schemas.microsoft.com/office/drawing/2014/main" id="{71CD85BA-DC67-BC30-8D2A-315BF4EA9A36}"/>
              </a:ext>
            </a:extLst>
          </p:cNvPr>
          <p:cNvPicPr>
            <a:picLocks noChangeAspect="1"/>
          </p:cNvPicPr>
          <p:nvPr/>
        </p:nvPicPr>
        <p:blipFill rotWithShape="1">
          <a:blip r:embed="rId7"/>
          <a:srcRect l="10363" t="2058" r="6386" b="2310"/>
          <a:stretch/>
        </p:blipFill>
        <p:spPr>
          <a:xfrm>
            <a:off x="7797291" y="4422933"/>
            <a:ext cx="838246" cy="703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4470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472DB4-348C-AABA-19A3-EF2E2C824FFF}"/>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A43060D-D71F-A33D-9F44-9C475024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9204DFE-E57B-1971-8BE9-5F80E56DDF1A}"/>
              </a:ext>
            </a:extLst>
          </p:cNvPr>
          <p:cNvSpPr>
            <a:spLocks noGrp="1"/>
          </p:cNvSpPr>
          <p:nvPr>
            <p:ph type="title"/>
          </p:nvPr>
        </p:nvSpPr>
        <p:spPr>
          <a:xfrm>
            <a:off x="4993286" y="350561"/>
            <a:ext cx="4493862" cy="1539867"/>
          </a:xfrm>
        </p:spPr>
        <p:txBody>
          <a:bodyPr anchor="b">
            <a:normAutofit/>
          </a:bodyPr>
          <a:lstStyle/>
          <a:p>
            <a:r>
              <a:rPr lang="en-US" sz="4200" dirty="0" err="1">
                <a:solidFill>
                  <a:srgbClr val="FF0000"/>
                </a:solidFill>
                <a:latin typeface="Calibri" panose="020F0502020204030204" pitchFamily="34" charset="0"/>
                <a:ea typeface="+mj-lt"/>
                <a:cs typeface="Calibri" panose="020F0502020204030204" pitchFamily="34" charset="0"/>
              </a:rPr>
              <a:t>Dørsensor</a:t>
            </a:r>
            <a:endParaRPr lang="nb-NO" dirty="0">
              <a:solidFill>
                <a:srgbClr val="FF0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E45C9EA5-803F-2650-6109-C721AD425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7F66D0E-BEC3-50BC-D1E2-EA3F90700C28}"/>
              </a:ext>
            </a:extLst>
          </p:cNvPr>
          <p:cNvPicPr>
            <a:picLocks noChangeAspect="1"/>
          </p:cNvPicPr>
          <p:nvPr/>
        </p:nvPicPr>
        <p:blipFill rotWithShape="1">
          <a:blip r:embed="rId3"/>
          <a:srcRect l="15391" r="9633" b="1"/>
          <a:stretch/>
        </p:blipFill>
        <p:spPr>
          <a:xfrm>
            <a:off x="69915" y="4008027"/>
            <a:ext cx="1065421" cy="1073916"/>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8" name="!!plus graphic">
            <a:extLst>
              <a:ext uri="{FF2B5EF4-FFF2-40B4-BE49-F238E27FC236}">
                <a16:creationId xmlns:a16="http://schemas.microsoft.com/office/drawing/2014/main" id="{259B295D-CA12-D411-496C-A46D1C524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ircle graphic">
            <a:extLst>
              <a:ext uri="{FF2B5EF4-FFF2-40B4-BE49-F238E27FC236}">
                <a16:creationId xmlns:a16="http://schemas.microsoft.com/office/drawing/2014/main" id="{ECD71D7F-E6C9-A1C9-6168-C53BF4305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08AF4EE-C350-9CE3-21BF-AD600EF07994}"/>
              </a:ext>
            </a:extLst>
          </p:cNvPr>
          <p:cNvSpPr>
            <a:spLocks noGrp="1"/>
          </p:cNvSpPr>
          <p:nvPr>
            <p:ph idx="1"/>
          </p:nvPr>
        </p:nvSpPr>
        <p:spPr>
          <a:xfrm>
            <a:off x="4993286" y="2243805"/>
            <a:ext cx="3746133" cy="2186079"/>
          </a:xfrm>
        </p:spPr>
        <p:txBody>
          <a:bodyPr vert="horz" lIns="91440" tIns="45720" rIns="91440" bIns="45720" rtlCol="0" anchor="t">
            <a:normAutofit/>
          </a:bodyPr>
          <a:lstStyle/>
          <a:p>
            <a:r>
              <a:rPr lang="en-US" sz="1400" dirty="0">
                <a:solidFill>
                  <a:schemeClr val="tx1">
                    <a:alpha val="80000"/>
                  </a:schemeClr>
                </a:solidFill>
                <a:latin typeface="Arial"/>
                <a:cs typeface="Arial"/>
              </a:rPr>
              <a:t>Sensor </a:t>
            </a:r>
            <a:r>
              <a:rPr lang="en-US" sz="1400" dirty="0" err="1">
                <a:solidFill>
                  <a:schemeClr val="tx1">
                    <a:alpha val="80000"/>
                  </a:schemeClr>
                </a:solidFill>
                <a:latin typeface="Arial"/>
                <a:cs typeface="Arial"/>
              </a:rPr>
              <a:t>som</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varsler</a:t>
            </a:r>
            <a:r>
              <a:rPr lang="en-US" sz="1400" dirty="0">
                <a:solidFill>
                  <a:schemeClr val="tx1">
                    <a:alpha val="80000"/>
                  </a:schemeClr>
                </a:solidFill>
                <a:latin typeface="Arial"/>
                <a:cs typeface="Arial"/>
              </a:rPr>
              <a:t> om </a:t>
            </a:r>
            <a:r>
              <a:rPr lang="en-US" sz="1400" dirty="0" err="1">
                <a:solidFill>
                  <a:schemeClr val="tx1">
                    <a:alpha val="80000"/>
                  </a:schemeClr>
                </a:solidFill>
                <a:latin typeface="Arial"/>
                <a:cs typeface="Arial"/>
              </a:rPr>
              <a:t>bruker</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går</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ut</a:t>
            </a:r>
            <a:r>
              <a:rPr lang="en-US" sz="1400" dirty="0">
                <a:solidFill>
                  <a:schemeClr val="tx1">
                    <a:alpha val="80000"/>
                  </a:schemeClr>
                </a:solidFill>
                <a:latin typeface="Arial"/>
                <a:cs typeface="Arial"/>
              </a:rPr>
              <a:t> av </a:t>
            </a:r>
            <a:r>
              <a:rPr lang="en-US" sz="1400" dirty="0" err="1">
                <a:solidFill>
                  <a:schemeClr val="tx1">
                    <a:alpha val="80000"/>
                  </a:schemeClr>
                </a:solidFill>
                <a:latin typeface="Arial"/>
                <a:cs typeface="Arial"/>
              </a:rPr>
              <a:t>bolig</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når</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en</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har</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vurdert</a:t>
            </a:r>
            <a:r>
              <a:rPr lang="en-US" sz="1400" dirty="0">
                <a:solidFill>
                  <a:schemeClr val="tx1">
                    <a:alpha val="80000"/>
                  </a:schemeClr>
                </a:solidFill>
                <a:latin typeface="Arial"/>
                <a:cs typeface="Arial"/>
              </a:rPr>
              <a:t> at </a:t>
            </a:r>
            <a:r>
              <a:rPr lang="en-US" sz="1400" dirty="0" err="1">
                <a:solidFill>
                  <a:schemeClr val="tx1">
                    <a:alpha val="80000"/>
                  </a:schemeClr>
                </a:solidFill>
                <a:latin typeface="Arial"/>
                <a:cs typeface="Arial"/>
              </a:rPr>
              <a:t>dette</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ikke</a:t>
            </a:r>
            <a:r>
              <a:rPr lang="en-US" sz="1400" dirty="0">
                <a:solidFill>
                  <a:schemeClr val="tx1">
                    <a:alpha val="80000"/>
                  </a:schemeClr>
                </a:solidFill>
                <a:latin typeface="Arial"/>
                <a:cs typeface="Arial"/>
              </a:rPr>
              <a:t> er </a:t>
            </a:r>
            <a:r>
              <a:rPr lang="en-US" sz="1400" dirty="0" err="1">
                <a:solidFill>
                  <a:schemeClr val="tx1">
                    <a:alpha val="80000"/>
                  </a:schemeClr>
                </a:solidFill>
                <a:latin typeface="Arial"/>
                <a:cs typeface="Arial"/>
              </a:rPr>
              <a:t>forsvarlig</a:t>
            </a:r>
            <a:endParaRPr lang="en-US" sz="1400" dirty="0">
              <a:solidFill>
                <a:schemeClr val="tx1">
                  <a:alpha val="80000"/>
                </a:schemeClr>
              </a:solidFill>
              <a:latin typeface="Arial"/>
              <a:cs typeface="Arial"/>
            </a:endParaRPr>
          </a:p>
          <a:p>
            <a:r>
              <a:rPr lang="en-US" sz="1400" dirty="0" err="1">
                <a:solidFill>
                  <a:schemeClr val="tx1">
                    <a:alpha val="80000"/>
                  </a:schemeClr>
                </a:solidFill>
                <a:latin typeface="Arial"/>
                <a:cs typeface="Arial"/>
              </a:rPr>
              <a:t>Stille</a:t>
            </a:r>
            <a:r>
              <a:rPr lang="en-US" sz="1400" dirty="0">
                <a:solidFill>
                  <a:schemeClr val="tx1">
                    <a:alpha val="80000"/>
                  </a:schemeClr>
                </a:solidFill>
                <a:latin typeface="Arial"/>
                <a:cs typeface="Arial"/>
              </a:rPr>
              <a:t> alarm</a:t>
            </a:r>
          </a:p>
          <a:p>
            <a:r>
              <a:rPr lang="en-US" sz="1400" dirty="0" err="1">
                <a:solidFill>
                  <a:schemeClr val="tx1">
                    <a:alpha val="80000"/>
                  </a:schemeClr>
                </a:solidFill>
                <a:latin typeface="Arial"/>
                <a:cs typeface="Arial"/>
              </a:rPr>
              <a:t>Brukergruppe</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aktive</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kognitivt</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svekket</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døgnvill</a:t>
            </a:r>
            <a:endParaRPr lang="en-US" sz="1400" dirty="0">
              <a:solidFill>
                <a:schemeClr val="tx1">
                  <a:alpha val="80000"/>
                </a:schemeClr>
              </a:solidFill>
              <a:latin typeface="Arial"/>
              <a:cs typeface="Arial"/>
            </a:endParaRPr>
          </a:p>
          <a:p>
            <a:endParaRPr lang="en-US" sz="1500" dirty="0">
              <a:solidFill>
                <a:srgbClr val="000000">
                  <a:alpha val="80000"/>
                </a:srgbClr>
              </a:solidFill>
              <a:cs typeface="Calibri"/>
            </a:endParaRPr>
          </a:p>
        </p:txBody>
      </p:sp>
      <p:sp>
        <p:nvSpPr>
          <p:cNvPr id="12" name="!!dot graphic">
            <a:extLst>
              <a:ext uri="{FF2B5EF4-FFF2-40B4-BE49-F238E27FC236}">
                <a16:creationId xmlns:a16="http://schemas.microsoft.com/office/drawing/2014/main" id="{27E60C86-5ED7-F20A-72C6-269D6313A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4" name="!!Straight Connector">
            <a:extLst>
              <a:ext uri="{FF2B5EF4-FFF2-40B4-BE49-F238E27FC236}">
                <a16:creationId xmlns:a16="http://schemas.microsoft.com/office/drawing/2014/main" id="{C8E50C66-6E99-6356-2B55-F451AF23B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3" descr="Et bilde som inneholder Elektronisk anordning, smarttelefon&#10;&#10;Automatisk generert beskrivelse">
            <a:extLst>
              <a:ext uri="{FF2B5EF4-FFF2-40B4-BE49-F238E27FC236}">
                <a16:creationId xmlns:a16="http://schemas.microsoft.com/office/drawing/2014/main" id="{702AB3A8-FA48-2E29-9396-B2E85C574125}"/>
              </a:ext>
            </a:extLst>
          </p:cNvPr>
          <p:cNvPicPr>
            <a:picLocks noChangeAspect="1"/>
          </p:cNvPicPr>
          <p:nvPr/>
        </p:nvPicPr>
        <p:blipFill rotWithShape="1">
          <a:blip r:embed="rId4"/>
          <a:srcRect r="22526" b="2"/>
          <a:stretch/>
        </p:blipFill>
        <p:spPr>
          <a:xfrm rot="-10800000" flipV="1">
            <a:off x="1222554" y="4233464"/>
            <a:ext cx="1062933" cy="101808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5" name="Picture 3" descr="Et bilde som inneholder duppeditt, Elektronisk anordning, Bærbar kommunikasjonsenhet, Mobiltelefon&#10;&#10;Automatisk generert beskrivelse">
            <a:extLst>
              <a:ext uri="{FF2B5EF4-FFF2-40B4-BE49-F238E27FC236}">
                <a16:creationId xmlns:a16="http://schemas.microsoft.com/office/drawing/2014/main" id="{CE693E76-871D-D03C-6002-EA5215C183DE}"/>
              </a:ext>
            </a:extLst>
          </p:cNvPr>
          <p:cNvPicPr>
            <a:picLocks noChangeAspect="1"/>
          </p:cNvPicPr>
          <p:nvPr/>
        </p:nvPicPr>
        <p:blipFill rotWithShape="1">
          <a:blip r:embed="rId5"/>
          <a:srcRect l="17601" r="32415" b="1"/>
          <a:stretch/>
        </p:blipFill>
        <p:spPr>
          <a:xfrm>
            <a:off x="402568" y="479825"/>
            <a:ext cx="4356537" cy="433338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7" name="Picture 4" descr="Bildet viser en eldre mann som går med gåstol.">
            <a:extLst>
              <a:ext uri="{FF2B5EF4-FFF2-40B4-BE49-F238E27FC236}">
                <a16:creationId xmlns:a16="http://schemas.microsoft.com/office/drawing/2014/main" id="{4615B1C4-B0FF-D303-9AEE-521156FA92A0}"/>
              </a:ext>
            </a:extLst>
          </p:cNvPr>
          <p:cNvPicPr>
            <a:picLocks noChangeAspect="1"/>
          </p:cNvPicPr>
          <p:nvPr/>
        </p:nvPicPr>
        <p:blipFill rotWithShape="1">
          <a:blip r:embed="rId6"/>
          <a:srcRect l="9879" r="33890" b="2"/>
          <a:stretch/>
        </p:blipFill>
        <p:spPr>
          <a:xfrm>
            <a:off x="6573617" y="4370433"/>
            <a:ext cx="740212" cy="74883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9" name="Picture 3" descr="Et bilde som inneholder kabel&#10;&#10;Automatisk generert beskrivelse">
            <a:extLst>
              <a:ext uri="{FF2B5EF4-FFF2-40B4-BE49-F238E27FC236}">
                <a16:creationId xmlns:a16="http://schemas.microsoft.com/office/drawing/2014/main" id="{D79787C9-BA16-E16C-E7F7-6E5F11C73527}"/>
              </a:ext>
            </a:extLst>
          </p:cNvPr>
          <p:cNvPicPr>
            <a:picLocks noChangeAspect="1"/>
          </p:cNvPicPr>
          <p:nvPr/>
        </p:nvPicPr>
        <p:blipFill rotWithShape="1">
          <a:blip r:embed="rId7"/>
          <a:srcRect l="10363" t="2058" r="6386" b="2310"/>
          <a:stretch/>
        </p:blipFill>
        <p:spPr>
          <a:xfrm>
            <a:off x="7797291" y="4422933"/>
            <a:ext cx="838246" cy="703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94818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DF2E9D4-2511-21A4-72BA-8F1C0FCB4B24}"/>
              </a:ext>
            </a:extLst>
          </p:cNvPr>
          <p:cNvSpPr>
            <a:spLocks noGrp="1"/>
          </p:cNvSpPr>
          <p:nvPr>
            <p:ph type="title"/>
          </p:nvPr>
        </p:nvSpPr>
        <p:spPr>
          <a:xfrm>
            <a:off x="4818992" y="115267"/>
            <a:ext cx="4493862" cy="1539867"/>
          </a:xfrm>
        </p:spPr>
        <p:txBody>
          <a:bodyPr anchor="b">
            <a:normAutofit/>
          </a:bodyPr>
          <a:lstStyle/>
          <a:p>
            <a:r>
              <a:rPr lang="en-US" sz="4200" dirty="0" err="1">
                <a:solidFill>
                  <a:srgbClr val="FF0000"/>
                </a:solidFill>
                <a:latin typeface="Calibri" panose="020F0502020204030204" pitchFamily="34" charset="0"/>
                <a:cs typeface="Calibri" panose="020F0502020204030204" pitchFamily="34" charset="0"/>
              </a:rPr>
              <a:t>Inaktivitetssensor</a:t>
            </a:r>
            <a:endParaRPr lang="nb-NO" dirty="0">
              <a:solidFill>
                <a:srgbClr val="FF0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1DFB1B4-F807-0062-7CB4-C97ABFD69597}"/>
              </a:ext>
            </a:extLst>
          </p:cNvPr>
          <p:cNvPicPr>
            <a:picLocks noChangeAspect="1"/>
          </p:cNvPicPr>
          <p:nvPr/>
        </p:nvPicPr>
        <p:blipFill rotWithShape="1">
          <a:blip r:embed="rId3"/>
          <a:srcRect l="15391" r="9633" b="1"/>
          <a:stretch/>
        </p:blipFill>
        <p:spPr>
          <a:xfrm>
            <a:off x="69915" y="4008027"/>
            <a:ext cx="1065421" cy="1073916"/>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393ED5D7-2486-F780-2F63-879AC78A2D1E}"/>
              </a:ext>
            </a:extLst>
          </p:cNvPr>
          <p:cNvSpPr>
            <a:spLocks noGrp="1"/>
          </p:cNvSpPr>
          <p:nvPr>
            <p:ph idx="1"/>
          </p:nvPr>
        </p:nvSpPr>
        <p:spPr>
          <a:xfrm>
            <a:off x="4993286" y="1655135"/>
            <a:ext cx="3146755" cy="2774750"/>
          </a:xfrm>
        </p:spPr>
        <p:txBody>
          <a:bodyPr vert="horz" lIns="91440" tIns="45720" rIns="91440" bIns="45720" rtlCol="0" anchor="t">
            <a:normAutofit/>
          </a:bodyPr>
          <a:lstStyle/>
          <a:p>
            <a:pPr>
              <a:lnSpc>
                <a:spcPct val="100000"/>
              </a:lnSpc>
            </a:pPr>
            <a:r>
              <a:rPr lang="en-US" sz="1400" dirty="0">
                <a:solidFill>
                  <a:schemeClr val="tx1">
                    <a:alpha val="80000"/>
                  </a:schemeClr>
                </a:solidFill>
                <a:latin typeface="Arial"/>
                <a:cs typeface="Arial"/>
              </a:rPr>
              <a:t>Sensor </a:t>
            </a:r>
            <a:r>
              <a:rPr lang="en-US" sz="1400" dirty="0" err="1">
                <a:solidFill>
                  <a:schemeClr val="tx1">
                    <a:alpha val="80000"/>
                  </a:schemeClr>
                </a:solidFill>
                <a:latin typeface="Arial"/>
                <a:cs typeface="Arial"/>
              </a:rPr>
              <a:t>som</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varsler</a:t>
            </a:r>
            <a:r>
              <a:rPr lang="en-US" sz="1400" dirty="0">
                <a:solidFill>
                  <a:schemeClr val="tx1">
                    <a:alpha val="80000"/>
                  </a:schemeClr>
                </a:solidFill>
                <a:latin typeface="Arial"/>
                <a:cs typeface="Arial"/>
              </a:rPr>
              <a:t> om det er </a:t>
            </a:r>
            <a:r>
              <a:rPr lang="en-US" sz="1400" dirty="0" err="1">
                <a:solidFill>
                  <a:schemeClr val="tx1">
                    <a:alpha val="80000"/>
                  </a:schemeClr>
                </a:solidFill>
                <a:latin typeface="Arial"/>
                <a:cs typeface="Arial"/>
              </a:rPr>
              <a:t>manglende</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aktivitet</a:t>
            </a:r>
            <a:r>
              <a:rPr lang="en-US" sz="1400" dirty="0">
                <a:solidFill>
                  <a:schemeClr val="tx1">
                    <a:alpha val="80000"/>
                  </a:schemeClr>
                </a:solidFill>
                <a:latin typeface="Arial"/>
                <a:cs typeface="Arial"/>
              </a:rPr>
              <a:t> over et </a:t>
            </a:r>
            <a:r>
              <a:rPr lang="en-US" sz="1400" dirty="0" err="1">
                <a:solidFill>
                  <a:schemeClr val="tx1">
                    <a:alpha val="80000"/>
                  </a:schemeClr>
                </a:solidFill>
                <a:latin typeface="Arial"/>
                <a:cs typeface="Arial"/>
              </a:rPr>
              <a:t>lengre</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tidsrom</a:t>
            </a:r>
            <a:r>
              <a:rPr lang="en-US" sz="1400" dirty="0">
                <a:solidFill>
                  <a:schemeClr val="tx1">
                    <a:alpha val="80000"/>
                  </a:schemeClr>
                </a:solidFill>
                <a:latin typeface="Arial"/>
                <a:cs typeface="Arial"/>
              </a:rPr>
              <a:t> (f.eks.17 timer)</a:t>
            </a:r>
          </a:p>
          <a:p>
            <a:pPr>
              <a:lnSpc>
                <a:spcPct val="100000"/>
              </a:lnSpc>
            </a:pPr>
            <a:r>
              <a:rPr lang="en-US" sz="1400" dirty="0" err="1">
                <a:solidFill>
                  <a:schemeClr val="tx1">
                    <a:alpha val="80000"/>
                  </a:schemeClr>
                </a:solidFill>
                <a:latin typeface="Arial"/>
                <a:cs typeface="Arial"/>
              </a:rPr>
              <a:t>Stille</a:t>
            </a:r>
            <a:r>
              <a:rPr lang="en-US" sz="1400" dirty="0">
                <a:solidFill>
                  <a:schemeClr val="tx1">
                    <a:alpha val="80000"/>
                  </a:schemeClr>
                </a:solidFill>
                <a:latin typeface="Arial"/>
                <a:cs typeface="Arial"/>
              </a:rPr>
              <a:t> alarm</a:t>
            </a:r>
          </a:p>
          <a:p>
            <a:pPr>
              <a:lnSpc>
                <a:spcPct val="100000"/>
              </a:lnSpc>
            </a:pPr>
            <a:r>
              <a:rPr lang="en-US" sz="1400" dirty="0" err="1">
                <a:solidFill>
                  <a:schemeClr val="tx1">
                    <a:alpha val="80000"/>
                  </a:schemeClr>
                </a:solidFill>
                <a:latin typeface="Arial"/>
                <a:cs typeface="Arial"/>
              </a:rPr>
              <a:t>Brukergruppe</a:t>
            </a:r>
            <a:r>
              <a:rPr lang="en-US" sz="1400" dirty="0">
                <a:solidFill>
                  <a:schemeClr val="tx1">
                    <a:alpha val="80000"/>
                  </a:schemeClr>
                </a:solidFill>
                <a:latin typeface="Arial"/>
                <a:cs typeface="Arial"/>
              </a:rPr>
              <a:t>: </a:t>
            </a:r>
          </a:p>
          <a:p>
            <a:pPr lvl="1">
              <a:lnSpc>
                <a:spcPct val="100000"/>
              </a:lnSpc>
            </a:pPr>
            <a:r>
              <a:rPr lang="en-US" sz="1000" dirty="0">
                <a:solidFill>
                  <a:schemeClr val="tx1">
                    <a:alpha val="80000"/>
                  </a:schemeClr>
                </a:solidFill>
                <a:latin typeface="Arial"/>
                <a:cs typeface="Arial"/>
              </a:rPr>
              <a:t> </a:t>
            </a:r>
            <a:r>
              <a:rPr lang="en-US" sz="1100" dirty="0" err="1">
                <a:solidFill>
                  <a:schemeClr val="tx1">
                    <a:alpha val="80000"/>
                  </a:schemeClr>
                </a:solidFill>
                <a:latin typeface="Arial"/>
                <a:cs typeface="Arial"/>
              </a:rPr>
              <a:t>personer</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som</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har</a:t>
            </a:r>
            <a:r>
              <a:rPr lang="en-US" sz="1100" dirty="0">
                <a:solidFill>
                  <a:schemeClr val="tx1">
                    <a:alpha val="80000"/>
                  </a:schemeClr>
                </a:solidFill>
                <a:latin typeface="Arial"/>
                <a:cs typeface="Arial"/>
              </a:rPr>
              <a:t> lite </a:t>
            </a:r>
            <a:r>
              <a:rPr lang="en-US" sz="1100" dirty="0" err="1">
                <a:solidFill>
                  <a:schemeClr val="tx1">
                    <a:alpha val="80000"/>
                  </a:schemeClr>
                </a:solidFill>
                <a:latin typeface="Arial"/>
                <a:cs typeface="Arial"/>
              </a:rPr>
              <a:t>hjelp</a:t>
            </a:r>
            <a:r>
              <a:rPr lang="en-US" sz="1100" dirty="0">
                <a:solidFill>
                  <a:schemeClr val="tx1">
                    <a:alpha val="80000"/>
                  </a:schemeClr>
                </a:solidFill>
                <a:latin typeface="Arial"/>
                <a:cs typeface="Arial"/>
              </a:rPr>
              <a:t> og</a:t>
            </a:r>
          </a:p>
          <a:p>
            <a:pPr lvl="1">
              <a:lnSpc>
                <a:spcPct val="100000"/>
              </a:lnSpc>
            </a:pP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ikke</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daglig</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kontakt</a:t>
            </a:r>
            <a:r>
              <a:rPr lang="en-US" sz="1100" dirty="0">
                <a:solidFill>
                  <a:schemeClr val="tx1">
                    <a:alpha val="80000"/>
                  </a:schemeClr>
                </a:solidFill>
                <a:latin typeface="Arial"/>
                <a:cs typeface="Arial"/>
              </a:rPr>
              <a:t> med </a:t>
            </a:r>
            <a:r>
              <a:rPr lang="en-US" sz="1100" dirty="0" err="1">
                <a:solidFill>
                  <a:schemeClr val="tx1">
                    <a:alpha val="80000"/>
                  </a:schemeClr>
                </a:solidFill>
                <a:latin typeface="Arial"/>
                <a:cs typeface="Arial"/>
              </a:rPr>
              <a:t>nettverk</a:t>
            </a:r>
            <a:r>
              <a:rPr lang="en-US" sz="1100" dirty="0">
                <a:solidFill>
                  <a:schemeClr val="tx1">
                    <a:alpha val="80000"/>
                  </a:schemeClr>
                </a:solidFill>
                <a:latin typeface="Arial"/>
                <a:cs typeface="Arial"/>
              </a:rPr>
              <a:t> og </a:t>
            </a:r>
          </a:p>
          <a:p>
            <a:pPr lvl="1">
              <a:lnSpc>
                <a:spcPct val="100000"/>
              </a:lnSpc>
            </a:pPr>
            <a:r>
              <a:rPr lang="en-US" sz="1100" dirty="0">
                <a:solidFill>
                  <a:schemeClr val="tx1">
                    <a:alpha val="80000"/>
                  </a:schemeClr>
                </a:solidFill>
                <a:latin typeface="Arial"/>
                <a:cs typeface="Arial"/>
              </a:rPr>
              <a:t>er </a:t>
            </a:r>
            <a:r>
              <a:rPr lang="en-US" sz="1100" dirty="0" err="1">
                <a:solidFill>
                  <a:schemeClr val="tx1">
                    <a:alpha val="80000"/>
                  </a:schemeClr>
                </a:solidFill>
                <a:latin typeface="Arial"/>
                <a:cs typeface="Arial"/>
              </a:rPr>
              <a:t>redd</a:t>
            </a:r>
            <a:r>
              <a:rPr lang="en-US" sz="1100" dirty="0">
                <a:solidFill>
                  <a:schemeClr val="tx1">
                    <a:alpha val="80000"/>
                  </a:schemeClr>
                </a:solidFill>
                <a:latin typeface="Arial"/>
                <a:cs typeface="Arial"/>
              </a:rPr>
              <a:t> for å </a:t>
            </a:r>
            <a:r>
              <a:rPr lang="en-US" sz="1100" dirty="0" err="1">
                <a:solidFill>
                  <a:schemeClr val="tx1">
                    <a:alpha val="80000"/>
                  </a:schemeClr>
                </a:solidFill>
                <a:latin typeface="Arial"/>
                <a:cs typeface="Arial"/>
              </a:rPr>
              <a:t>ikke</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få</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hjelp</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ved</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sykdom</a:t>
            </a:r>
            <a:r>
              <a:rPr lang="en-US" sz="1100" dirty="0">
                <a:solidFill>
                  <a:schemeClr val="tx1">
                    <a:alpha val="80000"/>
                  </a:schemeClr>
                </a:solidFill>
                <a:latin typeface="Arial"/>
                <a:cs typeface="Arial"/>
              </a:rPr>
              <a:t>, fall </a:t>
            </a:r>
            <a:r>
              <a:rPr lang="en-US" sz="1100" dirty="0" err="1">
                <a:solidFill>
                  <a:schemeClr val="tx1">
                    <a:alpha val="80000"/>
                  </a:schemeClr>
                </a:solidFill>
                <a:latin typeface="Arial"/>
                <a:cs typeface="Arial"/>
              </a:rPr>
              <a:t>o.l.</a:t>
            </a:r>
            <a:endParaRPr lang="en-US" sz="1100" dirty="0">
              <a:solidFill>
                <a:schemeClr val="tx1">
                  <a:alpha val="80000"/>
                </a:schemeClr>
              </a:solidFill>
              <a:latin typeface="Arial"/>
              <a:cs typeface="Arial"/>
            </a:endParaRPr>
          </a:p>
          <a:p>
            <a:endParaRPr lang="en-US" sz="1500" dirty="0">
              <a:solidFill>
                <a:schemeClr val="tx1">
                  <a:alpha val="80000"/>
                </a:schemeClr>
              </a:solidFill>
              <a:cs typeface="Calibri"/>
            </a:endParaRPr>
          </a:p>
        </p:txBody>
      </p:sp>
      <p:sp>
        <p:nvSpPr>
          <p:cNvPr id="1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3" descr="Et bilde som inneholder Elektronisk anordning, smarttelefon&#10;&#10;Automatisk generert beskrivelse">
            <a:extLst>
              <a:ext uri="{FF2B5EF4-FFF2-40B4-BE49-F238E27FC236}">
                <a16:creationId xmlns:a16="http://schemas.microsoft.com/office/drawing/2014/main" id="{0CB084AB-DB98-3B98-69B1-037FACC15808}"/>
              </a:ext>
            </a:extLst>
          </p:cNvPr>
          <p:cNvPicPr>
            <a:picLocks noChangeAspect="1"/>
          </p:cNvPicPr>
          <p:nvPr/>
        </p:nvPicPr>
        <p:blipFill rotWithShape="1">
          <a:blip r:embed="rId4"/>
          <a:srcRect r="22526" b="2"/>
          <a:stretch/>
        </p:blipFill>
        <p:spPr>
          <a:xfrm>
            <a:off x="429686" y="465681"/>
            <a:ext cx="4393960" cy="431484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5" name="Picture 3" descr="Et bilde som inneholder duppeditt, Elektronisk anordning, Bærbar kommunikasjonsenhet, Mobiltelefon&#10;&#10;Automatisk generert beskrivelse">
            <a:extLst>
              <a:ext uri="{FF2B5EF4-FFF2-40B4-BE49-F238E27FC236}">
                <a16:creationId xmlns:a16="http://schemas.microsoft.com/office/drawing/2014/main" id="{88FE088C-FFE6-0F54-8286-3F32EA799177}"/>
              </a:ext>
            </a:extLst>
          </p:cNvPr>
          <p:cNvPicPr>
            <a:picLocks noChangeAspect="1"/>
          </p:cNvPicPr>
          <p:nvPr/>
        </p:nvPicPr>
        <p:blipFill rotWithShape="1">
          <a:blip r:embed="rId5"/>
          <a:srcRect l="17601" r="32415" b="1"/>
          <a:stretch/>
        </p:blipFill>
        <p:spPr>
          <a:xfrm>
            <a:off x="5423183" y="4424293"/>
            <a:ext cx="698937" cy="70732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7" name="Picture 4" descr="Bildet viser en eldre mann som går med gåstol.">
            <a:extLst>
              <a:ext uri="{FF2B5EF4-FFF2-40B4-BE49-F238E27FC236}">
                <a16:creationId xmlns:a16="http://schemas.microsoft.com/office/drawing/2014/main" id="{0F3D63F1-0405-DD75-3F6B-92C25F9D9876}"/>
              </a:ext>
            </a:extLst>
          </p:cNvPr>
          <p:cNvPicPr>
            <a:picLocks noChangeAspect="1"/>
          </p:cNvPicPr>
          <p:nvPr/>
        </p:nvPicPr>
        <p:blipFill rotWithShape="1">
          <a:blip r:embed="rId6"/>
          <a:srcRect l="9879" r="33890" b="2"/>
          <a:stretch/>
        </p:blipFill>
        <p:spPr>
          <a:xfrm>
            <a:off x="6573617" y="4370433"/>
            <a:ext cx="740212" cy="74883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9" name="Picture 3" descr="Et bilde som inneholder kabel&#10;&#10;Automatisk generert beskrivelse">
            <a:extLst>
              <a:ext uri="{FF2B5EF4-FFF2-40B4-BE49-F238E27FC236}">
                <a16:creationId xmlns:a16="http://schemas.microsoft.com/office/drawing/2014/main" id="{C7592B70-BB73-96F6-2B5A-1CABC9B5D3AB}"/>
              </a:ext>
            </a:extLst>
          </p:cNvPr>
          <p:cNvPicPr>
            <a:picLocks noChangeAspect="1"/>
          </p:cNvPicPr>
          <p:nvPr/>
        </p:nvPicPr>
        <p:blipFill rotWithShape="1">
          <a:blip r:embed="rId7"/>
          <a:srcRect l="10363" t="2058" r="6386" b="2310"/>
          <a:stretch/>
        </p:blipFill>
        <p:spPr>
          <a:xfrm>
            <a:off x="7797291" y="4422933"/>
            <a:ext cx="838246" cy="703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89608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C014E379-4C3E-4B00-02F1-7B9FC3BA3559}"/>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FB501ED-B2A9-BD21-7C5D-6234B92FB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2E5CAE3-1C32-E7EF-3532-B0E534407547}"/>
              </a:ext>
            </a:extLst>
          </p:cNvPr>
          <p:cNvSpPr>
            <a:spLocks noGrp="1"/>
          </p:cNvSpPr>
          <p:nvPr>
            <p:ph type="title"/>
          </p:nvPr>
        </p:nvSpPr>
        <p:spPr>
          <a:xfrm>
            <a:off x="4927992" y="938390"/>
            <a:ext cx="4493862" cy="1539867"/>
          </a:xfrm>
        </p:spPr>
        <p:txBody>
          <a:bodyPr anchor="b">
            <a:normAutofit/>
          </a:bodyPr>
          <a:lstStyle/>
          <a:p>
            <a:r>
              <a:rPr lang="en-US" sz="2900" dirty="0" err="1">
                <a:solidFill>
                  <a:srgbClr val="FF0000"/>
                </a:solidFill>
                <a:ea typeface="+mj-lt"/>
                <a:cs typeface="+mj-lt"/>
              </a:rPr>
              <a:t>Bevegelsessensor</a:t>
            </a:r>
            <a:endParaRPr lang="en-US" sz="2900" dirty="0">
              <a:solidFill>
                <a:srgbClr val="FF0000"/>
              </a:solidFill>
              <a:ea typeface="+mj-lt"/>
              <a:cs typeface="+mj-lt"/>
            </a:endParaRPr>
          </a:p>
          <a:p>
            <a:endParaRPr lang="en-US" sz="4200" b="1" dirty="0"/>
          </a:p>
        </p:txBody>
      </p:sp>
      <p:sp>
        <p:nvSpPr>
          <p:cNvPr id="7" name="Oval 6">
            <a:extLst>
              <a:ext uri="{FF2B5EF4-FFF2-40B4-BE49-F238E27FC236}">
                <a16:creationId xmlns:a16="http://schemas.microsoft.com/office/drawing/2014/main" id="{62289445-46CC-24CA-6038-A4AA5ABB3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674E00D0-7E65-50D6-2A10-80CF54EDF1E9}"/>
              </a:ext>
            </a:extLst>
          </p:cNvPr>
          <p:cNvPicPr>
            <a:picLocks noChangeAspect="1"/>
          </p:cNvPicPr>
          <p:nvPr/>
        </p:nvPicPr>
        <p:blipFill rotWithShape="1">
          <a:blip r:embed="rId3"/>
          <a:srcRect l="15391" r="9633" b="1"/>
          <a:stretch/>
        </p:blipFill>
        <p:spPr>
          <a:xfrm>
            <a:off x="69915" y="4008027"/>
            <a:ext cx="1065421" cy="1073916"/>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8" name="!!plus graphic">
            <a:extLst>
              <a:ext uri="{FF2B5EF4-FFF2-40B4-BE49-F238E27FC236}">
                <a16:creationId xmlns:a16="http://schemas.microsoft.com/office/drawing/2014/main" id="{20EB44F6-82D7-9D26-8791-38086059E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ircle graphic">
            <a:extLst>
              <a:ext uri="{FF2B5EF4-FFF2-40B4-BE49-F238E27FC236}">
                <a16:creationId xmlns:a16="http://schemas.microsoft.com/office/drawing/2014/main" id="{CA20C9C2-1B96-134C-E4D7-0594F7571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AD2F52E-7140-88CC-34D3-E3AA817ED70D}"/>
              </a:ext>
            </a:extLst>
          </p:cNvPr>
          <p:cNvSpPr>
            <a:spLocks noGrp="1"/>
          </p:cNvSpPr>
          <p:nvPr>
            <p:ph idx="1"/>
          </p:nvPr>
        </p:nvSpPr>
        <p:spPr>
          <a:xfrm>
            <a:off x="4993286" y="2243805"/>
            <a:ext cx="3228397" cy="2177913"/>
          </a:xfrm>
        </p:spPr>
        <p:txBody>
          <a:bodyPr vert="horz" lIns="91440" tIns="45720" rIns="91440" bIns="45720" rtlCol="0" anchor="t">
            <a:normAutofit lnSpcReduction="10000"/>
          </a:bodyPr>
          <a:lstStyle/>
          <a:p>
            <a:endParaRPr lang="en-US" sz="1100" dirty="0">
              <a:solidFill>
                <a:schemeClr val="tx1">
                  <a:alpha val="80000"/>
                </a:schemeClr>
              </a:solidFill>
              <a:latin typeface="Arial"/>
              <a:cs typeface="Arial"/>
            </a:endParaRPr>
          </a:p>
          <a:p>
            <a:r>
              <a:rPr lang="en-US" sz="1400" dirty="0">
                <a:solidFill>
                  <a:schemeClr val="tx1">
                    <a:alpha val="80000"/>
                  </a:schemeClr>
                </a:solidFill>
                <a:latin typeface="Arial"/>
                <a:cs typeface="Arial"/>
              </a:rPr>
              <a:t>Sensor </a:t>
            </a:r>
            <a:r>
              <a:rPr lang="en-US" sz="1400" dirty="0" err="1">
                <a:solidFill>
                  <a:schemeClr val="tx1">
                    <a:alpha val="80000"/>
                  </a:schemeClr>
                </a:solidFill>
                <a:latin typeface="Arial"/>
                <a:cs typeface="Arial"/>
              </a:rPr>
              <a:t>som</a:t>
            </a:r>
            <a:r>
              <a:rPr lang="en-US" sz="1400" dirty="0">
                <a:solidFill>
                  <a:schemeClr val="tx1">
                    <a:alpha val="80000"/>
                  </a:schemeClr>
                </a:solidFill>
                <a:latin typeface="Arial"/>
                <a:cs typeface="Arial"/>
              </a:rPr>
              <a:t> </a:t>
            </a:r>
            <a:r>
              <a:rPr lang="en-US" sz="1400" dirty="0" err="1">
                <a:solidFill>
                  <a:schemeClr val="tx1">
                    <a:alpha val="80000"/>
                  </a:schemeClr>
                </a:solidFill>
                <a:latin typeface="Arial"/>
                <a:cs typeface="Arial"/>
              </a:rPr>
              <a:t>varsler</a:t>
            </a:r>
            <a:r>
              <a:rPr lang="en-US" sz="1400" dirty="0">
                <a:solidFill>
                  <a:schemeClr val="tx1">
                    <a:alpha val="80000"/>
                  </a:schemeClr>
                </a:solidFill>
                <a:latin typeface="Arial"/>
                <a:cs typeface="Arial"/>
              </a:rPr>
              <a:t> all </a:t>
            </a:r>
            <a:r>
              <a:rPr lang="en-US" sz="1400" dirty="0" err="1">
                <a:solidFill>
                  <a:schemeClr val="tx1">
                    <a:alpha val="80000"/>
                  </a:schemeClr>
                </a:solidFill>
                <a:latin typeface="Arial"/>
                <a:cs typeface="Arial"/>
              </a:rPr>
              <a:t>bevegelse</a:t>
            </a:r>
            <a:endParaRPr lang="en-US" sz="1400" dirty="0">
              <a:solidFill>
                <a:schemeClr val="tx1">
                  <a:alpha val="80000"/>
                </a:schemeClr>
              </a:solidFill>
              <a:latin typeface="Arial"/>
              <a:cs typeface="Arial"/>
            </a:endParaRPr>
          </a:p>
          <a:p>
            <a:r>
              <a:rPr lang="en-US" sz="1400" dirty="0" err="1">
                <a:solidFill>
                  <a:schemeClr val="tx1">
                    <a:alpha val="80000"/>
                  </a:schemeClr>
                </a:solidFill>
                <a:latin typeface="Arial"/>
                <a:cs typeface="Arial"/>
              </a:rPr>
              <a:t>Stille</a:t>
            </a:r>
            <a:r>
              <a:rPr lang="en-US" sz="1400" dirty="0">
                <a:solidFill>
                  <a:schemeClr val="tx1">
                    <a:alpha val="80000"/>
                  </a:schemeClr>
                </a:solidFill>
                <a:latin typeface="Arial"/>
                <a:cs typeface="Arial"/>
              </a:rPr>
              <a:t> alarm</a:t>
            </a:r>
          </a:p>
          <a:p>
            <a:r>
              <a:rPr lang="en-US" sz="1400" dirty="0" err="1">
                <a:solidFill>
                  <a:schemeClr val="tx1">
                    <a:alpha val="80000"/>
                  </a:schemeClr>
                </a:solidFill>
                <a:latin typeface="Arial"/>
                <a:cs typeface="Arial"/>
              </a:rPr>
              <a:t>Brukergruppe</a:t>
            </a:r>
            <a:r>
              <a:rPr lang="en-US" sz="1400" dirty="0">
                <a:solidFill>
                  <a:schemeClr val="tx1">
                    <a:alpha val="80000"/>
                  </a:schemeClr>
                </a:solidFill>
                <a:latin typeface="Arial"/>
                <a:cs typeface="Arial"/>
              </a:rPr>
              <a:t>:</a:t>
            </a:r>
          </a:p>
          <a:p>
            <a:pPr lvl="1"/>
            <a:r>
              <a:rPr lang="en-US" sz="1100" dirty="0" err="1">
                <a:solidFill>
                  <a:schemeClr val="tx1">
                    <a:alpha val="80000"/>
                  </a:schemeClr>
                </a:solidFill>
                <a:latin typeface="Arial"/>
                <a:cs typeface="Arial"/>
              </a:rPr>
              <a:t>Personer</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som</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har</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stor</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fallfare</a:t>
            </a:r>
            <a:r>
              <a:rPr lang="en-US" sz="1100" dirty="0">
                <a:solidFill>
                  <a:schemeClr val="tx1">
                    <a:alpha val="80000"/>
                  </a:schemeClr>
                </a:solidFill>
                <a:latin typeface="Arial"/>
                <a:cs typeface="Arial"/>
              </a:rPr>
              <a:t> og</a:t>
            </a:r>
          </a:p>
          <a:p>
            <a:pPr lvl="1"/>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står</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opp</a:t>
            </a:r>
            <a:r>
              <a:rPr lang="en-US" sz="1100" dirty="0">
                <a:solidFill>
                  <a:schemeClr val="tx1">
                    <a:alpha val="80000"/>
                  </a:schemeClr>
                </a:solidFill>
                <a:latin typeface="Arial"/>
                <a:cs typeface="Arial"/>
              </a:rPr>
              <a:t> om </a:t>
            </a:r>
            <a:r>
              <a:rPr lang="en-US" sz="1100" dirty="0" err="1">
                <a:solidFill>
                  <a:schemeClr val="tx1">
                    <a:alpha val="80000"/>
                  </a:schemeClr>
                </a:solidFill>
                <a:latin typeface="Arial"/>
                <a:cs typeface="Arial"/>
              </a:rPr>
              <a:t>natten</a:t>
            </a:r>
            <a:r>
              <a:rPr lang="en-US" sz="1100" dirty="0">
                <a:solidFill>
                  <a:schemeClr val="tx1">
                    <a:alpha val="80000"/>
                  </a:schemeClr>
                </a:solidFill>
                <a:latin typeface="Arial"/>
                <a:cs typeface="Arial"/>
              </a:rPr>
              <a:t>, og </a:t>
            </a:r>
          </a:p>
          <a:p>
            <a:pPr lvl="1"/>
            <a:r>
              <a:rPr lang="en-US" sz="1100" dirty="0" err="1">
                <a:solidFill>
                  <a:schemeClr val="tx1">
                    <a:alpha val="80000"/>
                  </a:schemeClr>
                </a:solidFill>
                <a:latin typeface="Arial"/>
                <a:cs typeface="Arial"/>
              </a:rPr>
              <a:t>har</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behov</a:t>
            </a:r>
            <a:r>
              <a:rPr lang="en-US" sz="1100" dirty="0">
                <a:solidFill>
                  <a:schemeClr val="tx1">
                    <a:alpha val="80000"/>
                  </a:schemeClr>
                </a:solidFill>
                <a:latin typeface="Arial"/>
                <a:cs typeface="Arial"/>
              </a:rPr>
              <a:t> for </a:t>
            </a:r>
            <a:r>
              <a:rPr lang="en-US" sz="1100" dirty="0" err="1">
                <a:solidFill>
                  <a:schemeClr val="tx1">
                    <a:alpha val="80000"/>
                  </a:schemeClr>
                </a:solidFill>
                <a:latin typeface="Arial"/>
                <a:cs typeface="Arial"/>
              </a:rPr>
              <a:t>rask</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hjelp</a:t>
            </a:r>
            <a:r>
              <a:rPr lang="en-US" sz="1100" dirty="0">
                <a:solidFill>
                  <a:schemeClr val="tx1">
                    <a:alpha val="80000"/>
                  </a:schemeClr>
                </a:solidFill>
                <a:latin typeface="Arial"/>
                <a:cs typeface="Arial"/>
              </a:rPr>
              <a:t>.  </a:t>
            </a:r>
          </a:p>
          <a:p>
            <a:pPr lvl="1"/>
            <a:r>
              <a:rPr lang="en-US" sz="1100" dirty="0" err="1">
                <a:solidFill>
                  <a:schemeClr val="tx1">
                    <a:alpha val="80000"/>
                  </a:schemeClr>
                </a:solidFill>
                <a:latin typeface="Arial"/>
                <a:cs typeface="Arial"/>
              </a:rPr>
              <a:t>andre</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i</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boligen</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trenger</a:t>
            </a:r>
            <a:r>
              <a:rPr lang="en-US" sz="1100" dirty="0">
                <a:solidFill>
                  <a:schemeClr val="tx1">
                    <a:alpha val="80000"/>
                  </a:schemeClr>
                </a:solidFill>
                <a:latin typeface="Arial"/>
                <a:cs typeface="Arial"/>
              </a:rPr>
              <a:t> å </a:t>
            </a:r>
            <a:r>
              <a:rPr lang="en-US" sz="1100" dirty="0" err="1">
                <a:solidFill>
                  <a:schemeClr val="tx1">
                    <a:alpha val="80000"/>
                  </a:schemeClr>
                </a:solidFill>
                <a:latin typeface="Arial"/>
                <a:cs typeface="Arial"/>
              </a:rPr>
              <a:t>bli</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varslet</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ved</a:t>
            </a:r>
            <a:r>
              <a:rPr lang="en-US" sz="1100" dirty="0">
                <a:solidFill>
                  <a:schemeClr val="tx1">
                    <a:alpha val="80000"/>
                  </a:schemeClr>
                </a:solidFill>
                <a:latin typeface="Arial"/>
                <a:cs typeface="Arial"/>
              </a:rPr>
              <a:t> </a:t>
            </a:r>
            <a:r>
              <a:rPr lang="en-US" sz="1100" dirty="0" err="1">
                <a:solidFill>
                  <a:schemeClr val="tx1">
                    <a:alpha val="80000"/>
                  </a:schemeClr>
                </a:solidFill>
                <a:latin typeface="Arial"/>
                <a:cs typeface="Arial"/>
              </a:rPr>
              <a:t>aktivitet</a:t>
            </a:r>
            <a:endParaRPr lang="en-US" sz="1100" dirty="0">
              <a:solidFill>
                <a:schemeClr val="tx1">
                  <a:alpha val="80000"/>
                </a:schemeClr>
              </a:solidFill>
              <a:latin typeface="Arial"/>
              <a:cs typeface="Arial"/>
            </a:endParaRPr>
          </a:p>
          <a:p>
            <a:endParaRPr lang="en-US" sz="1100" dirty="0">
              <a:solidFill>
                <a:schemeClr val="tx1">
                  <a:alpha val="80000"/>
                </a:schemeClr>
              </a:solidFill>
              <a:latin typeface="Arial"/>
              <a:cs typeface="Arial"/>
            </a:endParaRPr>
          </a:p>
          <a:p>
            <a:endParaRPr lang="en-US" sz="1500" dirty="0">
              <a:solidFill>
                <a:schemeClr val="tx1">
                  <a:alpha val="80000"/>
                </a:schemeClr>
              </a:solidFill>
              <a:cs typeface="Calibri"/>
            </a:endParaRPr>
          </a:p>
        </p:txBody>
      </p:sp>
      <p:sp>
        <p:nvSpPr>
          <p:cNvPr id="12" name="!!dot graphic">
            <a:extLst>
              <a:ext uri="{FF2B5EF4-FFF2-40B4-BE49-F238E27FC236}">
                <a16:creationId xmlns:a16="http://schemas.microsoft.com/office/drawing/2014/main" id="{8D986E56-F21C-3532-87ED-B4C3B5B77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4" name="!!Straight Connector">
            <a:extLst>
              <a:ext uri="{FF2B5EF4-FFF2-40B4-BE49-F238E27FC236}">
                <a16:creationId xmlns:a16="http://schemas.microsoft.com/office/drawing/2014/main" id="{9831AA7D-344D-E7CC-255D-B24F2BD2D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7" name="Picture 4" descr="Bildet viser en eldre mann som går med gåstol.">
            <a:extLst>
              <a:ext uri="{FF2B5EF4-FFF2-40B4-BE49-F238E27FC236}">
                <a16:creationId xmlns:a16="http://schemas.microsoft.com/office/drawing/2014/main" id="{B2B8FD51-CF96-C0FA-763B-6F81A1B77FC4}"/>
              </a:ext>
            </a:extLst>
          </p:cNvPr>
          <p:cNvPicPr>
            <a:picLocks noChangeAspect="1"/>
          </p:cNvPicPr>
          <p:nvPr/>
        </p:nvPicPr>
        <p:blipFill rotWithShape="1">
          <a:blip r:embed="rId4"/>
          <a:srcRect l="9879" r="33890" b="2"/>
          <a:stretch/>
        </p:blipFill>
        <p:spPr>
          <a:xfrm>
            <a:off x="434891" y="458650"/>
            <a:ext cx="4234526" cy="428506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5" name="Picture 3" descr="Et bilde som inneholder duppeditt, Elektronisk anordning, Bærbar kommunikasjonsenhet, Mobiltelefon&#10;&#10;Automatisk generert beskrivelse">
            <a:extLst>
              <a:ext uri="{FF2B5EF4-FFF2-40B4-BE49-F238E27FC236}">
                <a16:creationId xmlns:a16="http://schemas.microsoft.com/office/drawing/2014/main" id="{4A273D60-78CD-4C8D-4943-C104D9036700}"/>
              </a:ext>
            </a:extLst>
          </p:cNvPr>
          <p:cNvPicPr>
            <a:picLocks noChangeAspect="1"/>
          </p:cNvPicPr>
          <p:nvPr/>
        </p:nvPicPr>
        <p:blipFill rotWithShape="1">
          <a:blip r:embed="rId5"/>
          <a:srcRect l="17601" r="32415" b="1"/>
          <a:stretch/>
        </p:blipFill>
        <p:spPr>
          <a:xfrm>
            <a:off x="2631712" y="4179281"/>
            <a:ext cx="968359" cy="97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9" name="Picture 3" descr="Et bilde som inneholder kabel&#10;&#10;Automatisk generert beskrivelse">
            <a:extLst>
              <a:ext uri="{FF2B5EF4-FFF2-40B4-BE49-F238E27FC236}">
                <a16:creationId xmlns:a16="http://schemas.microsoft.com/office/drawing/2014/main" id="{59A1EA2B-EE3F-2F50-97D8-3DDC8100D04F}"/>
              </a:ext>
            </a:extLst>
          </p:cNvPr>
          <p:cNvPicPr>
            <a:picLocks noChangeAspect="1"/>
          </p:cNvPicPr>
          <p:nvPr/>
        </p:nvPicPr>
        <p:blipFill rotWithShape="1">
          <a:blip r:embed="rId6"/>
          <a:srcRect l="10363" t="2058" r="6386" b="2310"/>
          <a:stretch/>
        </p:blipFill>
        <p:spPr>
          <a:xfrm>
            <a:off x="7797291" y="4422933"/>
            <a:ext cx="838246" cy="703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Et bilde som inneholder Elektronisk anordning, smarttelefon&#10;&#10;Automatisk generert beskrivelse">
            <a:extLst>
              <a:ext uri="{FF2B5EF4-FFF2-40B4-BE49-F238E27FC236}">
                <a16:creationId xmlns:a16="http://schemas.microsoft.com/office/drawing/2014/main" id="{147C5D90-8F4E-8C0A-E929-8C8751287FDD}"/>
              </a:ext>
            </a:extLst>
          </p:cNvPr>
          <p:cNvPicPr>
            <a:picLocks noChangeAspect="1"/>
          </p:cNvPicPr>
          <p:nvPr/>
        </p:nvPicPr>
        <p:blipFill rotWithShape="1">
          <a:blip r:embed="rId7"/>
          <a:srcRect r="22526" b="2"/>
          <a:stretch/>
        </p:blipFill>
        <p:spPr>
          <a:xfrm rot="-10800000" flipV="1">
            <a:off x="1222554" y="4233464"/>
            <a:ext cx="1062933" cy="101808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1124630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ABC98-3734-4529-8E73-C059D8EAE924}"/>
              </a:ext>
            </a:extLst>
          </p:cNvPr>
          <p:cNvSpPr>
            <a:spLocks noGrp="1"/>
          </p:cNvSpPr>
          <p:nvPr>
            <p:ph type="title"/>
          </p:nvPr>
        </p:nvSpPr>
        <p:spPr>
          <a:xfrm>
            <a:off x="628650" y="351954"/>
            <a:ext cx="7886700" cy="828104"/>
          </a:xfrm>
        </p:spPr>
        <p:txBody>
          <a:bodyPr anchor="ctr">
            <a:normAutofit/>
          </a:bodyPr>
          <a:lstStyle/>
          <a:p>
            <a:pPr algn="ctr"/>
            <a:r>
              <a:rPr lang="nb-NO" dirty="0">
                <a:solidFill>
                  <a:srgbClr val="FF0000"/>
                </a:solidFill>
              </a:rPr>
              <a:t>Fallalarm ?? </a:t>
            </a:r>
          </a:p>
        </p:txBody>
      </p:sp>
      <p:sp>
        <p:nvSpPr>
          <p:cNvPr id="3" name="TekstSylinder 2">
            <a:extLst>
              <a:ext uri="{FF2B5EF4-FFF2-40B4-BE49-F238E27FC236}">
                <a16:creationId xmlns:a16="http://schemas.microsoft.com/office/drawing/2014/main" id="{FC44C791-B781-FDE3-94CF-F59D8ED94DC7}"/>
              </a:ext>
            </a:extLst>
          </p:cNvPr>
          <p:cNvSpPr txBox="1"/>
          <p:nvPr/>
        </p:nvSpPr>
        <p:spPr>
          <a:xfrm>
            <a:off x="5234730" y="1856963"/>
            <a:ext cx="3492890" cy="1477328"/>
          </a:xfrm>
          <a:prstGeom prst="rect">
            <a:avLst/>
          </a:prstGeom>
          <a:noFill/>
        </p:spPr>
        <p:txBody>
          <a:bodyPr wrap="square" lIns="91440" tIns="45720" rIns="91440" bIns="45720" anchor="t">
            <a:spAutoFit/>
          </a:bodyPr>
          <a:lstStyle/>
          <a:p>
            <a:pPr marL="285750" indent="-285750">
              <a:buFont typeface="Arial"/>
              <a:buChar char="•"/>
            </a:pPr>
            <a:r>
              <a:rPr lang="nb-NO" sz="1800" dirty="0">
                <a:cs typeface="Arial"/>
              </a:rPr>
              <a:t>Ingen god løsning på dette per i dag. </a:t>
            </a:r>
            <a:endParaRPr lang="nb-NO" dirty="0">
              <a:cs typeface="Arial"/>
            </a:endParaRPr>
          </a:p>
          <a:p>
            <a:pPr marL="285750" indent="-285750">
              <a:buFont typeface="Arial" panose="020B0604020202020204" pitchFamily="34" charset="0"/>
              <a:buChar char="•"/>
            </a:pPr>
            <a:r>
              <a:rPr lang="nb-NO" sz="1800" dirty="0">
                <a:cs typeface="Arial"/>
              </a:rPr>
              <a:t>Dagens løsning kan brukes som et supplement til annen teknologi</a:t>
            </a:r>
          </a:p>
        </p:txBody>
      </p:sp>
      <p:pic>
        <p:nvPicPr>
          <p:cNvPr id="8" name="Plassholder for innhold 7">
            <a:extLst>
              <a:ext uri="{FF2B5EF4-FFF2-40B4-BE49-F238E27FC236}">
                <a16:creationId xmlns:a16="http://schemas.microsoft.com/office/drawing/2014/main" id="{982A4012-30E0-478F-8ED5-8C7A0DDC0EBE}"/>
              </a:ext>
            </a:extLst>
          </p:cNvPr>
          <p:cNvPicPr>
            <a:picLocks noGrp="1" noChangeAspect="1"/>
          </p:cNvPicPr>
          <p:nvPr>
            <p:ph idx="1"/>
          </p:nvPr>
        </p:nvPicPr>
        <p:blipFill>
          <a:blip r:embed="rId3"/>
          <a:stretch>
            <a:fillRect/>
          </a:stretch>
        </p:blipFill>
        <p:spPr>
          <a:xfrm>
            <a:off x="416380" y="1074802"/>
            <a:ext cx="4261622" cy="3041650"/>
          </a:xfrm>
          <a:prstGeom prst="rect">
            <a:avLst/>
          </a:prstGeom>
        </p:spPr>
      </p:pic>
    </p:spTree>
    <p:extLst>
      <p:ext uri="{BB962C8B-B14F-4D97-AF65-F5344CB8AC3E}">
        <p14:creationId xmlns:p14="http://schemas.microsoft.com/office/powerpoint/2010/main" val="309667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9" descr="En tavle med viskelær">
            <a:extLst>
              <a:ext uri="{FF2B5EF4-FFF2-40B4-BE49-F238E27FC236}">
                <a16:creationId xmlns:a16="http://schemas.microsoft.com/office/drawing/2014/main" id="{CBBDF3E8-1046-2854-7DF0-C92D63F227C7}"/>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873919" y="15941"/>
            <a:ext cx="7396162" cy="4777193"/>
          </a:xfrm>
        </p:spPr>
      </p:pic>
      <p:sp>
        <p:nvSpPr>
          <p:cNvPr id="2" name="Tittel 1">
            <a:extLst>
              <a:ext uri="{FF2B5EF4-FFF2-40B4-BE49-F238E27FC236}">
                <a16:creationId xmlns:a16="http://schemas.microsoft.com/office/drawing/2014/main" id="{4B32D743-0ACE-FE86-9094-AA2794A56AC3}"/>
              </a:ext>
            </a:extLst>
          </p:cNvPr>
          <p:cNvSpPr>
            <a:spLocks noGrp="1"/>
          </p:cNvSpPr>
          <p:nvPr>
            <p:ph type="title"/>
          </p:nvPr>
        </p:nvSpPr>
        <p:spPr>
          <a:xfrm>
            <a:off x="1623060" y="351954"/>
            <a:ext cx="5890260" cy="828104"/>
          </a:xfrm>
        </p:spPr>
        <p:txBody>
          <a:bodyPr anchor="ctr">
            <a:normAutofit/>
          </a:bodyPr>
          <a:lstStyle/>
          <a:p>
            <a:pPr algn="ctr"/>
            <a:r>
              <a:rPr lang="nb-NO" b="1"/>
              <a:t>Agenda</a:t>
            </a:r>
          </a:p>
        </p:txBody>
      </p:sp>
      <p:sp>
        <p:nvSpPr>
          <p:cNvPr id="4" name="Plassholder for tekst 3">
            <a:extLst>
              <a:ext uri="{FF2B5EF4-FFF2-40B4-BE49-F238E27FC236}">
                <a16:creationId xmlns:a16="http://schemas.microsoft.com/office/drawing/2014/main" id="{7AB15ADA-BED6-A36E-389C-D827550E7DD3}"/>
              </a:ext>
            </a:extLst>
          </p:cNvPr>
          <p:cNvSpPr>
            <a:spLocks noGrp="1"/>
          </p:cNvSpPr>
          <p:nvPr>
            <p:ph sz="half" idx="1"/>
          </p:nvPr>
        </p:nvSpPr>
        <p:spPr>
          <a:xfrm>
            <a:off x="2628900" y="1051354"/>
            <a:ext cx="3886200" cy="3042380"/>
          </a:xfrm>
        </p:spPr>
        <p:txBody>
          <a:bodyPr vert="horz" lIns="0" tIns="0" rIns="0" bIns="0" rtlCol="0" anchor="t">
            <a:normAutofit/>
          </a:bodyPr>
          <a:lstStyle/>
          <a:p>
            <a:pPr marL="0" indent="0">
              <a:buNone/>
            </a:pPr>
            <a:endParaRPr lang="nb-NO" dirty="0"/>
          </a:p>
          <a:p>
            <a:pPr marL="171450" indent="-171450">
              <a:buFont typeface="Arial" panose="020B0604020202020204" pitchFamily="34" charset="0"/>
              <a:buChar char="•"/>
            </a:pPr>
            <a:r>
              <a:rPr lang="nb-NO" dirty="0"/>
              <a:t>Responssenteret og deres arbeidsoppgaver</a:t>
            </a:r>
            <a:endParaRPr lang="nb-NO" dirty="0">
              <a:cs typeface="Arial"/>
            </a:endParaRPr>
          </a:p>
          <a:p>
            <a:pPr marL="171450" indent="-171450">
              <a:buFont typeface="Arial" panose="020B0604020202020204" pitchFamily="34" charset="0"/>
              <a:buChar char="•"/>
            </a:pPr>
            <a:r>
              <a:rPr lang="nb-NO" dirty="0"/>
              <a:t>Velferdsteknologi (VFT) fra responssenteret</a:t>
            </a:r>
            <a:endParaRPr lang="nb-NO" sz="1800" dirty="0">
              <a:cs typeface="Arial"/>
            </a:endParaRPr>
          </a:p>
          <a:p>
            <a:pPr lvl="1"/>
            <a:r>
              <a:rPr lang="nb-NO" sz="1800" dirty="0"/>
              <a:t>Trygghetspakke</a:t>
            </a:r>
            <a:endParaRPr lang="nb-NO" sz="1800" dirty="0">
              <a:cs typeface="Arial"/>
            </a:endParaRPr>
          </a:p>
          <a:p>
            <a:pPr lvl="1"/>
            <a:r>
              <a:rPr lang="nb-NO" sz="1800" dirty="0"/>
              <a:t>GPS/Mobil trygghetsalarm </a:t>
            </a:r>
          </a:p>
          <a:p>
            <a:pPr lvl="1"/>
            <a:r>
              <a:rPr lang="nb-NO" sz="1800" dirty="0">
                <a:cs typeface="Arial"/>
              </a:rPr>
              <a:t>Medisineringsstøtte</a:t>
            </a:r>
          </a:p>
          <a:p>
            <a:pPr lvl="1"/>
            <a:r>
              <a:rPr lang="nb-NO" sz="1800" dirty="0"/>
              <a:t>Digitalt tilsyn </a:t>
            </a:r>
          </a:p>
          <a:p>
            <a:pPr marL="342900" lvl="1" indent="0">
              <a:buNone/>
            </a:pPr>
            <a:endParaRPr lang="nb-NO" sz="1800" dirty="0">
              <a:cs typeface="Arial"/>
            </a:endParaRPr>
          </a:p>
          <a:p>
            <a:pPr lvl="1"/>
            <a:endParaRPr lang="nb-NO" sz="1800" dirty="0"/>
          </a:p>
        </p:txBody>
      </p:sp>
    </p:spTree>
    <p:extLst>
      <p:ext uri="{BB962C8B-B14F-4D97-AF65-F5344CB8AC3E}">
        <p14:creationId xmlns:p14="http://schemas.microsoft.com/office/powerpoint/2010/main" val="3678723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D18096-D934-158E-9338-89154AB0B34A}"/>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8FBFA98-7E6F-CF37-739B-5DA1AF278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9802554-8B81-0E2C-4363-61FD506C5CAC}"/>
              </a:ext>
            </a:extLst>
          </p:cNvPr>
          <p:cNvSpPr>
            <a:spLocks noGrp="1"/>
          </p:cNvSpPr>
          <p:nvPr>
            <p:ph type="title"/>
          </p:nvPr>
        </p:nvSpPr>
        <p:spPr>
          <a:xfrm>
            <a:off x="4927992" y="219712"/>
            <a:ext cx="3669270" cy="2258545"/>
          </a:xfrm>
        </p:spPr>
        <p:txBody>
          <a:bodyPr anchor="b">
            <a:normAutofit/>
          </a:bodyPr>
          <a:lstStyle/>
          <a:p>
            <a:r>
              <a:rPr lang="en-US" sz="4000" dirty="0" err="1">
                <a:solidFill>
                  <a:srgbClr val="FF0000"/>
                </a:solidFill>
                <a:latin typeface="Calibri" panose="020F0502020204030204" pitchFamily="34" charset="0"/>
                <a:ea typeface="+mj-lt"/>
                <a:cs typeface="Calibri" panose="020F0502020204030204" pitchFamily="34" charset="0"/>
              </a:rPr>
              <a:t>Alarmknapp</a:t>
            </a:r>
            <a:r>
              <a:rPr lang="en-US" sz="4000" dirty="0">
                <a:solidFill>
                  <a:srgbClr val="FF0000"/>
                </a:solidFill>
                <a:latin typeface="Calibri" panose="020F0502020204030204" pitchFamily="34" charset="0"/>
                <a:ea typeface="+mj-lt"/>
                <a:cs typeface="Calibri" panose="020F0502020204030204" pitchFamily="34" charset="0"/>
              </a:rPr>
              <a:t> </a:t>
            </a:r>
            <a:r>
              <a:rPr lang="en-US" sz="4000" dirty="0" err="1">
                <a:solidFill>
                  <a:srgbClr val="FF0000"/>
                </a:solidFill>
                <a:latin typeface="Calibri" panose="020F0502020204030204" pitchFamily="34" charset="0"/>
                <a:ea typeface="+mj-lt"/>
                <a:cs typeface="Calibri" panose="020F0502020204030204" pitchFamily="34" charset="0"/>
              </a:rPr>
              <a:t>kan</a:t>
            </a:r>
            <a:r>
              <a:rPr lang="en-US" sz="4000" dirty="0">
                <a:solidFill>
                  <a:srgbClr val="FF0000"/>
                </a:solidFill>
                <a:latin typeface="Calibri" panose="020F0502020204030204" pitchFamily="34" charset="0"/>
                <a:ea typeface="+mj-lt"/>
                <a:cs typeface="Calibri" panose="020F0502020204030204" pitchFamily="34" charset="0"/>
              </a:rPr>
              <a:t> </a:t>
            </a:r>
            <a:r>
              <a:rPr lang="en-US" sz="4000" dirty="0" err="1">
                <a:solidFill>
                  <a:srgbClr val="FF0000"/>
                </a:solidFill>
                <a:latin typeface="Calibri" panose="020F0502020204030204" pitchFamily="34" charset="0"/>
                <a:ea typeface="+mj-lt"/>
                <a:cs typeface="Calibri" panose="020F0502020204030204" pitchFamily="34" charset="0"/>
              </a:rPr>
              <a:t>tilpasses</a:t>
            </a:r>
            <a:endParaRPr lang="en-US" sz="4000" dirty="0">
              <a:solidFill>
                <a:srgbClr val="FF0000"/>
              </a:solidFill>
              <a:latin typeface="Calibri" panose="020F0502020204030204" pitchFamily="34" charset="0"/>
              <a:ea typeface="+mj-lt"/>
              <a:cs typeface="Calibri" panose="020F0502020204030204" pitchFamily="34" charset="0"/>
            </a:endParaRPr>
          </a:p>
          <a:p>
            <a:endParaRPr lang="en-US" sz="2900" b="1" dirty="0">
              <a:ea typeface="+mj-lt"/>
              <a:cs typeface="+mj-lt"/>
            </a:endParaRPr>
          </a:p>
          <a:p>
            <a:endParaRPr lang="en-US" sz="4200" b="1" dirty="0"/>
          </a:p>
        </p:txBody>
      </p:sp>
      <p:sp>
        <p:nvSpPr>
          <p:cNvPr id="7" name="Oval 6">
            <a:extLst>
              <a:ext uri="{FF2B5EF4-FFF2-40B4-BE49-F238E27FC236}">
                <a16:creationId xmlns:a16="http://schemas.microsoft.com/office/drawing/2014/main" id="{099C4CD8-6CB5-CC46-B607-EF682F958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D2FBB56-832E-FDF7-EC62-D967A0502A08}"/>
              </a:ext>
            </a:extLst>
          </p:cNvPr>
          <p:cNvPicPr>
            <a:picLocks noChangeAspect="1"/>
          </p:cNvPicPr>
          <p:nvPr/>
        </p:nvPicPr>
        <p:blipFill rotWithShape="1">
          <a:blip r:embed="rId3"/>
          <a:srcRect l="15391" r="9633" b="1"/>
          <a:stretch/>
        </p:blipFill>
        <p:spPr>
          <a:xfrm>
            <a:off x="69915" y="4008027"/>
            <a:ext cx="1065421" cy="1073916"/>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8" name="!!plus graphic">
            <a:extLst>
              <a:ext uri="{FF2B5EF4-FFF2-40B4-BE49-F238E27FC236}">
                <a16:creationId xmlns:a16="http://schemas.microsoft.com/office/drawing/2014/main" id="{64CC7569-3B29-F222-80B3-65DED18C6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circle graphic">
            <a:extLst>
              <a:ext uri="{FF2B5EF4-FFF2-40B4-BE49-F238E27FC236}">
                <a16:creationId xmlns:a16="http://schemas.microsoft.com/office/drawing/2014/main" id="{6AA1716D-A795-649D-2C8D-F5C8BE352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2E12E55-6C7A-196F-4E42-05F33B4DA561}"/>
              </a:ext>
            </a:extLst>
          </p:cNvPr>
          <p:cNvSpPr>
            <a:spLocks noGrp="1"/>
          </p:cNvSpPr>
          <p:nvPr>
            <p:ph idx="1"/>
          </p:nvPr>
        </p:nvSpPr>
        <p:spPr>
          <a:xfrm>
            <a:off x="4993286" y="1900800"/>
            <a:ext cx="3654731" cy="2527889"/>
          </a:xfrm>
        </p:spPr>
        <p:txBody>
          <a:bodyPr vert="horz" lIns="91440" tIns="45720" rIns="91440" bIns="45720" rtlCol="0" anchor="t">
            <a:noAutofit/>
          </a:bodyPr>
          <a:lstStyle/>
          <a:p>
            <a:r>
              <a:rPr lang="en-US" sz="1600" dirty="0" err="1">
                <a:solidFill>
                  <a:schemeClr val="tx1">
                    <a:alpha val="80000"/>
                  </a:schemeClr>
                </a:solidFill>
                <a:latin typeface="Arial"/>
                <a:cs typeface="Arial"/>
              </a:rPr>
              <a:t>Trekkesnor</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koblet</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til</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trygghetsalarm</a:t>
            </a:r>
            <a:endParaRPr lang="en-US" sz="1600" dirty="0">
              <a:solidFill>
                <a:schemeClr val="tx1">
                  <a:alpha val="80000"/>
                </a:schemeClr>
              </a:solidFill>
              <a:latin typeface="Arial"/>
              <a:cs typeface="Arial"/>
            </a:endParaRPr>
          </a:p>
          <a:p>
            <a:r>
              <a:rPr lang="en-US" sz="1600" dirty="0" err="1">
                <a:solidFill>
                  <a:schemeClr val="tx1">
                    <a:alpha val="80000"/>
                  </a:schemeClr>
                </a:solidFill>
                <a:latin typeface="Arial"/>
                <a:cs typeface="Arial"/>
              </a:rPr>
              <a:t>Hodebryter</a:t>
            </a:r>
            <a:endParaRPr lang="en-US" sz="1600" dirty="0">
              <a:solidFill>
                <a:schemeClr val="tx1">
                  <a:alpha val="80000"/>
                </a:schemeClr>
              </a:solidFill>
              <a:latin typeface="Arial"/>
              <a:cs typeface="Arial"/>
            </a:endParaRPr>
          </a:p>
          <a:p>
            <a:r>
              <a:rPr lang="en-US" sz="1600" dirty="0" err="1">
                <a:solidFill>
                  <a:schemeClr val="tx1">
                    <a:alpha val="80000"/>
                  </a:schemeClr>
                </a:solidFill>
                <a:latin typeface="Arial"/>
                <a:cs typeface="Arial"/>
              </a:rPr>
              <a:t>Stemmeutløser</a:t>
            </a:r>
            <a:endParaRPr lang="en-US" sz="1600" dirty="0">
              <a:solidFill>
                <a:schemeClr val="tx1">
                  <a:alpha val="80000"/>
                </a:schemeClr>
              </a:solidFill>
              <a:latin typeface="Arial"/>
              <a:cs typeface="Arial"/>
            </a:endParaRPr>
          </a:p>
          <a:p>
            <a:r>
              <a:rPr lang="en-US" sz="1600" dirty="0" err="1">
                <a:solidFill>
                  <a:schemeClr val="tx1">
                    <a:alpha val="80000"/>
                  </a:schemeClr>
                </a:solidFill>
                <a:latin typeface="Arial"/>
                <a:cs typeface="Arial"/>
              </a:rPr>
              <a:t>Knapper</a:t>
            </a:r>
            <a:r>
              <a:rPr lang="en-US" sz="1600" dirty="0">
                <a:solidFill>
                  <a:schemeClr val="tx1">
                    <a:alpha val="80000"/>
                  </a:schemeClr>
                </a:solidFill>
                <a:latin typeface="Arial"/>
                <a:cs typeface="Arial"/>
              </a:rPr>
              <a:t>/</a:t>
            </a:r>
            <a:r>
              <a:rPr lang="en-US" sz="1600" dirty="0" err="1">
                <a:solidFill>
                  <a:schemeClr val="tx1">
                    <a:alpha val="80000"/>
                  </a:schemeClr>
                </a:solidFill>
                <a:latin typeface="Arial"/>
                <a:cs typeface="Arial"/>
              </a:rPr>
              <a:t>sensorer</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på</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bordkant</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o.l.</a:t>
            </a:r>
            <a:endParaRPr lang="en-US" sz="1600" dirty="0">
              <a:solidFill>
                <a:schemeClr val="tx1">
                  <a:alpha val="80000"/>
                </a:schemeClr>
              </a:solidFill>
              <a:latin typeface="Arial"/>
              <a:cs typeface="Arial"/>
            </a:endParaRPr>
          </a:p>
          <a:p>
            <a:r>
              <a:rPr lang="en-US" sz="1600" dirty="0" err="1">
                <a:solidFill>
                  <a:schemeClr val="tx1">
                    <a:alpha val="80000"/>
                  </a:schemeClr>
                </a:solidFill>
                <a:latin typeface="Arial"/>
                <a:cs typeface="Arial"/>
              </a:rPr>
              <a:t>Brukergruppe</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Vansker</a:t>
            </a:r>
            <a:r>
              <a:rPr lang="en-US" sz="1600" dirty="0">
                <a:solidFill>
                  <a:schemeClr val="tx1">
                    <a:alpha val="80000"/>
                  </a:schemeClr>
                </a:solidFill>
                <a:latin typeface="Arial"/>
                <a:cs typeface="Arial"/>
              </a:rPr>
              <a:t> med å </a:t>
            </a:r>
            <a:r>
              <a:rPr lang="en-US" sz="1600" dirty="0" err="1">
                <a:solidFill>
                  <a:schemeClr val="tx1">
                    <a:alpha val="80000"/>
                  </a:schemeClr>
                </a:solidFill>
                <a:latin typeface="Arial"/>
                <a:cs typeface="Arial"/>
              </a:rPr>
              <a:t>trykke</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på</a:t>
            </a:r>
            <a:r>
              <a:rPr lang="en-US" sz="1600" dirty="0">
                <a:solidFill>
                  <a:schemeClr val="tx1">
                    <a:alpha val="80000"/>
                  </a:schemeClr>
                </a:solidFill>
                <a:latin typeface="Arial"/>
                <a:cs typeface="Arial"/>
              </a:rPr>
              <a:t> </a:t>
            </a:r>
            <a:r>
              <a:rPr lang="en-US" sz="1600" dirty="0" err="1">
                <a:solidFill>
                  <a:schemeClr val="tx1">
                    <a:alpha val="80000"/>
                  </a:schemeClr>
                </a:solidFill>
                <a:latin typeface="Arial"/>
                <a:cs typeface="Arial"/>
              </a:rPr>
              <a:t>alarmknapp</a:t>
            </a:r>
            <a:endParaRPr lang="en-US" sz="1100" dirty="0">
              <a:solidFill>
                <a:schemeClr val="tx1">
                  <a:alpha val="80000"/>
                </a:schemeClr>
              </a:solidFill>
              <a:latin typeface="Arial"/>
              <a:cs typeface="Arial"/>
            </a:endParaRPr>
          </a:p>
          <a:p>
            <a:endParaRPr lang="en-US" sz="1100" dirty="0">
              <a:solidFill>
                <a:schemeClr val="tx1">
                  <a:alpha val="80000"/>
                </a:schemeClr>
              </a:solidFill>
              <a:latin typeface="Arial"/>
              <a:cs typeface="Arial"/>
            </a:endParaRPr>
          </a:p>
          <a:p>
            <a:endParaRPr lang="en-US" sz="1500" dirty="0">
              <a:solidFill>
                <a:schemeClr val="tx1">
                  <a:alpha val="80000"/>
                </a:schemeClr>
              </a:solidFill>
              <a:cs typeface="Calibri"/>
            </a:endParaRPr>
          </a:p>
        </p:txBody>
      </p:sp>
      <p:sp>
        <p:nvSpPr>
          <p:cNvPr id="12" name="!!dot graphic">
            <a:extLst>
              <a:ext uri="{FF2B5EF4-FFF2-40B4-BE49-F238E27FC236}">
                <a16:creationId xmlns:a16="http://schemas.microsoft.com/office/drawing/2014/main" id="{BFA54EBF-2CFD-2A0B-F39F-7D0DEB185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4" name="!!Straight Connector">
            <a:extLst>
              <a:ext uri="{FF2B5EF4-FFF2-40B4-BE49-F238E27FC236}">
                <a16:creationId xmlns:a16="http://schemas.microsoft.com/office/drawing/2014/main" id="{40250ED5-9AC5-ACC9-9D31-14EEF7A260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7" name="Picture 4" descr="Bildet viser en eldre mann som går med gåstol.">
            <a:extLst>
              <a:ext uri="{FF2B5EF4-FFF2-40B4-BE49-F238E27FC236}">
                <a16:creationId xmlns:a16="http://schemas.microsoft.com/office/drawing/2014/main" id="{A1B583DB-F533-E179-5088-EBF45E1A5612}"/>
              </a:ext>
            </a:extLst>
          </p:cNvPr>
          <p:cNvPicPr>
            <a:picLocks noChangeAspect="1"/>
          </p:cNvPicPr>
          <p:nvPr/>
        </p:nvPicPr>
        <p:blipFill rotWithShape="1">
          <a:blip r:embed="rId4"/>
          <a:srcRect l="9879" r="33890" b="2"/>
          <a:stretch/>
        </p:blipFill>
        <p:spPr>
          <a:xfrm>
            <a:off x="3863813" y="4133569"/>
            <a:ext cx="1058619" cy="105100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9" name="Picture 3" descr="Et bilde som inneholder kabel&#10;&#10;Automatisk generert beskrivelse">
            <a:extLst>
              <a:ext uri="{FF2B5EF4-FFF2-40B4-BE49-F238E27FC236}">
                <a16:creationId xmlns:a16="http://schemas.microsoft.com/office/drawing/2014/main" id="{6DF6492C-32D8-5441-EADE-AFF239BCDBFE}"/>
              </a:ext>
            </a:extLst>
          </p:cNvPr>
          <p:cNvPicPr>
            <a:picLocks noChangeAspect="1"/>
          </p:cNvPicPr>
          <p:nvPr/>
        </p:nvPicPr>
        <p:blipFill rotWithShape="1">
          <a:blip r:embed="rId5"/>
          <a:srcRect l="10363" t="2058" r="6386" b="2310"/>
          <a:stretch/>
        </p:blipFill>
        <p:spPr>
          <a:xfrm>
            <a:off x="459811" y="479583"/>
            <a:ext cx="4348887" cy="4264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3" descr="Et bilde som inneholder Elektronisk anordning, smarttelefon&#10;&#10;Automatisk generert beskrivelse">
            <a:extLst>
              <a:ext uri="{FF2B5EF4-FFF2-40B4-BE49-F238E27FC236}">
                <a16:creationId xmlns:a16="http://schemas.microsoft.com/office/drawing/2014/main" id="{010FB38A-0851-3124-965F-47E3CB92FC34}"/>
              </a:ext>
            </a:extLst>
          </p:cNvPr>
          <p:cNvPicPr>
            <a:picLocks noChangeAspect="1"/>
          </p:cNvPicPr>
          <p:nvPr/>
        </p:nvPicPr>
        <p:blipFill rotWithShape="1">
          <a:blip r:embed="rId6"/>
          <a:srcRect r="22526" b="2"/>
          <a:stretch/>
        </p:blipFill>
        <p:spPr>
          <a:xfrm rot="-10800000" flipV="1">
            <a:off x="1222554" y="4233464"/>
            <a:ext cx="1062933" cy="101808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5" name="Picture 3" descr="Et bilde som inneholder duppeditt, Elektronisk anordning, Bærbar kommunikasjonsenhet, Mobiltelefon&#10;&#10;Automatisk generert beskrivelse">
            <a:extLst>
              <a:ext uri="{FF2B5EF4-FFF2-40B4-BE49-F238E27FC236}">
                <a16:creationId xmlns:a16="http://schemas.microsoft.com/office/drawing/2014/main" id="{26A5506D-28FD-458B-5F71-6F2F1A34E6CF}"/>
              </a:ext>
            </a:extLst>
          </p:cNvPr>
          <p:cNvPicPr>
            <a:picLocks noChangeAspect="1"/>
          </p:cNvPicPr>
          <p:nvPr/>
        </p:nvPicPr>
        <p:blipFill rotWithShape="1">
          <a:blip r:embed="rId7"/>
          <a:srcRect l="17601" r="32415" b="1"/>
          <a:stretch/>
        </p:blipFill>
        <p:spPr>
          <a:xfrm>
            <a:off x="2631712" y="4179281"/>
            <a:ext cx="968359" cy="97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3159364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A399F161-28A9-257A-483E-F723B028F53E}"/>
              </a:ext>
            </a:extLst>
          </p:cNvPr>
          <p:cNvSpPr/>
          <p:nvPr/>
        </p:nvSpPr>
        <p:spPr>
          <a:xfrm rot="360000">
            <a:off x="4616001" y="1244974"/>
            <a:ext cx="1272048" cy="1668411"/>
          </a:xfrm>
          <a:prstGeom prst="ellipse">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 name="Plassholder for lysbildenumm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5E025E5-F4E9-4572-B8CF-5901727261FC}" type="slidenum">
              <a:rPr kumimoji="0" lang="nb-NO"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nb-NO" sz="900" b="0" i="0" u="none" strike="noStrike" kern="1200" cap="none" spc="0" normalizeH="0" baseline="0" noProof="0">
              <a:ln>
                <a:noFill/>
              </a:ln>
              <a:solidFill>
                <a:prstClr val="black"/>
              </a:solidFill>
              <a:effectLst/>
              <a:uLnTx/>
              <a:uFillTx/>
              <a:latin typeface="Arial"/>
              <a:ea typeface="+mn-ea"/>
              <a:cs typeface="+mn-cs"/>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 t="-330" r="302" b="660"/>
          <a:stretch/>
        </p:blipFill>
        <p:spPr bwMode="auto">
          <a:xfrm>
            <a:off x="5740995" y="1632832"/>
            <a:ext cx="3050296" cy="27785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tel 6">
            <a:extLst>
              <a:ext uri="{FF2B5EF4-FFF2-40B4-BE49-F238E27FC236}">
                <a16:creationId xmlns:a16="http://schemas.microsoft.com/office/drawing/2014/main" id="{A8FBDA6F-8546-51C3-FCE9-AC7BA5522B39}"/>
              </a:ext>
            </a:extLst>
          </p:cNvPr>
          <p:cNvSpPr>
            <a:spLocks noGrp="1"/>
          </p:cNvSpPr>
          <p:nvPr>
            <p:ph type="title"/>
          </p:nvPr>
        </p:nvSpPr>
        <p:spPr/>
        <p:txBody>
          <a:bodyPr/>
          <a:lstStyle/>
          <a:p>
            <a:r>
              <a:rPr lang="nb-NO" sz="4000" dirty="0">
                <a:solidFill>
                  <a:srgbClr val="FF0000"/>
                </a:solidFill>
                <a:latin typeface="Calibri" panose="020F0502020204030204" pitchFamily="34" charset="0"/>
                <a:ea typeface="Calibri" panose="020F0502020204030204" pitchFamily="34" charset="0"/>
                <a:cs typeface="Calibri" panose="020F0502020204030204" pitchFamily="34" charset="0"/>
              </a:rPr>
              <a:t>Lokaliseringsteknologi</a:t>
            </a:r>
          </a:p>
        </p:txBody>
      </p:sp>
      <p:sp>
        <p:nvSpPr>
          <p:cNvPr id="10" name="TekstSylinder 9">
            <a:extLst>
              <a:ext uri="{FF2B5EF4-FFF2-40B4-BE49-F238E27FC236}">
                <a16:creationId xmlns:a16="http://schemas.microsoft.com/office/drawing/2014/main" id="{D687AF0F-5717-F54B-41C0-6E5EA296F48A}"/>
              </a:ext>
            </a:extLst>
          </p:cNvPr>
          <p:cNvSpPr txBox="1"/>
          <p:nvPr/>
        </p:nvSpPr>
        <p:spPr>
          <a:xfrm>
            <a:off x="552893" y="1360967"/>
            <a:ext cx="346621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GPS </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Mobil trygghetsalarm (MTRA) </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Utebruk</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Toveis kommunikasjon mulig</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Klokke eller frittstående enhet</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ea typeface="+mn-ea"/>
                <a:cs typeface="Arial"/>
              </a:rPr>
              <a:t>Lades</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Ellipse 11">
            <a:extLst>
              <a:ext uri="{FF2B5EF4-FFF2-40B4-BE49-F238E27FC236}">
                <a16:creationId xmlns:a16="http://schemas.microsoft.com/office/drawing/2014/main" id="{739F2311-C80A-892D-C6A3-24205C72794A}"/>
              </a:ext>
            </a:extLst>
          </p:cNvPr>
          <p:cNvSpPr/>
          <p:nvPr/>
        </p:nvSpPr>
        <p:spPr>
          <a:xfrm rot="-420000">
            <a:off x="4938002" y="2891468"/>
            <a:ext cx="1087692" cy="2064760"/>
          </a:xfrm>
          <a:prstGeom prst="ellipse">
            <a:avLst/>
          </a:prstGeom>
          <a:solidFill>
            <a:srgbClr val="7DB3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pic>
        <p:nvPicPr>
          <p:cNvPr id="8" name="Plassholder for innhold 7" descr="Et bilde som inneholder klokke, tekst, duppeditt, Elektronisk anordning&#10;&#10;Automatisk generert beskrivelse">
            <a:extLst>
              <a:ext uri="{FF2B5EF4-FFF2-40B4-BE49-F238E27FC236}">
                <a16:creationId xmlns:a16="http://schemas.microsoft.com/office/drawing/2014/main" id="{D5FDE6F6-CDF3-5D13-AF8C-197AA4A13A95}"/>
              </a:ext>
            </a:extLst>
          </p:cNvPr>
          <p:cNvPicPr>
            <a:picLocks noGrp="1" noChangeAspect="1"/>
          </p:cNvPicPr>
          <p:nvPr>
            <p:ph sz="half" idx="1"/>
          </p:nvPr>
        </p:nvPicPr>
        <p:blipFill rotWithShape="1">
          <a:blip r:embed="rId4"/>
          <a:srcRect l="21852" r="19259" b="8711"/>
          <a:stretch/>
        </p:blipFill>
        <p:spPr>
          <a:xfrm rot="21240000">
            <a:off x="4678308" y="2889452"/>
            <a:ext cx="1258510" cy="2061189"/>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Bilde 8" descr="Et bilde som inneholder datamus, sirkel, design&#10;&#10;Automatisk generert beskrivelse">
            <a:extLst>
              <a:ext uri="{FF2B5EF4-FFF2-40B4-BE49-F238E27FC236}">
                <a16:creationId xmlns:a16="http://schemas.microsoft.com/office/drawing/2014/main" id="{3C5F432E-E1C3-5ECD-0FCA-002E48B267C6}"/>
              </a:ext>
            </a:extLst>
          </p:cNvPr>
          <p:cNvPicPr>
            <a:picLocks noChangeAspect="1"/>
          </p:cNvPicPr>
          <p:nvPr/>
        </p:nvPicPr>
        <p:blipFill rotWithShape="1">
          <a:blip r:embed="rId5"/>
          <a:srcRect t="8358" r="8709" b="7761"/>
          <a:stretch/>
        </p:blipFill>
        <p:spPr>
          <a:xfrm rot="480000">
            <a:off x="4527247" y="1268361"/>
            <a:ext cx="1343313" cy="1602042"/>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Bilde 4">
            <a:extLst>
              <a:ext uri="{FF2B5EF4-FFF2-40B4-BE49-F238E27FC236}">
                <a16:creationId xmlns:a16="http://schemas.microsoft.com/office/drawing/2014/main" id="{8000A5E8-0141-FA60-D2BC-46A309F72D9C}"/>
              </a:ext>
            </a:extLst>
          </p:cNvPr>
          <p:cNvPicPr>
            <a:picLocks noChangeAspect="1"/>
          </p:cNvPicPr>
          <p:nvPr/>
        </p:nvPicPr>
        <p:blipFill>
          <a:blip r:embed="rId6" cstate="print">
            <a:extLst>
              <a:ext uri="{28A0092B-C50C-407E-A947-70E740481C1C}">
                <a14:useLocalDpi xmlns:a14="http://schemas.microsoft.com/office/drawing/2010/main" val="0"/>
              </a:ext>
            </a:extLst>
          </a:blip>
          <a:srcRect l="4434" r="4434"/>
          <a:stretch/>
        </p:blipFill>
        <p:spPr>
          <a:xfrm rot="480000">
            <a:off x="3104900" y="3323047"/>
            <a:ext cx="1343313" cy="1602042"/>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5721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CA5026C-8E0E-5D89-1FA4-4F570C3BB25F}"/>
              </a:ext>
            </a:extLst>
          </p:cNvPr>
          <p:cNvSpPr>
            <a:spLocks noGrp="1"/>
          </p:cNvSpPr>
          <p:nvPr>
            <p:ph type="title"/>
          </p:nvPr>
        </p:nvSpPr>
        <p:spPr>
          <a:xfrm>
            <a:off x="4437332" y="367879"/>
            <a:ext cx="4518355" cy="467008"/>
          </a:xfrm>
        </p:spPr>
        <p:txBody>
          <a:bodyPr anchor="b">
            <a:normAutofit fontScale="90000"/>
          </a:bodyPr>
          <a:lstStyle/>
          <a:p>
            <a:r>
              <a:rPr lang="en-US" sz="3600" dirty="0">
                <a:solidFill>
                  <a:srgbClr val="FF0000"/>
                </a:solidFill>
              </a:rPr>
              <a:t>Den </a:t>
            </a:r>
            <a:r>
              <a:rPr lang="en-US" sz="3600" dirty="0" err="1">
                <a:solidFill>
                  <a:srgbClr val="FF0000"/>
                </a:solidFill>
              </a:rPr>
              <a:t>gode</a:t>
            </a:r>
            <a:r>
              <a:rPr lang="en-US" sz="3600" dirty="0">
                <a:solidFill>
                  <a:srgbClr val="FF0000"/>
                </a:solidFill>
              </a:rPr>
              <a:t> </a:t>
            </a:r>
            <a:r>
              <a:rPr lang="en-US" sz="3600" dirty="0" err="1">
                <a:solidFill>
                  <a:srgbClr val="FF0000"/>
                </a:solidFill>
              </a:rPr>
              <a:t>kandidaten</a:t>
            </a:r>
            <a:endParaRPr lang="en-US" sz="3600" dirty="0">
              <a:solidFill>
                <a:srgbClr val="FF0000"/>
              </a:solidFill>
            </a:endParaRPr>
          </a:p>
        </p:txBody>
      </p:sp>
      <p:sp>
        <p:nvSpPr>
          <p:cNvPr id="27"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742"/>
            <a:ext cx="4306642" cy="430797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Content Placeholder 3" descr="Smilende mann som står utendørs i nærheten av trær, med briller, skjorte og ryggsekk">
            <a:extLst>
              <a:ext uri="{FF2B5EF4-FFF2-40B4-BE49-F238E27FC236}">
                <a16:creationId xmlns:a16="http://schemas.microsoft.com/office/drawing/2014/main" id="{A4CE7238-AC28-9FA7-CFCC-06999E20C435}"/>
              </a:ext>
            </a:extLst>
          </p:cNvPr>
          <p:cNvPicPr>
            <a:picLocks noChangeAspect="1"/>
          </p:cNvPicPr>
          <p:nvPr/>
        </p:nvPicPr>
        <p:blipFill rotWithShape="1">
          <a:blip r:embed="rId3"/>
          <a:srcRect l="28010" r="5262" b="2"/>
          <a:stretch/>
        </p:blipFill>
        <p:spPr>
          <a:xfrm>
            <a:off x="379063" y="415741"/>
            <a:ext cx="4306642" cy="430797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922"/>
            <a:ext cx="128636" cy="12867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383"/>
            <a:ext cx="118159" cy="11819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2648"/>
            <a:ext cx="84320" cy="84345"/>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5291"/>
            <a:ext cx="0" cy="242979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kstSylinder 4">
            <a:extLst>
              <a:ext uri="{FF2B5EF4-FFF2-40B4-BE49-F238E27FC236}">
                <a16:creationId xmlns:a16="http://schemas.microsoft.com/office/drawing/2014/main" id="{DC603A65-7F12-D489-CBC7-F818FC52B870}"/>
              </a:ext>
            </a:extLst>
          </p:cNvPr>
          <p:cNvSpPr txBox="1"/>
          <p:nvPr/>
        </p:nvSpPr>
        <p:spPr>
          <a:xfrm>
            <a:off x="4822545" y="656598"/>
            <a:ext cx="3867059" cy="4247317"/>
          </a:xfrm>
          <a:prstGeom prst="rect">
            <a:avLst/>
          </a:prstGeom>
          <a:noFill/>
        </p:spPr>
        <p:txBody>
          <a:bodyPr wrap="square">
            <a:spAutoFit/>
          </a:bodyPr>
          <a:lstStyle/>
          <a:p>
            <a:pPr lvl="0" rtl="0"/>
            <a:r>
              <a:rPr lang="en-US" sz="1800" u="sng" dirty="0">
                <a:latin typeface="Aptos Display" panose="02110004020202020204"/>
              </a:rPr>
              <a:t>GPS</a:t>
            </a:r>
          </a:p>
          <a:p>
            <a:pPr marL="285750" lvl="0" indent="-285750" rtl="0">
              <a:buFont typeface="Arial" panose="020B0604020202020204" pitchFamily="34" charset="0"/>
              <a:buChar char="•"/>
            </a:pPr>
            <a:r>
              <a:rPr lang="en-US" sz="1800" dirty="0" err="1">
                <a:latin typeface="Aptos Display" panose="02110004020202020204"/>
              </a:rPr>
              <a:t>Fysisk</a:t>
            </a:r>
            <a:r>
              <a:rPr lang="en-US" sz="1800" dirty="0">
                <a:latin typeface="Aptos Display" panose="02110004020202020204"/>
              </a:rPr>
              <a:t> </a:t>
            </a:r>
            <a:r>
              <a:rPr lang="en-US" sz="1800" dirty="0" err="1">
                <a:latin typeface="Aptos Display" panose="02110004020202020204"/>
              </a:rPr>
              <a:t>aktiv</a:t>
            </a:r>
            <a:r>
              <a:rPr lang="en-US" sz="1800" dirty="0">
                <a:latin typeface="Aptos Display" panose="02110004020202020204"/>
              </a:rPr>
              <a:t>, men </a:t>
            </a:r>
            <a:r>
              <a:rPr lang="en-US" sz="1800" dirty="0" err="1">
                <a:latin typeface="Aptos Display" panose="02110004020202020204"/>
              </a:rPr>
              <a:t>vansker</a:t>
            </a:r>
            <a:r>
              <a:rPr lang="en-US" sz="1800" dirty="0">
                <a:latin typeface="Aptos Display" panose="02110004020202020204"/>
              </a:rPr>
              <a:t> med å </a:t>
            </a:r>
            <a:r>
              <a:rPr lang="en-US" sz="1800" dirty="0" err="1">
                <a:latin typeface="Aptos Display" panose="02110004020202020204"/>
              </a:rPr>
              <a:t>orientere</a:t>
            </a:r>
            <a:r>
              <a:rPr lang="en-US" sz="1800" dirty="0">
                <a:latin typeface="Aptos Display" panose="02110004020202020204"/>
              </a:rPr>
              <a:t> seg – </a:t>
            </a:r>
            <a:r>
              <a:rPr lang="en-US" sz="1800" dirty="0" err="1">
                <a:latin typeface="Aptos Display" panose="02110004020202020204"/>
              </a:rPr>
              <a:t>finner</a:t>
            </a:r>
            <a:r>
              <a:rPr lang="en-US" sz="1800" dirty="0">
                <a:latin typeface="Aptos Display" panose="02110004020202020204"/>
              </a:rPr>
              <a:t> </a:t>
            </a:r>
            <a:r>
              <a:rPr lang="en-US" sz="1800" dirty="0" err="1">
                <a:latin typeface="Aptos Display" panose="02110004020202020204"/>
              </a:rPr>
              <a:t>ikke</a:t>
            </a:r>
            <a:r>
              <a:rPr lang="en-US" sz="1800" dirty="0">
                <a:latin typeface="Aptos Display" panose="02110004020202020204"/>
              </a:rPr>
              <a:t> </a:t>
            </a:r>
            <a:r>
              <a:rPr lang="en-US" sz="1800" dirty="0" err="1">
                <a:latin typeface="Aptos Display" panose="02110004020202020204"/>
              </a:rPr>
              <a:t>veien</a:t>
            </a:r>
            <a:r>
              <a:rPr lang="en-US" sz="1800" dirty="0">
                <a:latin typeface="Aptos Display" panose="02110004020202020204"/>
              </a:rPr>
              <a:t> </a:t>
            </a:r>
            <a:r>
              <a:rPr lang="en-US" sz="1800" dirty="0" err="1">
                <a:latin typeface="Aptos Display" panose="02110004020202020204"/>
              </a:rPr>
              <a:t>hjem</a:t>
            </a:r>
            <a:endParaRPr lang="en-US" sz="1800" dirty="0">
              <a:latin typeface="Aptos Display" panose="02110004020202020204"/>
            </a:endParaRPr>
          </a:p>
          <a:p>
            <a:pPr marL="285750" lvl="0" indent="-285750" rtl="0">
              <a:buFont typeface="Arial" panose="020B0604020202020204" pitchFamily="34" charset="0"/>
              <a:buChar char="•"/>
            </a:pPr>
            <a:r>
              <a:rPr lang="en-US" sz="1800" dirty="0" err="1">
                <a:solidFill>
                  <a:srgbClr val="010000"/>
                </a:solidFill>
              </a:rPr>
              <a:t>Trygge</a:t>
            </a:r>
            <a:r>
              <a:rPr lang="en-US" sz="1800" dirty="0">
                <a:solidFill>
                  <a:srgbClr val="010000"/>
                </a:solidFill>
              </a:rPr>
              <a:t> </a:t>
            </a:r>
            <a:r>
              <a:rPr lang="en-US" sz="1800" dirty="0" err="1">
                <a:solidFill>
                  <a:srgbClr val="010000"/>
                </a:solidFill>
              </a:rPr>
              <a:t>pårørende</a:t>
            </a:r>
            <a:r>
              <a:rPr lang="en-US" sz="1800" dirty="0">
                <a:solidFill>
                  <a:srgbClr val="010000"/>
                </a:solidFill>
              </a:rPr>
              <a:t> </a:t>
            </a:r>
            <a:r>
              <a:rPr lang="en-US" sz="1800" dirty="0" err="1">
                <a:solidFill>
                  <a:srgbClr val="010000"/>
                </a:solidFill>
              </a:rPr>
              <a:t>som</a:t>
            </a:r>
            <a:r>
              <a:rPr lang="en-US" sz="1800" dirty="0">
                <a:solidFill>
                  <a:srgbClr val="010000"/>
                </a:solidFill>
              </a:rPr>
              <a:t> </a:t>
            </a:r>
            <a:r>
              <a:rPr lang="en-US" sz="1800" dirty="0" err="1">
                <a:solidFill>
                  <a:srgbClr val="010000"/>
                </a:solidFill>
              </a:rPr>
              <a:t>kan</a:t>
            </a:r>
            <a:r>
              <a:rPr lang="en-US" sz="1800" dirty="0">
                <a:solidFill>
                  <a:srgbClr val="010000"/>
                </a:solidFill>
              </a:rPr>
              <a:t> </a:t>
            </a:r>
            <a:r>
              <a:rPr lang="en-US" sz="1800" dirty="0" err="1">
                <a:solidFill>
                  <a:srgbClr val="010000"/>
                </a:solidFill>
              </a:rPr>
              <a:t>administrere</a:t>
            </a:r>
            <a:r>
              <a:rPr lang="en-US" sz="1800" dirty="0">
                <a:solidFill>
                  <a:srgbClr val="010000"/>
                </a:solidFill>
              </a:rPr>
              <a:t> GPS!</a:t>
            </a:r>
            <a:br>
              <a:rPr lang="en-US" sz="1800" dirty="0">
                <a:solidFill>
                  <a:srgbClr val="010000"/>
                </a:solidFill>
              </a:rPr>
            </a:br>
            <a:br>
              <a:rPr lang="en-US" sz="1800" dirty="0">
                <a:latin typeface="Aptos Display" panose="02110004020202020204"/>
              </a:rPr>
            </a:br>
            <a:r>
              <a:rPr lang="en-US" sz="1800" u="sng" dirty="0">
                <a:latin typeface="Aptos Display" panose="02110004020202020204"/>
              </a:rPr>
              <a:t>Mobil </a:t>
            </a:r>
            <a:r>
              <a:rPr lang="en-US" sz="1800" u="sng" dirty="0" err="1">
                <a:latin typeface="Aptos Display" panose="02110004020202020204"/>
              </a:rPr>
              <a:t>trygghetsalarm</a:t>
            </a:r>
            <a:r>
              <a:rPr lang="en-US" sz="1800" u="sng" dirty="0">
                <a:latin typeface="Aptos Display" panose="02110004020202020204"/>
              </a:rPr>
              <a:t>: </a:t>
            </a:r>
            <a:br>
              <a:rPr lang="en-US" sz="1800" dirty="0">
                <a:latin typeface="Aptos Display" panose="02110004020202020204"/>
              </a:rPr>
            </a:br>
            <a:endParaRPr lang="en-US" sz="1800" dirty="0">
              <a:latin typeface="Aptos Display" panose="02110004020202020204"/>
            </a:endParaRPr>
          </a:p>
          <a:p>
            <a:pPr marL="285750" lvl="0" indent="-285750" rtl="0">
              <a:buFont typeface="Arial" panose="020B0604020202020204" pitchFamily="34" charset="0"/>
              <a:buChar char="•"/>
            </a:pPr>
            <a:r>
              <a:rPr lang="en-US" sz="1800" dirty="0" err="1">
                <a:latin typeface="Aptos Display" panose="02110004020202020204"/>
              </a:rPr>
              <a:t>stor</a:t>
            </a:r>
            <a:r>
              <a:rPr lang="en-US" sz="1800" dirty="0">
                <a:latin typeface="Aptos Display" panose="02110004020202020204"/>
              </a:rPr>
              <a:t> </a:t>
            </a:r>
            <a:r>
              <a:rPr lang="en-US" sz="1800" dirty="0" err="1">
                <a:latin typeface="Aptos Display" panose="02110004020202020204"/>
              </a:rPr>
              <a:t>fallfare</a:t>
            </a:r>
            <a:r>
              <a:rPr lang="en-US" sz="1800" dirty="0">
                <a:latin typeface="Aptos Display" panose="02110004020202020204"/>
              </a:rPr>
              <a:t> </a:t>
            </a:r>
          </a:p>
          <a:p>
            <a:pPr marL="285750" lvl="0" indent="-285750" rtl="0">
              <a:buFont typeface="Arial" panose="020B0604020202020204" pitchFamily="34" charset="0"/>
              <a:buChar char="•"/>
            </a:pPr>
            <a:r>
              <a:rPr lang="en-US" sz="1800" dirty="0" err="1">
                <a:latin typeface="Aptos Display" panose="02110004020202020204"/>
              </a:rPr>
              <a:t>ønske</a:t>
            </a:r>
            <a:r>
              <a:rPr lang="en-US" sz="1800" dirty="0">
                <a:latin typeface="Aptos Display" panose="02110004020202020204"/>
              </a:rPr>
              <a:t> om og </a:t>
            </a:r>
            <a:r>
              <a:rPr lang="en-US" sz="1800" dirty="0" err="1">
                <a:latin typeface="Aptos Display" panose="02110004020202020204"/>
              </a:rPr>
              <a:t>evne</a:t>
            </a:r>
            <a:r>
              <a:rPr lang="en-US" sz="1800" dirty="0">
                <a:latin typeface="Aptos Display" panose="02110004020202020204"/>
              </a:rPr>
              <a:t> </a:t>
            </a:r>
            <a:r>
              <a:rPr lang="en-US" sz="1800" dirty="0" err="1">
                <a:latin typeface="Aptos Display" panose="02110004020202020204"/>
              </a:rPr>
              <a:t>til</a:t>
            </a:r>
            <a:r>
              <a:rPr lang="en-US" sz="1800" dirty="0">
                <a:latin typeface="Aptos Display" panose="02110004020202020204"/>
              </a:rPr>
              <a:t> </a:t>
            </a:r>
            <a:r>
              <a:rPr lang="en-US" sz="1800" dirty="0" err="1">
                <a:latin typeface="Aptos Display" panose="02110004020202020204"/>
              </a:rPr>
              <a:t>utendørs</a:t>
            </a:r>
            <a:r>
              <a:rPr lang="en-US" sz="1800" dirty="0">
                <a:latin typeface="Aptos Display" panose="02110004020202020204"/>
              </a:rPr>
              <a:t> </a:t>
            </a:r>
            <a:r>
              <a:rPr lang="en-US" sz="1800" dirty="0" err="1">
                <a:latin typeface="Aptos Display" panose="02110004020202020204"/>
              </a:rPr>
              <a:t>aktivitet</a:t>
            </a:r>
            <a:r>
              <a:rPr lang="en-US" sz="1800" dirty="0">
                <a:latin typeface="Aptos Display" panose="02110004020202020204"/>
              </a:rPr>
              <a:t> </a:t>
            </a:r>
          </a:p>
          <a:p>
            <a:pPr marL="285750" lvl="0" indent="-285750" rtl="0">
              <a:buFont typeface="Arial" panose="020B0604020202020204" pitchFamily="34" charset="0"/>
              <a:buChar char="•"/>
            </a:pPr>
            <a:r>
              <a:rPr lang="en-US" sz="1800" dirty="0" err="1">
                <a:latin typeface="Aptos Display" panose="02110004020202020204"/>
              </a:rPr>
              <a:t>ferdes</a:t>
            </a:r>
            <a:r>
              <a:rPr lang="en-US" sz="1800" dirty="0">
                <a:latin typeface="Aptos Display" panose="02110004020202020204"/>
              </a:rPr>
              <a:t> </a:t>
            </a:r>
            <a:r>
              <a:rPr lang="en-US" sz="1800" dirty="0" err="1">
                <a:latin typeface="Aptos Display" panose="02110004020202020204"/>
              </a:rPr>
              <a:t>mye</a:t>
            </a:r>
            <a:r>
              <a:rPr lang="en-US" sz="1800" dirty="0">
                <a:latin typeface="Aptos Display" panose="02110004020202020204"/>
              </a:rPr>
              <a:t> </a:t>
            </a:r>
            <a:r>
              <a:rPr lang="en-US" sz="1800" dirty="0" err="1">
                <a:latin typeface="Aptos Display" panose="02110004020202020204"/>
              </a:rPr>
              <a:t>i</a:t>
            </a:r>
            <a:r>
              <a:rPr lang="en-US" sz="1800" dirty="0">
                <a:latin typeface="Aptos Display" panose="02110004020202020204"/>
              </a:rPr>
              <a:t> </a:t>
            </a:r>
            <a:r>
              <a:rPr lang="en-US" sz="1800" dirty="0" err="1">
                <a:latin typeface="Aptos Display" panose="02110004020202020204"/>
              </a:rPr>
              <a:t>områder</a:t>
            </a:r>
            <a:r>
              <a:rPr lang="en-US" sz="1800" dirty="0">
                <a:latin typeface="Aptos Display" panose="02110004020202020204"/>
              </a:rPr>
              <a:t> med lite </a:t>
            </a:r>
            <a:r>
              <a:rPr lang="en-US" sz="1800" dirty="0" err="1">
                <a:latin typeface="Aptos Display" panose="02110004020202020204"/>
              </a:rPr>
              <a:t>mennesker</a:t>
            </a:r>
            <a:r>
              <a:rPr lang="en-US" sz="1800" dirty="0">
                <a:latin typeface="Aptos Display" panose="02110004020202020204"/>
              </a:rPr>
              <a:t>.</a:t>
            </a:r>
          </a:p>
          <a:p>
            <a:pPr marL="285750" lvl="0" indent="-285750" rtl="0">
              <a:buFont typeface="Arial" panose="020B0604020202020204" pitchFamily="34" charset="0"/>
              <a:buChar char="•"/>
            </a:pPr>
            <a:r>
              <a:rPr lang="en-US" sz="1800" dirty="0" err="1">
                <a:solidFill>
                  <a:srgbClr val="010000"/>
                </a:solidFill>
                <a:latin typeface="Aptos Display" panose="02110004020202020204"/>
              </a:rPr>
              <a:t>vansker</a:t>
            </a:r>
            <a:r>
              <a:rPr lang="en-US" sz="1800" dirty="0">
                <a:solidFill>
                  <a:srgbClr val="010000"/>
                </a:solidFill>
                <a:latin typeface="Aptos Display" panose="02110004020202020204"/>
              </a:rPr>
              <a:t> med å </a:t>
            </a:r>
            <a:r>
              <a:rPr lang="en-US" sz="1800" dirty="0" err="1">
                <a:solidFill>
                  <a:srgbClr val="010000"/>
                </a:solidFill>
                <a:latin typeface="Aptos Display" panose="02110004020202020204"/>
              </a:rPr>
              <a:t>varsle</a:t>
            </a:r>
            <a:r>
              <a:rPr lang="en-US" sz="1800" dirty="0">
                <a:solidFill>
                  <a:srgbClr val="010000"/>
                </a:solidFill>
                <a:latin typeface="Aptos Display" panose="02110004020202020204"/>
              </a:rPr>
              <a:t> </a:t>
            </a:r>
            <a:r>
              <a:rPr lang="en-US" sz="1800" dirty="0" err="1">
                <a:solidFill>
                  <a:srgbClr val="010000"/>
                </a:solidFill>
                <a:latin typeface="Aptos Display" panose="02110004020202020204"/>
              </a:rPr>
              <a:t>andre</a:t>
            </a:r>
            <a:r>
              <a:rPr lang="en-US" sz="1800" dirty="0">
                <a:solidFill>
                  <a:srgbClr val="010000"/>
                </a:solidFill>
                <a:latin typeface="Aptos Display" panose="02110004020202020204"/>
              </a:rPr>
              <a:t> om </a:t>
            </a:r>
            <a:r>
              <a:rPr lang="en-US" sz="1800" dirty="0" err="1">
                <a:solidFill>
                  <a:srgbClr val="010000"/>
                </a:solidFill>
                <a:latin typeface="Aptos Display" panose="02110004020202020204"/>
              </a:rPr>
              <a:t>behov</a:t>
            </a:r>
            <a:r>
              <a:rPr lang="en-US" sz="1800" dirty="0">
                <a:solidFill>
                  <a:srgbClr val="010000"/>
                </a:solidFill>
                <a:latin typeface="Aptos Display" panose="02110004020202020204"/>
              </a:rPr>
              <a:t> for </a:t>
            </a:r>
            <a:r>
              <a:rPr lang="en-US" sz="1800" dirty="0" err="1">
                <a:solidFill>
                  <a:srgbClr val="010000"/>
                </a:solidFill>
                <a:latin typeface="Aptos Display" panose="02110004020202020204"/>
              </a:rPr>
              <a:t>hjelp</a:t>
            </a:r>
            <a:r>
              <a:rPr lang="en-US" sz="1800" dirty="0">
                <a:solidFill>
                  <a:srgbClr val="010000"/>
                </a:solidFill>
                <a:latin typeface="Aptos Display" panose="02110004020202020204"/>
              </a:rPr>
              <a:t> via </a:t>
            </a:r>
            <a:r>
              <a:rPr lang="en-US" sz="1800" dirty="0" err="1">
                <a:solidFill>
                  <a:srgbClr val="010000"/>
                </a:solidFill>
                <a:latin typeface="Aptos Display" panose="02110004020202020204"/>
              </a:rPr>
              <a:t>mobiltelefon</a:t>
            </a:r>
            <a:endParaRPr lang="nb-NO" sz="1800" dirty="0"/>
          </a:p>
        </p:txBody>
      </p:sp>
    </p:spTree>
    <p:extLst>
      <p:ext uri="{BB962C8B-B14F-4D97-AF65-F5344CB8AC3E}">
        <p14:creationId xmlns:p14="http://schemas.microsoft.com/office/powerpoint/2010/main" val="1414918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335030"/>
            <a:ext cx="7886700" cy="828104"/>
          </a:xfrm>
          <a:solidFill>
            <a:schemeClr val="bg1"/>
          </a:solidFill>
          <a:ln>
            <a:solidFill>
              <a:schemeClr val="tx1"/>
            </a:solidFill>
          </a:ln>
        </p:spPr>
        <p:txBody>
          <a:bodyPr/>
          <a:lstStyle/>
          <a:p>
            <a:pPr algn="ctr"/>
            <a:r>
              <a:rPr lang="nb-NO" dirty="0">
                <a:solidFill>
                  <a:srgbClr val="FF0000"/>
                </a:solidFill>
              </a:rPr>
              <a:t>Digitalt tilsyn </a:t>
            </a:r>
          </a:p>
        </p:txBody>
      </p:sp>
      <p:sp>
        <p:nvSpPr>
          <p:cNvPr id="4" name="Plassholder for lysbildenummer 3"/>
          <p:cNvSpPr>
            <a:spLocks noGrp="1"/>
          </p:cNvSpPr>
          <p:nvPr>
            <p:ph type="sldNum" sz="quarter" idx="12"/>
          </p:nvPr>
        </p:nvSpPr>
        <p:spPr/>
        <p:txBody>
          <a:bodyPr/>
          <a:lstStyle/>
          <a:p>
            <a:fld id="{35E025E5-F4E9-4572-B8CF-5901727261FC}" type="slidenum">
              <a:rPr lang="nb-NO" smtClean="0">
                <a:solidFill>
                  <a:prstClr val="black"/>
                </a:solidFill>
              </a:rPr>
              <a:pPr/>
              <a:t>23</a:t>
            </a:fld>
            <a:endParaRPr lang="nb-NO">
              <a:solidFill>
                <a:prstClr val="black"/>
              </a:solidFill>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348" y="1527985"/>
            <a:ext cx="4868981" cy="2738801"/>
          </a:xfrm>
          <a:prstGeom prst="rect">
            <a:avLst/>
          </a:prstGeom>
        </p:spPr>
      </p:pic>
    </p:spTree>
    <p:extLst>
      <p:ext uri="{BB962C8B-B14F-4D97-AF65-F5344CB8AC3E}">
        <p14:creationId xmlns:p14="http://schemas.microsoft.com/office/powerpoint/2010/main" val="52209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997678" y="885825"/>
            <a:ext cx="5148643" cy="1171575"/>
          </a:xfrm>
        </p:spPr>
        <p:txBody>
          <a:bodyPr/>
          <a:lstStyle/>
          <a:p>
            <a:r>
              <a:rPr lang="nb-NO" dirty="0">
                <a:solidFill>
                  <a:srgbClr val="FF0000"/>
                </a:solidFill>
              </a:rPr>
              <a:t>Hva er digitalt tilsyn/kameraløsning?</a:t>
            </a:r>
          </a:p>
        </p:txBody>
      </p:sp>
      <p:sp>
        <p:nvSpPr>
          <p:cNvPr id="3" name="Undertittel 2"/>
          <p:cNvSpPr>
            <a:spLocks noGrp="1"/>
          </p:cNvSpPr>
          <p:nvPr>
            <p:ph type="subTitle" idx="1"/>
          </p:nvPr>
        </p:nvSpPr>
        <p:spPr>
          <a:xfrm>
            <a:off x="1164431" y="2057400"/>
            <a:ext cx="6643687" cy="2336006"/>
          </a:xfrm>
        </p:spPr>
        <p:txBody>
          <a:bodyPr/>
          <a:lstStyle/>
          <a:p>
            <a:pPr algn="l"/>
            <a:r>
              <a:rPr lang="nb-NO" dirty="0"/>
              <a:t>Kamera som installeres hjemme hos bruker og sender bilde eller video til responssenteret hvor ansatte kan utføre digitalt tilsyn.</a:t>
            </a:r>
          </a:p>
          <a:p>
            <a:pPr algn="l"/>
            <a:endParaRPr lang="nb-NO" dirty="0"/>
          </a:p>
          <a:p>
            <a:pPr algn="l"/>
            <a:r>
              <a:rPr lang="nb-NO" dirty="0"/>
              <a:t>Utføres som</a:t>
            </a:r>
          </a:p>
          <a:p>
            <a:pPr algn="l"/>
            <a:r>
              <a:rPr lang="nb-NO" dirty="0"/>
              <a:t>•       planlagte tilsyn til faste tidspunkt</a:t>
            </a:r>
          </a:p>
          <a:p>
            <a:pPr marL="285750" indent="-285750" algn="l">
              <a:buFont typeface="Arial" panose="020B0604020202020204" pitchFamily="34" charset="0"/>
              <a:buChar char="•"/>
            </a:pPr>
            <a:r>
              <a:rPr lang="nb-NO" dirty="0"/>
              <a:t>   hendelsesbaserte tilsyn (eks. ved varsel fra andre sensorer)</a:t>
            </a:r>
          </a:p>
          <a:p>
            <a:endParaRPr lang="nb-NO" dirty="0"/>
          </a:p>
        </p:txBody>
      </p:sp>
    </p:spTree>
    <p:extLst>
      <p:ext uri="{BB962C8B-B14F-4D97-AF65-F5344CB8AC3E}">
        <p14:creationId xmlns:p14="http://schemas.microsoft.com/office/powerpoint/2010/main" val="1598879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Den gode kandidaten</a:t>
            </a:r>
          </a:p>
        </p:txBody>
      </p:sp>
      <p:sp>
        <p:nvSpPr>
          <p:cNvPr id="3" name="Plassholder for innhold 2"/>
          <p:cNvSpPr>
            <a:spLocks noGrp="1"/>
          </p:cNvSpPr>
          <p:nvPr>
            <p:ph idx="1"/>
          </p:nvPr>
        </p:nvSpPr>
        <p:spPr>
          <a:xfrm>
            <a:off x="628650" y="1180058"/>
            <a:ext cx="7886700" cy="3232285"/>
          </a:xfrm>
        </p:spPr>
        <p:txBody>
          <a:bodyPr>
            <a:normAutofit fontScale="92500" lnSpcReduction="20000"/>
          </a:bodyPr>
          <a:lstStyle/>
          <a:p>
            <a:pPr marL="0" indent="0">
              <a:buNone/>
            </a:pPr>
            <a:r>
              <a:rPr lang="nb-NO" u="sng" dirty="0"/>
              <a:t>Hendelsesbaserte tilsyn:</a:t>
            </a:r>
          </a:p>
          <a:p>
            <a:pPr marL="342900" lvl="1" indent="0">
              <a:buNone/>
            </a:pPr>
            <a:endParaRPr lang="nb-NO" dirty="0"/>
          </a:p>
          <a:p>
            <a:pPr marL="0" indent="0">
              <a:buNone/>
            </a:pPr>
            <a:r>
              <a:rPr lang="nb-NO" dirty="0"/>
              <a:t>• Hjemmeboende som er utrygge og har fallfare - varsling fra kamera – hurtig </a:t>
            </a:r>
          </a:p>
          <a:p>
            <a:pPr marL="179388" indent="0">
              <a:buNone/>
            </a:pPr>
            <a:r>
              <a:rPr lang="nb-NO" dirty="0"/>
              <a:t>avklaring av behov for oppfølging i hjemmet </a:t>
            </a:r>
          </a:p>
          <a:p>
            <a:r>
              <a:rPr lang="nb-NO" dirty="0"/>
              <a:t>Hjemmeboende som har begynnende kognitiv svikt og avklaring på telefon ofte </a:t>
            </a:r>
          </a:p>
          <a:p>
            <a:pPr marL="179388" indent="0">
              <a:buNone/>
              <a:tabLst>
                <a:tab pos="179388" algn="l"/>
              </a:tabLst>
            </a:pPr>
            <a:r>
              <a:rPr lang="nb-NO" dirty="0"/>
              <a:t>ikke er mulig/pålitelig: </a:t>
            </a:r>
          </a:p>
          <a:p>
            <a:pPr lvl="1"/>
            <a:r>
              <a:rPr lang="nb-NO" dirty="0"/>
              <a:t>Brukere som er urolig på natt (urolig søvn og oppe om natta) hvor sengesensor av ulike grunner ikke er egnet</a:t>
            </a:r>
          </a:p>
          <a:p>
            <a:pPr lvl="1"/>
            <a:r>
              <a:rPr lang="nb-NO" dirty="0"/>
              <a:t>Brukere som har varsling fra dør- og sengesensor og som medfører (hyppige) fysiske tilsyn </a:t>
            </a:r>
          </a:p>
          <a:p>
            <a:pPr marL="0" indent="0">
              <a:buNone/>
            </a:pPr>
            <a:endParaRPr lang="nb-NO" dirty="0"/>
          </a:p>
          <a:p>
            <a:pPr marL="0" indent="0">
              <a:buNone/>
            </a:pPr>
            <a:r>
              <a:rPr lang="nb-NO" u="sng" dirty="0"/>
              <a:t>Planlagte tilsyn:</a:t>
            </a:r>
          </a:p>
          <a:p>
            <a:pPr marL="0" indent="0">
              <a:buNone/>
            </a:pPr>
            <a:endParaRPr lang="nb-NO" u="sng" dirty="0"/>
          </a:p>
          <a:p>
            <a:pPr marL="0" indent="0">
              <a:buNone/>
            </a:pPr>
            <a:r>
              <a:rPr lang="nb-NO" dirty="0"/>
              <a:t>• Hjemmeboende med behov for hyppige/nattlige tilsyn. Mindre inngripende!</a:t>
            </a:r>
            <a:endParaRPr lang="nb-NO" sz="1800" dirty="0"/>
          </a:p>
          <a:p>
            <a:pPr marL="0" indent="0">
              <a:buNone/>
            </a:pPr>
            <a:endParaRPr lang="nb-NO" dirty="0"/>
          </a:p>
          <a:p>
            <a:pPr marL="0" indent="0">
              <a:buNone/>
            </a:pPr>
            <a:endParaRPr lang="nb-NO" dirty="0"/>
          </a:p>
          <a:p>
            <a:endParaRPr lang="nb-NO" dirty="0"/>
          </a:p>
        </p:txBody>
      </p:sp>
    </p:spTree>
    <p:extLst>
      <p:ext uri="{BB962C8B-B14F-4D97-AF65-F5344CB8AC3E}">
        <p14:creationId xmlns:p14="http://schemas.microsoft.com/office/powerpoint/2010/main" val="101269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solidFill>
                  <a:srgbClr val="FF0000"/>
                </a:solidFill>
              </a:rPr>
              <a:t>Status velferdsteknologi (VFT)</a:t>
            </a:r>
          </a:p>
        </p:txBody>
      </p:sp>
      <p:sp>
        <p:nvSpPr>
          <p:cNvPr id="3" name="Plassholder for innhold 2"/>
          <p:cNvSpPr>
            <a:spLocks noGrp="1"/>
          </p:cNvSpPr>
          <p:nvPr>
            <p:ph idx="1"/>
          </p:nvPr>
        </p:nvSpPr>
        <p:spPr>
          <a:xfrm>
            <a:off x="628650" y="1404813"/>
            <a:ext cx="7886700" cy="3042700"/>
          </a:xfrm>
        </p:spPr>
        <p:txBody>
          <a:bodyPr>
            <a:normAutofit fontScale="92500" lnSpcReduction="20000"/>
          </a:bodyPr>
          <a:lstStyle/>
          <a:p>
            <a:r>
              <a:rPr lang="nb-NO" sz="2399" dirty="0"/>
              <a:t>Antall pr. 31.1.2025:</a:t>
            </a:r>
            <a:endParaRPr lang="nb-NO" sz="2099" dirty="0"/>
          </a:p>
          <a:p>
            <a:pPr lvl="1"/>
            <a:r>
              <a:rPr lang="nb-NO" sz="2000" dirty="0"/>
              <a:t>GPS og mobil trygghetsalarm: </a:t>
            </a:r>
            <a:r>
              <a:rPr lang="nb-NO" sz="2000" dirty="0">
                <a:solidFill>
                  <a:srgbClr val="FF0000"/>
                </a:solidFill>
              </a:rPr>
              <a:t>249 </a:t>
            </a:r>
            <a:r>
              <a:rPr lang="nb-NO" sz="2000" dirty="0" err="1">
                <a:solidFill>
                  <a:srgbClr val="FF0000"/>
                </a:solidFill>
              </a:rPr>
              <a:t>stk</a:t>
            </a:r>
            <a:r>
              <a:rPr lang="nb-NO" sz="2000" dirty="0">
                <a:solidFill>
                  <a:srgbClr val="FF0000"/>
                </a:solidFill>
              </a:rPr>
              <a:t> + 121 Mobil trygghetsalarm</a:t>
            </a:r>
          </a:p>
          <a:p>
            <a:pPr lvl="2">
              <a:buFont typeface="Wingdings" panose="05000000000000000000" pitchFamily="2" charset="2"/>
              <a:buChar char="Ø"/>
            </a:pPr>
            <a:r>
              <a:rPr lang="nb-NO" sz="1700" dirty="0">
                <a:solidFill>
                  <a:srgbClr val="FF0000"/>
                </a:solidFill>
              </a:rPr>
              <a:t>200 av GPS administrert av pårørende</a:t>
            </a:r>
          </a:p>
          <a:p>
            <a:pPr marL="342900" lvl="1" indent="0">
              <a:buNone/>
            </a:pPr>
            <a:endParaRPr lang="nb-NO" sz="2000" dirty="0"/>
          </a:p>
          <a:p>
            <a:pPr lvl="1"/>
            <a:r>
              <a:rPr lang="nb-NO" sz="2000" dirty="0"/>
              <a:t>Trygghetspakker: </a:t>
            </a:r>
            <a:r>
              <a:rPr lang="nb-NO" sz="2000" dirty="0">
                <a:solidFill>
                  <a:srgbClr val="FF0000"/>
                </a:solidFill>
              </a:rPr>
              <a:t>160 </a:t>
            </a:r>
            <a:r>
              <a:rPr lang="nb-NO" sz="2000" dirty="0" err="1">
                <a:solidFill>
                  <a:srgbClr val="FF0000"/>
                </a:solidFill>
              </a:rPr>
              <a:t>stk</a:t>
            </a:r>
            <a:r>
              <a:rPr lang="nb-NO" sz="2000" dirty="0">
                <a:solidFill>
                  <a:srgbClr val="FF0000"/>
                </a:solidFill>
              </a:rPr>
              <a:t> </a:t>
            </a:r>
          </a:p>
          <a:p>
            <a:pPr lvl="2"/>
            <a:r>
              <a:rPr lang="nb-NO" sz="1700" dirty="0">
                <a:solidFill>
                  <a:srgbClr val="FF0000"/>
                </a:solidFill>
              </a:rPr>
              <a:t>Trygghetsalarmer: </a:t>
            </a:r>
            <a:r>
              <a:rPr lang="nb-NO" sz="1700" dirty="0" err="1">
                <a:solidFill>
                  <a:srgbClr val="FF0000"/>
                </a:solidFill>
              </a:rPr>
              <a:t>ca</a:t>
            </a:r>
            <a:r>
              <a:rPr lang="nb-NO" sz="1700" dirty="0">
                <a:solidFill>
                  <a:srgbClr val="FF0000"/>
                </a:solidFill>
              </a:rPr>
              <a:t> 4800 </a:t>
            </a:r>
            <a:r>
              <a:rPr lang="nb-NO" sz="1700" dirty="0" err="1">
                <a:solidFill>
                  <a:srgbClr val="FF0000"/>
                </a:solidFill>
              </a:rPr>
              <a:t>stk</a:t>
            </a:r>
            <a:r>
              <a:rPr lang="nb-NO" sz="1700" dirty="0">
                <a:solidFill>
                  <a:srgbClr val="FF0000"/>
                </a:solidFill>
              </a:rPr>
              <a:t> (med røykvarsler 3952)</a:t>
            </a:r>
          </a:p>
          <a:p>
            <a:pPr lvl="1"/>
            <a:endParaRPr lang="nb-NO" sz="2000" dirty="0">
              <a:solidFill>
                <a:srgbClr val="FF0000"/>
              </a:solidFill>
            </a:endParaRPr>
          </a:p>
          <a:p>
            <a:pPr lvl="1"/>
            <a:r>
              <a:rPr lang="nb-NO" sz="2000" dirty="0"/>
              <a:t>Medisineringsstøtte 28.2.2025: </a:t>
            </a:r>
            <a:r>
              <a:rPr lang="nb-NO" sz="2000" dirty="0">
                <a:solidFill>
                  <a:srgbClr val="FF0000"/>
                </a:solidFill>
              </a:rPr>
              <a:t>331 </a:t>
            </a:r>
            <a:r>
              <a:rPr lang="nb-NO" sz="2000" dirty="0" err="1">
                <a:solidFill>
                  <a:srgbClr val="FF0000"/>
                </a:solidFill>
              </a:rPr>
              <a:t>stk</a:t>
            </a:r>
            <a:r>
              <a:rPr lang="nb-NO" sz="2000" dirty="0">
                <a:solidFill>
                  <a:srgbClr val="FF0000"/>
                </a:solidFill>
              </a:rPr>
              <a:t> </a:t>
            </a:r>
          </a:p>
          <a:p>
            <a:pPr lvl="2">
              <a:buFont typeface="Wingdings" panose="05000000000000000000" pitchFamily="2" charset="2"/>
              <a:buChar char="Ø"/>
            </a:pPr>
            <a:r>
              <a:rPr lang="nb-NO" sz="1799" dirty="0">
                <a:solidFill>
                  <a:srgbClr val="FF0000"/>
                </a:solidFill>
              </a:rPr>
              <a:t>70 av de blir administrert av bruker/pårørende</a:t>
            </a:r>
          </a:p>
          <a:p>
            <a:pPr lvl="2">
              <a:buFont typeface="Wingdings" panose="05000000000000000000" pitchFamily="2" charset="2"/>
              <a:buChar char="Ø"/>
            </a:pPr>
            <a:endParaRPr lang="nb-NO" sz="1799" dirty="0">
              <a:solidFill>
                <a:srgbClr val="FF0000"/>
              </a:solidFill>
            </a:endParaRPr>
          </a:p>
          <a:p>
            <a:pPr lvl="1"/>
            <a:r>
              <a:rPr lang="nb-NO" sz="2000" dirty="0"/>
              <a:t>Digitalt tilsyn 17.3.2025: </a:t>
            </a:r>
            <a:r>
              <a:rPr lang="nb-NO" sz="2000" dirty="0">
                <a:solidFill>
                  <a:srgbClr val="FF0000"/>
                </a:solidFill>
              </a:rPr>
              <a:t>9 </a:t>
            </a:r>
            <a:r>
              <a:rPr lang="nb-NO" sz="2000" dirty="0" err="1">
                <a:solidFill>
                  <a:srgbClr val="FF0000"/>
                </a:solidFill>
              </a:rPr>
              <a:t>stk</a:t>
            </a:r>
            <a:r>
              <a:rPr lang="nb-NO" sz="2000" dirty="0">
                <a:solidFill>
                  <a:srgbClr val="FF0000"/>
                </a:solidFill>
              </a:rPr>
              <a:t> + 12 kamera med </a:t>
            </a:r>
            <a:r>
              <a:rPr lang="nb-NO" sz="2000" dirty="0" err="1">
                <a:solidFill>
                  <a:srgbClr val="FF0000"/>
                </a:solidFill>
              </a:rPr>
              <a:t>streaming</a:t>
            </a:r>
            <a:r>
              <a:rPr lang="nb-NO" sz="2000" dirty="0">
                <a:solidFill>
                  <a:srgbClr val="FF0000"/>
                </a:solidFill>
              </a:rPr>
              <a:t> (Tjenester til utviklingshemmede)</a:t>
            </a:r>
          </a:p>
          <a:p>
            <a:pPr marL="342900" lvl="1" indent="0">
              <a:buNone/>
            </a:pPr>
            <a:endParaRPr lang="nb-NO" sz="2000" dirty="0">
              <a:solidFill>
                <a:srgbClr val="FF0000"/>
              </a:solidFill>
            </a:endParaRPr>
          </a:p>
        </p:txBody>
      </p:sp>
    </p:spTree>
    <p:extLst>
      <p:ext uri="{BB962C8B-B14F-4D97-AF65-F5344CB8AC3E}">
        <p14:creationId xmlns:p14="http://schemas.microsoft.com/office/powerpoint/2010/main" val="464523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B2B6AE-EBFE-7860-84E8-405956AA65B2}"/>
              </a:ext>
            </a:extLst>
          </p:cNvPr>
          <p:cNvSpPr>
            <a:spLocks noGrp="1"/>
          </p:cNvSpPr>
          <p:nvPr>
            <p:ph type="title"/>
          </p:nvPr>
        </p:nvSpPr>
        <p:spPr/>
        <p:txBody>
          <a:bodyPr/>
          <a:lstStyle/>
          <a:p>
            <a:r>
              <a:rPr lang="nb-NO" dirty="0">
                <a:solidFill>
                  <a:srgbClr val="FF0000"/>
                </a:solidFill>
              </a:rPr>
              <a:t>Hvor henvender jeg meg når det oppstår behov?</a:t>
            </a:r>
          </a:p>
        </p:txBody>
      </p:sp>
      <p:pic>
        <p:nvPicPr>
          <p:cNvPr id="4" name="Bilde 3">
            <a:extLst>
              <a:ext uri="{FF2B5EF4-FFF2-40B4-BE49-F238E27FC236}">
                <a16:creationId xmlns:a16="http://schemas.microsoft.com/office/drawing/2014/main" id="{B26E2D45-ADE2-57FD-379A-F4A739A63C50}"/>
              </a:ext>
            </a:extLst>
          </p:cNvPr>
          <p:cNvPicPr>
            <a:picLocks noChangeAspect="1"/>
          </p:cNvPicPr>
          <p:nvPr/>
        </p:nvPicPr>
        <p:blipFill>
          <a:blip r:embed="rId2"/>
          <a:stretch>
            <a:fillRect/>
          </a:stretch>
        </p:blipFill>
        <p:spPr>
          <a:xfrm>
            <a:off x="1941128" y="1286888"/>
            <a:ext cx="4616511" cy="3208210"/>
          </a:xfrm>
          <a:prstGeom prst="rect">
            <a:avLst/>
          </a:prstGeom>
        </p:spPr>
      </p:pic>
      <p:sp>
        <p:nvSpPr>
          <p:cNvPr id="9" name="Plassholder for innhold 8">
            <a:extLst>
              <a:ext uri="{FF2B5EF4-FFF2-40B4-BE49-F238E27FC236}">
                <a16:creationId xmlns:a16="http://schemas.microsoft.com/office/drawing/2014/main" id="{C9568280-10D0-CAB2-22DD-01B4D0ED964C}"/>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583352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BDD50B-DE46-B501-C070-5233BFCC1424}"/>
              </a:ext>
            </a:extLst>
          </p:cNvPr>
          <p:cNvSpPr>
            <a:spLocks noGrp="1"/>
          </p:cNvSpPr>
          <p:nvPr>
            <p:ph type="title"/>
          </p:nvPr>
        </p:nvSpPr>
        <p:spPr>
          <a:xfrm>
            <a:off x="628650" y="351954"/>
            <a:ext cx="7886700" cy="828104"/>
          </a:xfrm>
        </p:spPr>
        <p:txBody>
          <a:bodyPr/>
          <a:lstStyle/>
          <a:p>
            <a:endParaRPr lang="en-US"/>
          </a:p>
        </p:txBody>
      </p:sp>
      <p:pic>
        <p:nvPicPr>
          <p:cNvPr id="5" name="Bilde 4">
            <a:extLst>
              <a:ext uri="{FF2B5EF4-FFF2-40B4-BE49-F238E27FC236}">
                <a16:creationId xmlns:a16="http://schemas.microsoft.com/office/drawing/2014/main" id="{00F0DC2A-9C9F-B314-730E-AC6954ABCC61}"/>
              </a:ext>
            </a:extLst>
          </p:cNvPr>
          <p:cNvPicPr>
            <a:picLocks noChangeAspect="1"/>
          </p:cNvPicPr>
          <p:nvPr/>
        </p:nvPicPr>
        <p:blipFill>
          <a:blip r:embed="rId2"/>
          <a:stretch>
            <a:fillRect/>
          </a:stretch>
        </p:blipFill>
        <p:spPr>
          <a:xfrm>
            <a:off x="1248015" y="1445723"/>
            <a:ext cx="1943100" cy="1292162"/>
          </a:xfrm>
          <a:prstGeom prst="rect">
            <a:avLst/>
          </a:prstGeom>
          <a:noFill/>
        </p:spPr>
      </p:pic>
      <p:sp>
        <p:nvSpPr>
          <p:cNvPr id="3" name="Plassholder for innhold 2">
            <a:extLst>
              <a:ext uri="{FF2B5EF4-FFF2-40B4-BE49-F238E27FC236}">
                <a16:creationId xmlns:a16="http://schemas.microsoft.com/office/drawing/2014/main" id="{6A3C9E71-AA69-CBC3-A04E-73751CD6E446}"/>
              </a:ext>
            </a:extLst>
          </p:cNvPr>
          <p:cNvSpPr>
            <a:spLocks noGrp="1"/>
          </p:cNvSpPr>
          <p:nvPr>
            <p:ph sz="half" idx="2"/>
          </p:nvPr>
        </p:nvSpPr>
        <p:spPr>
          <a:xfrm>
            <a:off x="4629150" y="1369642"/>
            <a:ext cx="3886200" cy="3278558"/>
          </a:xfrm>
        </p:spPr>
        <p:txBody>
          <a:bodyPr>
            <a:normAutofit/>
          </a:bodyPr>
          <a:lstStyle/>
          <a:p>
            <a:endParaRPr lang="nb-NO" dirty="0"/>
          </a:p>
          <a:p>
            <a:pPr marL="0" indent="0">
              <a:buNone/>
            </a:pPr>
            <a:r>
              <a:rPr lang="nb-NO" dirty="0"/>
              <a:t>Vurderingskontor:</a:t>
            </a:r>
          </a:p>
          <a:p>
            <a:pPr lvl="1"/>
            <a:r>
              <a:rPr lang="nb-NO" sz="1800" dirty="0"/>
              <a:t>Sør/vest: 55 56 51 90</a:t>
            </a:r>
          </a:p>
          <a:p>
            <a:pPr lvl="1"/>
            <a:r>
              <a:rPr lang="nb-NO" sz="1800" dirty="0"/>
              <a:t>Nord/sentrum: 55 56 70 70</a:t>
            </a:r>
          </a:p>
          <a:p>
            <a:pPr lvl="1"/>
            <a:endParaRPr lang="nb-NO" sz="1800" dirty="0"/>
          </a:p>
          <a:p>
            <a:r>
              <a:rPr lang="nb-NO" dirty="0"/>
              <a:t>Søknad elektronisk eller på papir med beskrivelse av behov til vurderingskontor</a:t>
            </a:r>
          </a:p>
          <a:p>
            <a:r>
              <a:rPr lang="nb-NO" dirty="0"/>
              <a:t>Seniorguiden: </a:t>
            </a:r>
            <a:r>
              <a:rPr lang="nb-NO" dirty="0">
                <a:hlinkClick r:id="rId3"/>
              </a:rPr>
              <a:t>Senior – Senior</a:t>
            </a:r>
            <a:endParaRPr lang="nb-NO" dirty="0"/>
          </a:p>
          <a:p>
            <a:pPr lvl="1"/>
            <a:r>
              <a:rPr lang="nb-NO" dirty="0"/>
              <a:t>Informasjon: Bergen.kommune.no</a:t>
            </a:r>
          </a:p>
        </p:txBody>
      </p:sp>
      <p:pic>
        <p:nvPicPr>
          <p:cNvPr id="6" name="Bilde 5">
            <a:extLst>
              <a:ext uri="{FF2B5EF4-FFF2-40B4-BE49-F238E27FC236}">
                <a16:creationId xmlns:a16="http://schemas.microsoft.com/office/drawing/2014/main" id="{81C9BF3F-5A7D-208C-F122-A80AC214111B}"/>
              </a:ext>
            </a:extLst>
          </p:cNvPr>
          <p:cNvPicPr>
            <a:picLocks noChangeAspect="1"/>
          </p:cNvPicPr>
          <p:nvPr/>
        </p:nvPicPr>
        <p:blipFill>
          <a:blip r:embed="rId4"/>
          <a:stretch>
            <a:fillRect/>
          </a:stretch>
        </p:blipFill>
        <p:spPr>
          <a:xfrm>
            <a:off x="1561307" y="2943225"/>
            <a:ext cx="1629808" cy="1629808"/>
          </a:xfrm>
          <a:prstGeom prst="rect">
            <a:avLst/>
          </a:prstGeom>
        </p:spPr>
      </p:pic>
    </p:spTree>
    <p:extLst>
      <p:ext uri="{BB962C8B-B14F-4D97-AF65-F5344CB8AC3E}">
        <p14:creationId xmlns:p14="http://schemas.microsoft.com/office/powerpoint/2010/main" val="331157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innhold 14" descr="Et bilde som inneholder utendørs, gress, himmel, natur&#10;&#10;Automatisk generert beskrivelse">
            <a:extLst>
              <a:ext uri="{FF2B5EF4-FFF2-40B4-BE49-F238E27FC236}">
                <a16:creationId xmlns:a16="http://schemas.microsoft.com/office/drawing/2014/main" id="{B9907C18-AB61-42AC-B395-A8251318F1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52083"/>
            <a:ext cx="9143998" cy="6085842"/>
          </a:xfrm>
        </p:spPr>
      </p:pic>
      <p:sp>
        <p:nvSpPr>
          <p:cNvPr id="5" name="Rektangel 4">
            <a:extLst>
              <a:ext uri="{FF2B5EF4-FFF2-40B4-BE49-F238E27FC236}">
                <a16:creationId xmlns:a16="http://schemas.microsoft.com/office/drawing/2014/main" id="{5F062C62-53E1-434C-886D-9C1AF2271C81}"/>
              </a:ext>
            </a:extLst>
          </p:cNvPr>
          <p:cNvSpPr/>
          <p:nvPr/>
        </p:nvSpPr>
        <p:spPr>
          <a:xfrm>
            <a:off x="-434013" y="4407086"/>
            <a:ext cx="6649010" cy="422582"/>
          </a:xfrm>
          <a:prstGeom prst="rect">
            <a:avLst/>
          </a:prstGeom>
          <a:solidFill>
            <a:srgbClr val="DC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t>Takk for meg!</a:t>
            </a:r>
          </a:p>
        </p:txBody>
      </p:sp>
    </p:spTree>
    <p:extLst>
      <p:ext uri="{BB962C8B-B14F-4D97-AF65-F5344CB8AC3E}">
        <p14:creationId xmlns:p14="http://schemas.microsoft.com/office/powerpoint/2010/main" val="236163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311CB9-23C8-42B9-930D-70B35F9D9668}"/>
              </a:ext>
            </a:extLst>
          </p:cNvPr>
          <p:cNvSpPr>
            <a:spLocks noGrp="1"/>
          </p:cNvSpPr>
          <p:nvPr>
            <p:ph type="title"/>
          </p:nvPr>
        </p:nvSpPr>
        <p:spPr>
          <a:xfrm>
            <a:off x="406400" y="351954"/>
            <a:ext cx="4483471" cy="828104"/>
          </a:xfrm>
        </p:spPr>
        <p:txBody>
          <a:bodyPr>
            <a:noAutofit/>
          </a:bodyPr>
          <a:lstStyle/>
          <a:p>
            <a:pPr algn="ctr"/>
            <a:r>
              <a:rPr lang="nb-NO" sz="3600" b="1" dirty="0">
                <a:solidFill>
                  <a:srgbClr val="FF0000"/>
                </a:solidFill>
                <a:latin typeface="Calibri" panose="020F0502020204030204" pitchFamily="34" charset="0"/>
                <a:ea typeface="Calibri" panose="020F0502020204030204" pitchFamily="34" charset="0"/>
                <a:cs typeface="Calibri" panose="020F0502020204030204" pitchFamily="34" charset="0"/>
              </a:rPr>
              <a:t>Responssenter</a:t>
            </a:r>
            <a:br>
              <a:rPr lang="nb-NO" sz="3600" dirty="0">
                <a:solidFill>
                  <a:srgbClr val="FF0000"/>
                </a:solidFill>
                <a:latin typeface="Amasis MT Pro Black" panose="02040A04050005020304" pitchFamily="18" charset="0"/>
              </a:rPr>
            </a:br>
            <a:endParaRPr lang="nb-NO" sz="3600" dirty="0">
              <a:solidFill>
                <a:srgbClr val="FF0000"/>
              </a:solidFill>
              <a:latin typeface="Amasis MT Pro Black" panose="02040A04050005020304" pitchFamily="18" charset="0"/>
            </a:endParaRPr>
          </a:p>
        </p:txBody>
      </p:sp>
      <p:sp>
        <p:nvSpPr>
          <p:cNvPr id="6" name="Plassholder for tekst 5"/>
          <p:cNvSpPr>
            <a:spLocks noGrp="1"/>
          </p:cNvSpPr>
          <p:nvPr>
            <p:ph type="body" idx="14"/>
          </p:nvPr>
        </p:nvSpPr>
        <p:spPr/>
        <p:txBody>
          <a:bodyPr/>
          <a:lstStyle/>
          <a:p>
            <a:endParaRPr lang="nb-NO"/>
          </a:p>
        </p:txBody>
      </p:sp>
      <p:sp>
        <p:nvSpPr>
          <p:cNvPr id="7" name="Plassholder for innhold 6"/>
          <p:cNvSpPr>
            <a:spLocks noGrp="1"/>
          </p:cNvSpPr>
          <p:nvPr>
            <p:ph sz="half" idx="15"/>
          </p:nvPr>
        </p:nvSpPr>
        <p:spPr/>
        <p:txBody>
          <a:bodyPr/>
          <a:lstStyle/>
          <a:p>
            <a:endParaRPr lang="nb-NO"/>
          </a:p>
        </p:txBody>
      </p:sp>
      <p:pic>
        <p:nvPicPr>
          <p:cNvPr id="5" name="Bilde 4">
            <a:extLst>
              <a:ext uri="{FF2B5EF4-FFF2-40B4-BE49-F238E27FC236}">
                <a16:creationId xmlns:a16="http://schemas.microsoft.com/office/drawing/2014/main" id="{876ECF04-6A9C-40F8-8629-4B7500AF28BF}"/>
              </a:ext>
            </a:extLst>
          </p:cNvPr>
          <p:cNvPicPr>
            <a:picLocks noChangeAspect="1"/>
          </p:cNvPicPr>
          <p:nvPr/>
        </p:nvPicPr>
        <p:blipFill rotWithShape="1">
          <a:blip r:embed="rId3"/>
          <a:srcRect l="39766" t="1" r="13675" b="-1257"/>
          <a:stretch/>
        </p:blipFill>
        <p:spPr>
          <a:xfrm>
            <a:off x="4579684" y="-1508632"/>
            <a:ext cx="5628640" cy="7665694"/>
          </a:xfrm>
          <a:prstGeom prst="rect">
            <a:avLst/>
          </a:prstGeom>
          <a:ln>
            <a:noFill/>
          </a:ln>
          <a:effectLst>
            <a:softEdge rad="635000"/>
          </a:effectLst>
        </p:spPr>
      </p:pic>
      <p:sp>
        <p:nvSpPr>
          <p:cNvPr id="8" name="Plassholder for innhold 7"/>
          <p:cNvSpPr>
            <a:spLocks noGrp="1"/>
          </p:cNvSpPr>
          <p:nvPr>
            <p:ph sz="half" idx="13"/>
          </p:nvPr>
        </p:nvSpPr>
        <p:spPr>
          <a:xfrm>
            <a:off x="628650" y="1183428"/>
            <a:ext cx="4479266" cy="3228593"/>
          </a:xfrm>
        </p:spPr>
        <p:txBody>
          <a:bodyPr vert="horz" lIns="0" tIns="0" rIns="0" bIns="0" rtlCol="0" anchor="t">
            <a:normAutofit/>
          </a:bodyPr>
          <a:lstStyle/>
          <a:p>
            <a:r>
              <a:rPr lang="nb-NO" dirty="0">
                <a:cs typeface="Arial"/>
              </a:rPr>
              <a:t>Sentral beliggenhet i Rosenkrantzgaten 3</a:t>
            </a:r>
          </a:p>
          <a:p>
            <a:pPr marL="0" indent="0">
              <a:buNone/>
            </a:pPr>
            <a:endParaRPr lang="nb-NO" dirty="0">
              <a:cs typeface="Arial"/>
            </a:endParaRPr>
          </a:p>
          <a:p>
            <a:r>
              <a:rPr lang="nb-NO" dirty="0">
                <a:cs typeface="Arial"/>
              </a:rPr>
              <a:t>Jobber tverrfaglig, mange ulike yrkesgrupper,</a:t>
            </a:r>
          </a:p>
          <a:p>
            <a:pPr marL="800100" lvl="1" indent="-285750"/>
            <a:r>
              <a:rPr lang="nb-NO" sz="1800" dirty="0">
                <a:cs typeface="Arial"/>
              </a:rPr>
              <a:t>Sykepleier</a:t>
            </a:r>
            <a:endParaRPr lang="nb-NO" sz="1800" dirty="0">
              <a:solidFill>
                <a:srgbClr val="808080"/>
              </a:solidFill>
              <a:cs typeface="Arial"/>
            </a:endParaRPr>
          </a:p>
          <a:p>
            <a:pPr marL="800100" lvl="1" indent="-285750"/>
            <a:r>
              <a:rPr lang="nb-NO" sz="1800" dirty="0">
                <a:cs typeface="Arial"/>
              </a:rPr>
              <a:t>Ergoterapeut </a:t>
            </a:r>
            <a:endParaRPr lang="nb-NO" sz="1800" dirty="0">
              <a:solidFill>
                <a:srgbClr val="808080"/>
              </a:solidFill>
              <a:cs typeface="Arial"/>
            </a:endParaRPr>
          </a:p>
          <a:p>
            <a:pPr marL="800100" lvl="1" indent="-285750"/>
            <a:r>
              <a:rPr lang="nb-NO" sz="1800" dirty="0">
                <a:cs typeface="Arial"/>
              </a:rPr>
              <a:t>Vernepleier </a:t>
            </a:r>
            <a:endParaRPr lang="nb-NO" sz="1800" dirty="0">
              <a:solidFill>
                <a:srgbClr val="808080"/>
              </a:solidFill>
              <a:cs typeface="Arial"/>
            </a:endParaRPr>
          </a:p>
          <a:p>
            <a:pPr marL="800100" lvl="1" indent="-285750"/>
            <a:r>
              <a:rPr lang="nb-NO" sz="1800" dirty="0">
                <a:cs typeface="Arial"/>
              </a:rPr>
              <a:t>Helsefagarbeider</a:t>
            </a:r>
            <a:endParaRPr lang="nb-NO" sz="1800" dirty="0">
              <a:solidFill>
                <a:srgbClr val="808080"/>
              </a:solidFill>
              <a:cs typeface="Arial"/>
            </a:endParaRPr>
          </a:p>
          <a:p>
            <a:r>
              <a:rPr lang="nb-NO" dirty="0">
                <a:cs typeface="Arial"/>
              </a:rPr>
              <a:t>Egne nattevakter </a:t>
            </a:r>
          </a:p>
          <a:p>
            <a:pPr marL="342900" lvl="1" indent="0">
              <a:buNone/>
            </a:pPr>
            <a:endParaRPr lang="nb-NO" dirty="0">
              <a:cs typeface="Arial"/>
            </a:endParaRPr>
          </a:p>
          <a:p>
            <a:pPr marL="0" indent="0">
              <a:buNone/>
            </a:pPr>
            <a:endParaRPr lang="nb-NO" dirty="0">
              <a:cs typeface="Arial"/>
            </a:endParaRPr>
          </a:p>
        </p:txBody>
      </p:sp>
    </p:spTree>
    <p:extLst>
      <p:ext uri="{BB962C8B-B14F-4D97-AF65-F5344CB8AC3E}">
        <p14:creationId xmlns:p14="http://schemas.microsoft.com/office/powerpoint/2010/main" val="1661780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CB0937-3FB2-DC9D-BEEF-EA6218291DF9}"/>
              </a:ext>
            </a:extLst>
          </p:cNvPr>
          <p:cNvSpPr>
            <a:spLocks noGrp="1"/>
          </p:cNvSpPr>
          <p:nvPr>
            <p:ph type="title"/>
          </p:nvPr>
        </p:nvSpPr>
        <p:spPr/>
        <p:txBody>
          <a:bodyPr/>
          <a:lstStyle/>
          <a:p>
            <a:pPr algn="ctr"/>
            <a:r>
              <a:rPr lang="nb-NO" sz="3600" dirty="0">
                <a:solidFill>
                  <a:srgbClr val="FF0000"/>
                </a:solidFill>
                <a:latin typeface="Calibri" panose="020F0502020204030204" pitchFamily="34" charset="0"/>
                <a:ea typeface="Calibri" panose="020F0502020204030204" pitchFamily="34" charset="0"/>
                <a:cs typeface="Calibri" panose="020F0502020204030204" pitchFamily="34" charset="0"/>
              </a:rPr>
              <a:t>Velferdsteknologiagenter</a:t>
            </a:r>
          </a:p>
          <a:p>
            <a:endParaRPr lang="nb-NO" dirty="0">
              <a:latin typeface="Amasis MT Pro Black"/>
              <a:cs typeface="Arial"/>
            </a:endParaRPr>
          </a:p>
        </p:txBody>
      </p:sp>
      <p:sp>
        <p:nvSpPr>
          <p:cNvPr id="8" name="TekstSylinder 7">
            <a:extLst>
              <a:ext uri="{FF2B5EF4-FFF2-40B4-BE49-F238E27FC236}">
                <a16:creationId xmlns:a16="http://schemas.microsoft.com/office/drawing/2014/main" id="{1F438157-FFF1-2618-87EE-96950DD2B0DD}"/>
              </a:ext>
            </a:extLst>
          </p:cNvPr>
          <p:cNvSpPr txBox="1"/>
          <p:nvPr/>
        </p:nvSpPr>
        <p:spPr>
          <a:xfrm>
            <a:off x="628650" y="4003651"/>
            <a:ext cx="7890850"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dirty="0">
                <a:ln>
                  <a:noFill/>
                </a:ln>
                <a:solidFill>
                  <a:prstClr val="black"/>
                </a:solidFill>
                <a:effectLst/>
                <a:uLnTx/>
                <a:uFillTx/>
                <a:latin typeface="Arial"/>
                <a:ea typeface="+mn-ea"/>
                <a:cs typeface="Arial"/>
              </a:rPr>
              <a:t>      Åshild N           Åshild Ø                   May Tone       Evelyn            Siv-Merete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dirty="0">
                <a:ln>
                  <a:noFill/>
                </a:ln>
                <a:solidFill>
                  <a:prstClr val="black"/>
                </a:solidFill>
                <a:effectLst/>
                <a:uLnTx/>
                <a:uFillTx/>
                <a:latin typeface="Arial"/>
                <a:ea typeface="+mn-ea"/>
                <a:cs typeface="Arial"/>
              </a:rPr>
              <a:t>  Fana/Ytrebygda           Årstad    Laksevåg/Fyllingsdalen Bergenhus  Arna/Åsane 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1"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Bilde 3" descr="Et bilde som inneholder Menneskeansikt, person, klær, smil&#10;&#10;KI-generert innhold kan være feil.">
            <a:extLst>
              <a:ext uri="{FF2B5EF4-FFF2-40B4-BE49-F238E27FC236}">
                <a16:creationId xmlns:a16="http://schemas.microsoft.com/office/drawing/2014/main" id="{84A0899C-FF2C-6486-66DA-B4F02FA70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505" y="906904"/>
            <a:ext cx="6458989" cy="3096747"/>
          </a:xfrm>
          <a:prstGeom prst="rect">
            <a:avLst/>
          </a:prstGeom>
        </p:spPr>
      </p:pic>
    </p:spTree>
    <p:extLst>
      <p:ext uri="{BB962C8B-B14F-4D97-AF65-F5344CB8AC3E}">
        <p14:creationId xmlns:p14="http://schemas.microsoft.com/office/powerpoint/2010/main" val="311782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9843" y="223284"/>
            <a:ext cx="8245507" cy="729216"/>
          </a:xfrm>
          <a:noFill/>
        </p:spPr>
        <p:txBody>
          <a:bodyPr/>
          <a:lstStyle/>
          <a:p>
            <a:pPr algn="ctr"/>
            <a:r>
              <a:rPr lang="nb-NO" sz="2400" dirty="0">
                <a:solidFill>
                  <a:srgbClr val="FF0000"/>
                </a:solidFill>
              </a:rPr>
              <a:t>Kompetansesenter for velferdsteknologi til hjemmeboende</a:t>
            </a:r>
          </a:p>
        </p:txBody>
      </p:sp>
      <p:sp>
        <p:nvSpPr>
          <p:cNvPr id="4" name="Plassholder for innhold 3"/>
          <p:cNvSpPr>
            <a:spLocks noGrp="1"/>
          </p:cNvSpPr>
          <p:nvPr>
            <p:ph sz="half" idx="2"/>
          </p:nvPr>
        </p:nvSpPr>
        <p:spPr>
          <a:xfrm>
            <a:off x="3514725" y="1162051"/>
            <a:ext cx="5000624" cy="3609974"/>
          </a:xfrm>
          <a:noFill/>
        </p:spPr>
        <p:txBody>
          <a:bodyPr>
            <a:normAutofit/>
          </a:bodyPr>
          <a:lstStyle/>
          <a:p>
            <a:endParaRPr lang="nb-NO" sz="1600" dirty="0"/>
          </a:p>
          <a:p>
            <a:pPr marL="0" indent="0">
              <a:buNone/>
            </a:pPr>
            <a:r>
              <a:rPr lang="nb-NO" sz="1600" dirty="0"/>
              <a:t>Hovedoppgaver:</a:t>
            </a:r>
          </a:p>
          <a:p>
            <a:pPr marL="0" indent="0">
              <a:buNone/>
            </a:pPr>
            <a:endParaRPr lang="nb-NO" sz="1600" dirty="0"/>
          </a:p>
          <a:p>
            <a:pPr>
              <a:lnSpc>
                <a:spcPct val="120000"/>
              </a:lnSpc>
            </a:pPr>
            <a:r>
              <a:rPr lang="nb-NO" sz="1400" dirty="0"/>
              <a:t>Responssenter – mottak og vurdering av alarmer og varsler</a:t>
            </a:r>
          </a:p>
          <a:p>
            <a:pPr>
              <a:lnSpc>
                <a:spcPct val="120000"/>
              </a:lnSpc>
            </a:pPr>
            <a:r>
              <a:rPr lang="nb-NO" sz="1400" dirty="0"/>
              <a:t>Responsteam – Oppfølging av velferdsteknologi og 			utrykninger på noen alarmer </a:t>
            </a:r>
          </a:p>
          <a:p>
            <a:pPr>
              <a:lnSpc>
                <a:spcPct val="120000"/>
              </a:lnSpc>
            </a:pPr>
            <a:r>
              <a:rPr lang="nb-NO" sz="1400" dirty="0"/>
              <a:t>Kartlegging av brukerbehov og hvordan velferdsteknologi kan bidra til å bo trygt lenger hjemme  </a:t>
            </a:r>
          </a:p>
          <a:p>
            <a:pPr>
              <a:lnSpc>
                <a:spcPct val="300000"/>
              </a:lnSpc>
            </a:pPr>
            <a:endParaRPr lang="nb-NO" sz="2000" dirty="0"/>
          </a:p>
          <a:p>
            <a:pPr marL="342900" lvl="1" indent="0">
              <a:buNone/>
            </a:pPr>
            <a:endParaRPr lang="nb-NO" dirty="0"/>
          </a:p>
          <a:p>
            <a:pPr marL="342900" lvl="1" indent="0">
              <a:buNone/>
            </a:pPr>
            <a:endParaRPr lang="nb-NO" dirty="0"/>
          </a:p>
        </p:txBody>
      </p:sp>
      <p:sp>
        <p:nvSpPr>
          <p:cNvPr id="5" name="Plassholder for lysbildenumm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5E025E5-F4E9-4572-B8CF-5901727261FC}" type="slidenum">
              <a:rPr kumimoji="0" lang="nb-NO"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prstClr val="black"/>
              </a:solidFill>
              <a:effectLst/>
              <a:uLnTx/>
              <a:uFillTx/>
              <a:latin typeface="Arial"/>
              <a:ea typeface="+mn-ea"/>
              <a:cs typeface="+mn-cs"/>
            </a:endParaRPr>
          </a:p>
        </p:txBody>
      </p:sp>
      <p:sp>
        <p:nvSpPr>
          <p:cNvPr id="12" name="Rektangel 11"/>
          <p:cNvSpPr/>
          <p:nvPr/>
        </p:nvSpPr>
        <p:spPr>
          <a:xfrm>
            <a:off x="1124261" y="3919928"/>
            <a:ext cx="1989689" cy="83099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a:ea typeface="+mn-ea"/>
                <a:cs typeface="+mn-cs"/>
              </a:rPr>
              <a:t>MÅLSETNING:</a:t>
            </a:r>
            <a:r>
              <a:rPr kumimoji="0" lang="nb-NO" sz="12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a:ea typeface="+mn-ea"/>
                <a:cs typeface="+mn-cs"/>
              </a:rPr>
              <a:t>God innsikt og kompetanse på hele tjenesteforløpet</a:t>
            </a:r>
          </a:p>
        </p:txBody>
      </p:sp>
      <p:pic>
        <p:nvPicPr>
          <p:cNvPr id="6" name="Plassholder for bilde 3" descr="Et bilde som inneholder innendørs, vegg, tak, Kontorbygning&#10;&#10;Automatisk generert beskrivelse">
            <a:extLst>
              <a:ext uri="{FF2B5EF4-FFF2-40B4-BE49-F238E27FC236}">
                <a16:creationId xmlns:a16="http://schemas.microsoft.com/office/drawing/2014/main" id="{A31A97AC-3549-2E8B-2CE6-3E0B0E6BFC0D}"/>
              </a:ext>
            </a:extLst>
          </p:cNvPr>
          <p:cNvPicPr>
            <a:picLocks noChangeAspect="1"/>
          </p:cNvPicPr>
          <p:nvPr/>
        </p:nvPicPr>
        <p:blipFill rotWithShape="1">
          <a:blip r:embed="rId3"/>
          <a:srcRect l="12511" r="12512" b="1"/>
          <a:stretch/>
        </p:blipFill>
        <p:spPr>
          <a:xfrm>
            <a:off x="269842" y="876924"/>
            <a:ext cx="3203395" cy="3043003"/>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20493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81A3494-3E13-BA26-CF83-16CC39FA9CC6}"/>
              </a:ext>
            </a:extLst>
          </p:cNvPr>
          <p:cNvSpPr>
            <a:spLocks noGrp="1"/>
          </p:cNvSpPr>
          <p:nvPr>
            <p:ph type="title"/>
          </p:nvPr>
        </p:nvSpPr>
        <p:spPr/>
        <p:txBody>
          <a:bodyPr/>
          <a:lstStyle/>
          <a:p>
            <a:r>
              <a:rPr lang="nb-NO" dirty="0">
                <a:solidFill>
                  <a:srgbClr val="FF0000"/>
                </a:solidFill>
                <a:latin typeface="+mn-lt"/>
                <a:ea typeface="ADLaM Display"/>
                <a:cs typeface="ADLaM Display"/>
              </a:rPr>
              <a:t>Kartlegging</a:t>
            </a:r>
          </a:p>
        </p:txBody>
      </p:sp>
      <p:sp>
        <p:nvSpPr>
          <p:cNvPr id="4" name="Plassholder for innhold 3">
            <a:extLst>
              <a:ext uri="{FF2B5EF4-FFF2-40B4-BE49-F238E27FC236}">
                <a16:creationId xmlns:a16="http://schemas.microsoft.com/office/drawing/2014/main" id="{9C551064-C875-DD0B-0DAB-DB692957ED0E}"/>
              </a:ext>
            </a:extLst>
          </p:cNvPr>
          <p:cNvSpPr>
            <a:spLocks noGrp="1"/>
          </p:cNvSpPr>
          <p:nvPr>
            <p:ph sz="half" idx="13"/>
          </p:nvPr>
        </p:nvSpPr>
        <p:spPr>
          <a:xfrm>
            <a:off x="776086" y="1180058"/>
            <a:ext cx="3738763" cy="3231963"/>
          </a:xfrm>
        </p:spPr>
        <p:txBody>
          <a:bodyPr vert="horz" lIns="0" tIns="0" rIns="0" bIns="0" rtlCol="0" anchor="t">
            <a:normAutofit lnSpcReduction="10000"/>
          </a:bodyPr>
          <a:lstStyle/>
          <a:p>
            <a:pPr>
              <a:lnSpc>
                <a:spcPct val="150000"/>
              </a:lnSpc>
            </a:pPr>
            <a:r>
              <a:rPr lang="nb-NO" dirty="0">
                <a:cs typeface="Arial"/>
              </a:rPr>
              <a:t>Avtale hjemmebesøk </a:t>
            </a:r>
            <a:endParaRPr lang="nb-NO" sz="2300" dirty="0">
              <a:cs typeface="Arial"/>
            </a:endParaRPr>
          </a:p>
          <a:p>
            <a:pPr>
              <a:lnSpc>
                <a:spcPct val="150000"/>
              </a:lnSpc>
            </a:pPr>
            <a:r>
              <a:rPr lang="nb-NO" dirty="0">
                <a:cs typeface="Arial"/>
              </a:rPr>
              <a:t>Kartlegge brukerbehov for VFT i samarbeid med bruker, pårørende HSY og </a:t>
            </a:r>
            <a:r>
              <a:rPr lang="nb-NO" dirty="0" err="1">
                <a:cs typeface="Arial"/>
              </a:rPr>
              <a:t>vurderingsteam</a:t>
            </a:r>
            <a:endParaRPr lang="nb-NO" dirty="0">
              <a:cs typeface="Arial"/>
            </a:endParaRPr>
          </a:p>
          <a:p>
            <a:pPr>
              <a:lnSpc>
                <a:spcPct val="150000"/>
              </a:lnSpc>
            </a:pPr>
            <a:r>
              <a:rPr lang="nb-NO" dirty="0">
                <a:cs typeface="Arial"/>
              </a:rPr>
              <a:t>Faglige og etiske vurderinger</a:t>
            </a:r>
          </a:p>
          <a:p>
            <a:pPr>
              <a:lnSpc>
                <a:spcPct val="150000"/>
              </a:lnSpc>
            </a:pPr>
            <a:r>
              <a:rPr lang="nb-NO" dirty="0">
                <a:cs typeface="Arial"/>
              </a:rPr>
              <a:t>Opplæring i bruk av utstyr</a:t>
            </a:r>
          </a:p>
          <a:p>
            <a:pPr>
              <a:lnSpc>
                <a:spcPct val="150000"/>
              </a:lnSpc>
            </a:pPr>
            <a:r>
              <a:rPr lang="nb-NO" dirty="0">
                <a:cs typeface="Arial"/>
              </a:rPr>
              <a:t>Systematisk oppfølging i etterkant</a:t>
            </a:r>
          </a:p>
        </p:txBody>
      </p:sp>
      <p:pic>
        <p:nvPicPr>
          <p:cNvPr id="18" name="Plassholder for innhold 17" descr="Et bilde som inneholder tekst, illustrasjon, Tegnefilm, tegnefilm&#10;&#10;Automatisk generert beskrivelse">
            <a:extLst>
              <a:ext uri="{FF2B5EF4-FFF2-40B4-BE49-F238E27FC236}">
                <a16:creationId xmlns:a16="http://schemas.microsoft.com/office/drawing/2014/main" id="{807A066F-8B16-C953-D453-4E5FCC20D4C0}"/>
              </a:ext>
            </a:extLst>
          </p:cNvPr>
          <p:cNvPicPr>
            <a:picLocks noGrp="1" noChangeAspect="1"/>
          </p:cNvPicPr>
          <p:nvPr>
            <p:ph sz="half" idx="15"/>
          </p:nvPr>
        </p:nvPicPr>
        <p:blipFill>
          <a:blip r:embed="rId3">
            <a:extLst>
              <a:ext uri="{28A0092B-C50C-407E-A947-70E740481C1C}">
                <a14:useLocalDpi xmlns:a14="http://schemas.microsoft.com/office/drawing/2010/main" val="0"/>
              </a:ext>
            </a:extLst>
          </a:blip>
          <a:stretch>
            <a:fillRect/>
          </a:stretch>
        </p:blipFill>
        <p:spPr>
          <a:xfrm>
            <a:off x="4954858" y="688895"/>
            <a:ext cx="3783330" cy="4104239"/>
          </a:xfrm>
        </p:spPr>
      </p:pic>
    </p:spTree>
    <p:extLst>
      <p:ext uri="{BB962C8B-B14F-4D97-AF65-F5344CB8AC3E}">
        <p14:creationId xmlns:p14="http://schemas.microsoft.com/office/powerpoint/2010/main" val="16285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2">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AC094-EA2E-B9A2-F410-77D26EA81EF3}"/>
              </a:ext>
            </a:extLst>
          </p:cNvPr>
          <p:cNvSpPr>
            <a:spLocks noGrp="1"/>
          </p:cNvSpPr>
          <p:nvPr>
            <p:ph type="title"/>
          </p:nvPr>
        </p:nvSpPr>
        <p:spPr>
          <a:xfrm>
            <a:off x="459486" y="273928"/>
            <a:ext cx="3971261" cy="1548334"/>
          </a:xfrm>
        </p:spPr>
        <p:txBody>
          <a:bodyPr vert="horz" lIns="91440" tIns="45720" rIns="91440" bIns="45720" rtlCol="0" anchor="b">
            <a:normAutofit/>
          </a:bodyPr>
          <a:lstStyle/>
          <a:p>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Tiltak</a:t>
            </a:r>
            <a:r>
              <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iverksettes</a:t>
            </a:r>
            <a:r>
              <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basert</a:t>
            </a:r>
            <a:r>
              <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på</a:t>
            </a:r>
            <a:r>
              <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brukers</a:t>
            </a:r>
            <a:r>
              <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egne</a:t>
            </a:r>
            <a:r>
              <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500" dirty="0" err="1">
                <a:solidFill>
                  <a:srgbClr val="FF0000"/>
                </a:solidFill>
                <a:latin typeface="Calibri" panose="020F0502020204030204" pitchFamily="34" charset="0"/>
                <a:ea typeface="Calibri" panose="020F0502020204030204" pitchFamily="34" charset="0"/>
                <a:cs typeface="Calibri" panose="020F0502020204030204" pitchFamily="34" charset="0"/>
              </a:rPr>
              <a:t>mål</a:t>
            </a:r>
            <a:endParaRPr lang="en-US" sz="35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9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988249"/>
            <a:ext cx="3257550" cy="13720"/>
          </a:xfrm>
          <a:custGeom>
            <a:avLst/>
            <a:gdLst>
              <a:gd name="connsiteX0" fmla="*/ 0 w 3257550"/>
              <a:gd name="connsiteY0" fmla="*/ 0 h 13720"/>
              <a:gd name="connsiteX1" fmla="*/ 618935 w 3257550"/>
              <a:gd name="connsiteY1" fmla="*/ 0 h 13720"/>
              <a:gd name="connsiteX2" fmla="*/ 1270445 w 3257550"/>
              <a:gd name="connsiteY2" fmla="*/ 0 h 13720"/>
              <a:gd name="connsiteX3" fmla="*/ 1954530 w 3257550"/>
              <a:gd name="connsiteY3" fmla="*/ 0 h 13720"/>
              <a:gd name="connsiteX4" fmla="*/ 2638616 w 3257550"/>
              <a:gd name="connsiteY4" fmla="*/ 0 h 13720"/>
              <a:gd name="connsiteX5" fmla="*/ 3257550 w 3257550"/>
              <a:gd name="connsiteY5" fmla="*/ 0 h 13720"/>
              <a:gd name="connsiteX6" fmla="*/ 3257550 w 3257550"/>
              <a:gd name="connsiteY6" fmla="*/ 13720 h 13720"/>
              <a:gd name="connsiteX7" fmla="*/ 2540889 w 3257550"/>
              <a:gd name="connsiteY7" fmla="*/ 13720 h 13720"/>
              <a:gd name="connsiteX8" fmla="*/ 1824228 w 3257550"/>
              <a:gd name="connsiteY8" fmla="*/ 13720 h 13720"/>
              <a:gd name="connsiteX9" fmla="*/ 1172718 w 3257550"/>
              <a:gd name="connsiteY9" fmla="*/ 13720 h 13720"/>
              <a:gd name="connsiteX10" fmla="*/ 0 w 3257550"/>
              <a:gd name="connsiteY10" fmla="*/ 13720 h 13720"/>
              <a:gd name="connsiteX11" fmla="*/ 0 w 3257550"/>
              <a:gd name="connsiteY11" fmla="*/ 0 h 1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3720"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7855" y="3381"/>
                  <a:pt x="3258177" y="8531"/>
                  <a:pt x="3257550" y="13720"/>
                </a:cubicBezTo>
                <a:cubicBezTo>
                  <a:pt x="2955505" y="25350"/>
                  <a:pt x="2697243" y="37152"/>
                  <a:pt x="2540889" y="13720"/>
                </a:cubicBezTo>
                <a:cubicBezTo>
                  <a:pt x="2384535" y="-9712"/>
                  <a:pt x="2114539" y="1663"/>
                  <a:pt x="1824228" y="13720"/>
                </a:cubicBezTo>
                <a:cubicBezTo>
                  <a:pt x="1533917" y="25777"/>
                  <a:pt x="1462450" y="19469"/>
                  <a:pt x="1172718" y="13720"/>
                </a:cubicBezTo>
                <a:cubicBezTo>
                  <a:pt x="882986" y="7972"/>
                  <a:pt x="500637" y="19924"/>
                  <a:pt x="0" y="13720"/>
                </a:cubicBezTo>
                <a:cubicBezTo>
                  <a:pt x="-661" y="8157"/>
                  <a:pt x="173" y="3727"/>
                  <a:pt x="0" y="0"/>
                </a:cubicBezTo>
                <a:close/>
              </a:path>
              <a:path w="3257550" h="13720"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437" y="4953"/>
                  <a:pt x="3256983" y="9927"/>
                  <a:pt x="3257550" y="13720"/>
                </a:cubicBezTo>
                <a:cubicBezTo>
                  <a:pt x="3005417" y="-170"/>
                  <a:pt x="2789824" y="18925"/>
                  <a:pt x="2606040" y="13720"/>
                </a:cubicBezTo>
                <a:cubicBezTo>
                  <a:pt x="2422256" y="8516"/>
                  <a:pt x="2161816" y="12477"/>
                  <a:pt x="1889379" y="13720"/>
                </a:cubicBezTo>
                <a:cubicBezTo>
                  <a:pt x="1616942" y="14963"/>
                  <a:pt x="1456938" y="23977"/>
                  <a:pt x="1335595" y="13720"/>
                </a:cubicBezTo>
                <a:cubicBezTo>
                  <a:pt x="1214252" y="3463"/>
                  <a:pt x="876335" y="21727"/>
                  <a:pt x="684085" y="13720"/>
                </a:cubicBezTo>
                <a:cubicBezTo>
                  <a:pt x="491835" y="5714"/>
                  <a:pt x="213058" y="-1136"/>
                  <a:pt x="0" y="13720"/>
                </a:cubicBezTo>
                <a:cubicBezTo>
                  <a:pt x="-340" y="7082"/>
                  <a:pt x="215" y="407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687C83-C675-B30B-4073-9E7BA345EFC7}"/>
              </a:ext>
            </a:extLst>
          </p:cNvPr>
          <p:cNvSpPr txBox="1"/>
          <p:nvPr/>
        </p:nvSpPr>
        <p:spPr>
          <a:xfrm>
            <a:off x="459486" y="2181676"/>
            <a:ext cx="3971261" cy="245247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Hvem andre kan bidra?</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a:ln>
                <a:noFill/>
              </a:ln>
              <a:effectLst/>
              <a:uLnTx/>
              <a:uFillTx/>
            </a:endParaRP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Hjemmesykepleien?</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Ektefelle?</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Familie – barn, barnebarn, nieser/nevøer?</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Naboer/ venner?</a:t>
            </a:r>
          </a:p>
        </p:txBody>
      </p:sp>
      <p:pic>
        <p:nvPicPr>
          <p:cNvPr id="5" name="Plassholder for innhold 6" descr="Et bilde som inneholder tegnefilm, illustrasjon, Tegnefilm, clip art&#10;&#10;Automatisk generert beskrivelse">
            <a:extLst>
              <a:ext uri="{FF2B5EF4-FFF2-40B4-BE49-F238E27FC236}">
                <a16:creationId xmlns:a16="http://schemas.microsoft.com/office/drawing/2014/main" id="{B38539EA-F4EC-05AB-4544-973DC289C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297" y="377536"/>
            <a:ext cx="1952704" cy="1952704"/>
          </a:xfrm>
          <a:prstGeom prst="rect">
            <a:avLst/>
          </a:prstGeom>
        </p:spPr>
      </p:pic>
      <p:pic>
        <p:nvPicPr>
          <p:cNvPr id="6" name="Picture 2" descr="Aufkleber Senioren beim Spaziergang - PIXERS.AT">
            <a:extLst>
              <a:ext uri="{FF2B5EF4-FFF2-40B4-BE49-F238E27FC236}">
                <a16:creationId xmlns:a16="http://schemas.microsoft.com/office/drawing/2014/main" id="{90A226E1-314D-40AF-FA47-CDD2083C59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10" r="23171" b="-1"/>
          <a:stretch/>
        </p:blipFill>
        <p:spPr bwMode="auto">
          <a:xfrm>
            <a:off x="7207318" y="271871"/>
            <a:ext cx="1374559" cy="21640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Glad tegneserie familie Arkivvektor (royaltyfri) 188696462 | Shutterstock">
            <a:extLst>
              <a:ext uri="{FF2B5EF4-FFF2-40B4-BE49-F238E27FC236}">
                <a16:creationId xmlns:a16="http://schemas.microsoft.com/office/drawing/2014/main" id="{0B04FDB3-B0C4-0637-D9C2-D1023DA64D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23859" y="2570486"/>
            <a:ext cx="2620528" cy="206366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79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58C0DDC-D116-43DA-B0B5-A6A82668AD5D}"/>
              </a:ext>
            </a:extLst>
          </p:cNvPr>
          <p:cNvSpPr>
            <a:spLocks noGrp="1"/>
          </p:cNvSpPr>
          <p:nvPr>
            <p:ph type="title"/>
          </p:nvPr>
        </p:nvSpPr>
        <p:spPr>
          <a:xfrm>
            <a:off x="628650" y="274638"/>
            <a:ext cx="7886700" cy="994172"/>
          </a:xfrm>
        </p:spPr>
        <p:txBody>
          <a:bodyPr rtlCol="0" anchor="ctr">
            <a:normAutofit/>
          </a:bodyPr>
          <a:lstStyle/>
          <a:p>
            <a:pPr rtl="0"/>
            <a:r>
              <a:rPr lang="nb-NO" sz="3600" dirty="0">
                <a:solidFill>
                  <a:srgbClr val="FF0000"/>
                </a:solidFill>
                <a:latin typeface="Calibri" panose="020F0502020204030204" pitchFamily="34" charset="0"/>
                <a:ea typeface="Calibri" panose="020F0502020204030204" pitchFamily="34" charset="0"/>
                <a:cs typeface="Calibri" panose="020F0502020204030204" pitchFamily="34" charset="0"/>
              </a:rPr>
              <a:t>Velferdsteknologi</a:t>
            </a:r>
          </a:p>
        </p:txBody>
      </p:sp>
      <p:sp>
        <p:nvSpPr>
          <p:cNvPr id="5" name="Plassholder for innhold 4">
            <a:extLst>
              <a:ext uri="{FF2B5EF4-FFF2-40B4-BE49-F238E27FC236}">
                <a16:creationId xmlns:a16="http://schemas.microsoft.com/office/drawing/2014/main" id="{5B430F02-9645-4F56-99F7-1DC2F76FFFE5}"/>
              </a:ext>
            </a:extLst>
          </p:cNvPr>
          <p:cNvSpPr>
            <a:spLocks noGrp="1"/>
          </p:cNvSpPr>
          <p:nvPr>
            <p:ph sz="half" idx="1"/>
          </p:nvPr>
        </p:nvSpPr>
        <p:spPr>
          <a:xfrm>
            <a:off x="628650" y="1729010"/>
            <a:ext cx="3886200" cy="2907792"/>
          </a:xfrm>
        </p:spPr>
        <p:txBody>
          <a:bodyPr rtlCol="0">
            <a:normAutofit lnSpcReduction="10000"/>
          </a:bodyPr>
          <a:lstStyle/>
          <a:p>
            <a:pPr rtl="0"/>
            <a:r>
              <a:rPr lang="nb-NO" sz="2400" dirty="0"/>
              <a:t>Økt trygghet og sikkerhet</a:t>
            </a:r>
          </a:p>
          <a:p>
            <a:pPr rtl="0"/>
            <a:endParaRPr lang="nb-NO" sz="2400" dirty="0"/>
          </a:p>
          <a:p>
            <a:pPr rtl="0"/>
            <a:r>
              <a:rPr lang="nb-NO" sz="2400" dirty="0"/>
              <a:t>Sosial deltagelse</a:t>
            </a:r>
          </a:p>
          <a:p>
            <a:pPr rtl="0"/>
            <a:endParaRPr lang="nb-NO" sz="2400" dirty="0"/>
          </a:p>
          <a:p>
            <a:pPr rtl="0"/>
            <a:r>
              <a:rPr lang="nb-NO" sz="2400" dirty="0"/>
              <a:t>Mobilitet</a:t>
            </a:r>
          </a:p>
          <a:p>
            <a:pPr rtl="0"/>
            <a:endParaRPr lang="nb-NO" sz="2400" dirty="0"/>
          </a:p>
          <a:p>
            <a:pPr rtl="0"/>
            <a:r>
              <a:rPr lang="nb-NO" sz="2400" dirty="0"/>
              <a:t>Fysisk og kulturell aktivitet</a:t>
            </a:r>
          </a:p>
        </p:txBody>
      </p:sp>
      <p:pic>
        <p:nvPicPr>
          <p:cNvPr id="11" name="Plassholder for bilde 10" descr="Et bilde som inneholder tekst, leke, dukke&#10;&#10;Automatisk generert beskrivelse">
            <a:extLst>
              <a:ext uri="{FF2B5EF4-FFF2-40B4-BE49-F238E27FC236}">
                <a16:creationId xmlns:a16="http://schemas.microsoft.com/office/drawing/2014/main" id="{033B6436-95FB-44F1-883B-EF0FC9998A12}"/>
              </a:ext>
            </a:extLst>
          </p:cNvPr>
          <p:cNvPicPr>
            <a:picLocks noGrp="1" noChangeAspect="1"/>
          </p:cNvPicPr>
          <p:nvPr>
            <p:ph sz="half" idx="2"/>
          </p:nvPr>
        </p:nvPicPr>
        <p:blipFill rotWithShape="1">
          <a:blip r:embed="rId3"/>
          <a:srcRect l="4577" r="11556" b="-3"/>
          <a:stretch/>
        </p:blipFill>
        <p:spPr>
          <a:xfrm>
            <a:off x="4809032" y="275114"/>
            <a:ext cx="3886200" cy="2907792"/>
          </a:xfrm>
          <a:prstGeom prst="rect">
            <a:avLst/>
          </a:prstGeom>
          <a:noFill/>
        </p:spPr>
      </p:pic>
      <p:sp>
        <p:nvSpPr>
          <p:cNvPr id="16" name="Date Placeholder 4">
            <a:extLst>
              <a:ext uri="{FF2B5EF4-FFF2-40B4-BE49-F238E27FC236}">
                <a16:creationId xmlns:a16="http://schemas.microsoft.com/office/drawing/2014/main" id="{BDCE0AB4-4EA1-8F8E-FD1D-258F092BED8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rtl="0">
              <a:defRPr lang="nb-no"/>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nb-NO" sz="1600" b="0" i="0" u="none" strike="noStrike" kern="1200" cap="none" spc="0" normalizeH="0" baseline="0" noProof="0">
                <a:ln>
                  <a:noFill/>
                </a:ln>
                <a:solidFill>
                  <a:prstClr val="black"/>
                </a:solidFill>
                <a:effectLst/>
                <a:uLnTx/>
                <a:uFillTx/>
                <a:latin typeface="Arial"/>
                <a:ea typeface="+mn-ea"/>
                <a:cs typeface="+mn-cs"/>
              </a:rPr>
              <a:t>3.9.20XX</a:t>
            </a:r>
            <a:endParaRPr kumimoji="0" lang="nb-NO"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ssholder for lysbildenummer 5">
            <a:extLst>
              <a:ext uri="{FF2B5EF4-FFF2-40B4-BE49-F238E27FC236}">
                <a16:creationId xmlns:a16="http://schemas.microsoft.com/office/drawing/2014/main" id="{D9E1B180-F4BB-46B9-937E-3469FC6819B6}"/>
              </a:ext>
            </a:extLst>
          </p:cNvPr>
          <p:cNvSpPr>
            <a:spLocks noGrp="1"/>
          </p:cNvSpPr>
          <p:nvPr>
            <p:ph type="sldNum" sz="quarter" idx="12"/>
          </p:nvPr>
        </p:nvSpPr>
        <p:spPr>
          <a:xfrm>
            <a:off x="6457950" y="4768057"/>
            <a:ext cx="2057400" cy="273844"/>
          </a:xfrm>
        </p:spPr>
        <p:txBody>
          <a:bodyPr rtlCol="0" anchor="ctr">
            <a:norm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fld id="{2C18C1E5-FB55-42F5-BD6D-9CC153FCDBE6}" type="slidenum">
              <a:rPr kumimoji="0" lang="nb-NO"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450"/>
                </a:spcAft>
                <a:buClrTx/>
                <a:buSzTx/>
                <a:buFontTx/>
                <a:buNone/>
                <a:tabLst/>
                <a:defRPr/>
              </a:pPr>
              <a:t>8</a:t>
            </a:fld>
            <a:endParaRPr kumimoji="0" lang="nb-NO" sz="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537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600" dirty="0">
                <a:solidFill>
                  <a:srgbClr val="FF0000"/>
                </a:solidFill>
              </a:rPr>
              <a:t>Hvilken velferdsteknologi finnes til hjemmeboende i Bergen kommune?</a:t>
            </a:r>
            <a:r>
              <a:rPr lang="nb-NO" sz="3600" dirty="0"/>
              <a:t> </a:t>
            </a:r>
          </a:p>
        </p:txBody>
      </p:sp>
      <p:sp>
        <p:nvSpPr>
          <p:cNvPr id="3" name="Plassholder for innhold 2"/>
          <p:cNvSpPr>
            <a:spLocks noGrp="1"/>
          </p:cNvSpPr>
          <p:nvPr>
            <p:ph sz="half" idx="1"/>
          </p:nvPr>
        </p:nvSpPr>
        <p:spPr>
          <a:xfrm>
            <a:off x="628649" y="1411940"/>
            <a:ext cx="7184091" cy="3000081"/>
          </a:xfrm>
        </p:spPr>
        <p:txBody>
          <a:bodyPr>
            <a:normAutofit fontScale="92500" lnSpcReduction="20000"/>
          </a:bodyPr>
          <a:lstStyle/>
          <a:p>
            <a:r>
              <a:rPr lang="nb-NO" sz="2400" dirty="0"/>
              <a:t>Trygghetspakke </a:t>
            </a:r>
            <a:r>
              <a:rPr lang="nb-NO" sz="2400" dirty="0">
                <a:solidFill>
                  <a:srgbClr val="FF0000"/>
                </a:solidFill>
              </a:rPr>
              <a:t>Oppdage akutte hendelser passivt</a:t>
            </a:r>
            <a:r>
              <a:rPr lang="nb-NO" sz="2400" dirty="0"/>
              <a:t> </a:t>
            </a:r>
          </a:p>
          <a:p>
            <a:endParaRPr lang="nb-NO" sz="2400" dirty="0"/>
          </a:p>
          <a:p>
            <a:r>
              <a:rPr lang="nb-NO" sz="2400" dirty="0"/>
              <a:t>Medisineringsstøtte </a:t>
            </a:r>
            <a:r>
              <a:rPr lang="nb-NO" sz="2400" dirty="0">
                <a:solidFill>
                  <a:srgbClr val="FF0000"/>
                </a:solidFill>
              </a:rPr>
              <a:t>Rett medisin til rett tid</a:t>
            </a:r>
            <a:endParaRPr lang="nb-NO" sz="2400" dirty="0"/>
          </a:p>
          <a:p>
            <a:endParaRPr lang="nb-NO" sz="2400" dirty="0"/>
          </a:p>
          <a:p>
            <a:r>
              <a:rPr lang="nb-NO" sz="2400" dirty="0"/>
              <a:t>Lokaliseringsteknologi (GPS) </a:t>
            </a:r>
            <a:r>
              <a:rPr lang="nb-NO" sz="2400" dirty="0">
                <a:solidFill>
                  <a:srgbClr val="FF0000"/>
                </a:solidFill>
              </a:rPr>
              <a:t>Større bevegelsesfrihet </a:t>
            </a:r>
          </a:p>
          <a:p>
            <a:pPr marL="3860800" indent="0">
              <a:buNone/>
              <a:tabLst>
                <a:tab pos="3860800" algn="l"/>
              </a:tabLst>
            </a:pPr>
            <a:r>
              <a:rPr lang="nb-NO" sz="2400">
                <a:solidFill>
                  <a:srgbClr val="FF0000"/>
                </a:solidFill>
              </a:rPr>
              <a:t>under </a:t>
            </a:r>
            <a:r>
              <a:rPr lang="nb-NO" sz="2400" dirty="0">
                <a:solidFill>
                  <a:srgbClr val="FF0000"/>
                </a:solidFill>
              </a:rPr>
              <a:t>trygge forhold</a:t>
            </a:r>
            <a:endParaRPr lang="nb-NO" sz="2400" dirty="0"/>
          </a:p>
          <a:p>
            <a:pPr marL="0" indent="0">
              <a:buNone/>
            </a:pPr>
            <a:endParaRPr lang="nb-NO" sz="2400" dirty="0"/>
          </a:p>
          <a:p>
            <a:r>
              <a:rPr lang="nb-NO" sz="2400" dirty="0"/>
              <a:t>Digitalt tilsyn </a:t>
            </a:r>
            <a:r>
              <a:rPr lang="nb-NO" sz="2400" dirty="0">
                <a:solidFill>
                  <a:srgbClr val="FF0000"/>
                </a:solidFill>
              </a:rPr>
              <a:t>Oppdage hjelpebehov både aktivt og </a:t>
            </a:r>
          </a:p>
          <a:p>
            <a:pPr marL="1795463" indent="0">
              <a:buNone/>
            </a:pPr>
            <a:r>
              <a:rPr lang="nb-NO" sz="2400" dirty="0">
                <a:solidFill>
                  <a:srgbClr val="FF0000"/>
                </a:solidFill>
              </a:rPr>
              <a:t>passivt</a:t>
            </a:r>
          </a:p>
          <a:p>
            <a:endParaRPr lang="nb-NO" sz="2400" dirty="0"/>
          </a:p>
        </p:txBody>
      </p:sp>
    </p:spTree>
    <p:extLst>
      <p:ext uri="{BB962C8B-B14F-4D97-AF65-F5344CB8AC3E}">
        <p14:creationId xmlns:p14="http://schemas.microsoft.com/office/powerpoint/2010/main" val="587638891"/>
      </p:ext>
    </p:extLst>
  </p:cSld>
  <p:clrMapOvr>
    <a:masterClrMapping/>
  </p:clrMapOvr>
</p:sld>
</file>

<file path=ppt/theme/theme1.xml><?xml version="1.0" encoding="utf-8"?>
<a:theme xmlns:a="http://schemas.openxmlformats.org/drawingml/2006/main" name="PPT_norsk">
  <a:themeElements>
    <a:clrScheme name="Bergen kommune">
      <a:dk1>
        <a:sysClr val="windowText" lastClr="000000"/>
      </a:dk1>
      <a:lt1>
        <a:sysClr val="window" lastClr="FFFFFF"/>
      </a:lt1>
      <a:dk2>
        <a:srgbClr val="BC0615"/>
      </a:dk2>
      <a:lt2>
        <a:srgbClr val="BF9D23"/>
      </a:lt2>
      <a:accent1>
        <a:srgbClr val="BC0615"/>
      </a:accent1>
      <a:accent2>
        <a:srgbClr val="BF9D23"/>
      </a:accent2>
      <a:accent3>
        <a:srgbClr val="5E020A"/>
      </a:accent3>
      <a:accent4>
        <a:srgbClr val="8F751A"/>
      </a:accent4>
      <a:accent5>
        <a:srgbClr val="F94755"/>
      </a:accent5>
      <a:accent6>
        <a:srgbClr val="F6EDCE"/>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norsk.potx" id="{86D7C2E3-80B4-4843-A112-DB90E0D9A8A9}" vid="{E05C6FC8-F2A8-4791-8993-77E11194EFF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PPT_norsk</Template>
  <TotalTime>9660</TotalTime>
  <Words>3225</Words>
  <Application>Microsoft Office PowerPoint</Application>
  <PresentationFormat>Egendefinert</PresentationFormat>
  <Paragraphs>323</Paragraphs>
  <Slides>29</Slides>
  <Notes>27</Notes>
  <HiddenSlides>7</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29</vt:i4>
      </vt:variant>
    </vt:vector>
  </HeadingPairs>
  <TitlesOfParts>
    <vt:vector size="39" baseType="lpstr">
      <vt:lpstr>Amasis MT Pro Black</vt:lpstr>
      <vt:lpstr>Aptos</vt:lpstr>
      <vt:lpstr>Aptos Display</vt:lpstr>
      <vt:lpstr>Arial</vt:lpstr>
      <vt:lpstr>Calibri</vt:lpstr>
      <vt:lpstr>Calibri Light</vt:lpstr>
      <vt:lpstr>Wingdings</vt:lpstr>
      <vt:lpstr>Work Sans</vt:lpstr>
      <vt:lpstr>PPT_norsk</vt:lpstr>
      <vt:lpstr>Office Theme</vt:lpstr>
      <vt:lpstr>PowerPoint-presentasjon</vt:lpstr>
      <vt:lpstr>Agenda</vt:lpstr>
      <vt:lpstr>Responssenter </vt:lpstr>
      <vt:lpstr>Velferdsteknologiagenter </vt:lpstr>
      <vt:lpstr>Kompetansesenter for velferdsteknologi til hjemmeboende</vt:lpstr>
      <vt:lpstr>Kartlegging</vt:lpstr>
      <vt:lpstr>Tiltak iverksettes basert på brukers egne mål</vt:lpstr>
      <vt:lpstr>Velferdsteknologi</vt:lpstr>
      <vt:lpstr>Hvilken velferdsteknologi finnes til hjemmeboende i Bergen kommune? </vt:lpstr>
      <vt:lpstr>Medisineringsstøtte</vt:lpstr>
      <vt:lpstr>Den gode kandidaten</vt:lpstr>
      <vt:lpstr>Trygghetsalarm</vt:lpstr>
      <vt:lpstr>E-lås</vt:lpstr>
      <vt:lpstr>Røykvarsler</vt:lpstr>
      <vt:lpstr>Sengesensor</vt:lpstr>
      <vt:lpstr>Dørsensor</vt:lpstr>
      <vt:lpstr>Inaktivitetssensor</vt:lpstr>
      <vt:lpstr>Bevegelsessensor </vt:lpstr>
      <vt:lpstr>Fallalarm ?? </vt:lpstr>
      <vt:lpstr>Alarmknapp kan tilpasses  </vt:lpstr>
      <vt:lpstr>Lokaliseringsteknologi</vt:lpstr>
      <vt:lpstr>Den gode kandidaten</vt:lpstr>
      <vt:lpstr>Digitalt tilsyn </vt:lpstr>
      <vt:lpstr>Hva er digitalt tilsyn/kameraløsning?</vt:lpstr>
      <vt:lpstr>Den gode kandidaten</vt:lpstr>
      <vt:lpstr>Status velferdsteknologi (VFT)</vt:lpstr>
      <vt:lpstr>Hvor henvender jeg meg når det oppstår behov?</vt:lpstr>
      <vt:lpstr>PowerPoint-presentasjon</vt:lpstr>
      <vt:lpstr>PowerPoint-presentasjon</vt:lpstr>
    </vt:vector>
  </TitlesOfParts>
  <Company>Bergen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tittel</dc:title>
  <dc:creator>Solberg Anfinsen, Marius</dc:creator>
  <cp:lastModifiedBy>Gåsdal, Lars Olav</cp:lastModifiedBy>
  <cp:revision>468</cp:revision>
  <cp:lastPrinted>2023-11-08T07:19:41Z</cp:lastPrinted>
  <dcterms:created xsi:type="dcterms:W3CDTF">2016-01-27T10:13:08Z</dcterms:created>
  <dcterms:modified xsi:type="dcterms:W3CDTF">2025-04-23T12:47:35Z</dcterms:modified>
</cp:coreProperties>
</file>