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DD8"/>
    <a:srgbClr val="D9D4C3"/>
    <a:srgbClr val="D6D0BA"/>
    <a:srgbClr val="BDB9AA"/>
    <a:srgbClr val="B8B39E"/>
    <a:srgbClr val="ADA997"/>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1BDAD-1B4F-4CB5-B8B6-3D27712085F0}" v="3" dt="2025-04-10T10:09:35.827"/>
    <p1510:client id="{793A9675-4245-8236-B599-FA53E4489C49}" v="1122" dt="2025-04-09T10:58:12.844"/>
    <p1510:client id="{87509681-5C28-4A65-98B3-3D1780E24A63}" v="6" dt="2025-04-10T10:09:58.881"/>
    <p1510:client id="{EC56E919-A2BC-9020-9B52-254A1E6F0301}" v="8" dt="2025-04-10T11:16:05.201"/>
    <p1510:client id="{FD13704E-289A-7E80-F243-9B55EE7264A2}" v="27" dt="2025-04-10T10:52:21.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16" autoAdjust="0"/>
  </p:normalViewPr>
  <p:slideViewPr>
    <p:cSldViewPr snapToGrid="0">
      <p:cViewPr varScale="1">
        <p:scale>
          <a:sx n="57" d="100"/>
          <a:sy n="57" d="100"/>
        </p:scale>
        <p:origin x="165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951F0-6D52-48C0-82D4-C558B15FCA9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A3DB6A-47F5-4369-8BC2-BE1E4CDF00F7}">
      <dgm:prSet/>
      <dgm:spPr/>
      <dgm:t>
        <a:bodyPr/>
        <a:lstStyle/>
        <a:p>
          <a:r>
            <a:rPr lang="en-US" dirty="0" err="1"/>
            <a:t>Tverrfaglig</a:t>
          </a:r>
          <a:r>
            <a:rPr lang="en-US" dirty="0"/>
            <a:t> </a:t>
          </a:r>
          <a:r>
            <a:rPr lang="en-US" dirty="0" err="1"/>
            <a:t>samarbeid</a:t>
          </a:r>
          <a:r>
            <a:rPr lang="en-US" dirty="0"/>
            <a:t> er </a:t>
          </a:r>
          <a:r>
            <a:rPr lang="en-US" dirty="0" err="1"/>
            <a:t>avgjørende</a:t>
          </a:r>
        </a:p>
      </dgm:t>
    </dgm:pt>
    <dgm:pt modelId="{D4FAE69B-5DD5-464F-8A4B-A43C7AC46990}" type="parTrans" cxnId="{442C26F7-27C0-4611-A6BD-8C2D5ADE4886}">
      <dgm:prSet/>
      <dgm:spPr/>
      <dgm:t>
        <a:bodyPr/>
        <a:lstStyle/>
        <a:p>
          <a:endParaRPr lang="en-US"/>
        </a:p>
      </dgm:t>
    </dgm:pt>
    <dgm:pt modelId="{FB709A6E-B0A5-4DEC-BB7C-41CE2660F73A}" type="sibTrans" cxnId="{442C26F7-27C0-4611-A6BD-8C2D5ADE4886}">
      <dgm:prSet/>
      <dgm:spPr/>
      <dgm:t>
        <a:bodyPr/>
        <a:lstStyle/>
        <a:p>
          <a:endParaRPr lang="en-US"/>
        </a:p>
      </dgm:t>
    </dgm:pt>
    <dgm:pt modelId="{D096B17E-E13A-4AE6-A885-B40BAD4B28E1}">
      <dgm:prSet/>
      <dgm:spPr/>
      <dgm:t>
        <a:bodyPr/>
        <a:lstStyle/>
        <a:p>
          <a:r>
            <a:rPr lang="en-US" dirty="0" err="1"/>
            <a:t>Pasientgruppen</a:t>
          </a:r>
          <a:r>
            <a:rPr lang="en-US" dirty="0"/>
            <a:t> </a:t>
          </a:r>
          <a:r>
            <a:rPr lang="en-US" dirty="0" err="1"/>
            <a:t>krever</a:t>
          </a:r>
          <a:r>
            <a:rPr lang="en-US" dirty="0"/>
            <a:t> </a:t>
          </a:r>
          <a:r>
            <a:rPr lang="en-US" dirty="0" err="1"/>
            <a:t>fleksibilitet</a:t>
          </a:r>
          <a:r>
            <a:rPr lang="en-US" dirty="0"/>
            <a:t> </a:t>
          </a:r>
          <a:r>
            <a:rPr lang="en-US" dirty="0" err="1"/>
            <a:t>og</a:t>
          </a:r>
          <a:r>
            <a:rPr lang="en-US" dirty="0"/>
            <a:t> </a:t>
          </a:r>
          <a:r>
            <a:rPr lang="en-US" dirty="0" err="1"/>
            <a:t>nytenkning</a:t>
          </a:r>
          <a:r>
            <a:rPr lang="en-US" dirty="0"/>
            <a:t> </a:t>
          </a:r>
        </a:p>
      </dgm:t>
    </dgm:pt>
    <dgm:pt modelId="{CA206EE8-E297-4537-BCBB-A7DD82BA3310}" type="parTrans" cxnId="{F0DD6AF0-C1E8-49F4-A06D-B620B4EB7B2E}">
      <dgm:prSet/>
      <dgm:spPr/>
      <dgm:t>
        <a:bodyPr/>
        <a:lstStyle/>
        <a:p>
          <a:endParaRPr lang="en-US"/>
        </a:p>
      </dgm:t>
    </dgm:pt>
    <dgm:pt modelId="{8676C0E1-CAC6-48C6-9E4F-73C7CBB3C625}" type="sibTrans" cxnId="{F0DD6AF0-C1E8-49F4-A06D-B620B4EB7B2E}">
      <dgm:prSet/>
      <dgm:spPr/>
      <dgm:t>
        <a:bodyPr/>
        <a:lstStyle/>
        <a:p>
          <a:endParaRPr lang="en-US"/>
        </a:p>
      </dgm:t>
    </dgm:pt>
    <dgm:pt modelId="{0CACD0B2-DF38-4562-BBB8-8D2D65FBC968}">
      <dgm:prSet/>
      <dgm:spPr/>
      <dgm:t>
        <a:bodyPr/>
        <a:lstStyle/>
        <a:p>
          <a:r>
            <a:rPr lang="en-US" dirty="0"/>
            <a:t>Vi </a:t>
          </a:r>
          <a:r>
            <a:rPr lang="en-US" dirty="0" err="1"/>
            <a:t>må</a:t>
          </a:r>
          <a:r>
            <a:rPr lang="en-US" dirty="0"/>
            <a:t> </a:t>
          </a:r>
          <a:r>
            <a:rPr lang="en-US" dirty="0" err="1"/>
            <a:t>fortsette</a:t>
          </a:r>
          <a:r>
            <a:rPr lang="en-US" dirty="0"/>
            <a:t> å </a:t>
          </a:r>
          <a:r>
            <a:rPr lang="en-US" dirty="0" err="1">
              <a:latin typeface="Aptos Display" panose="020F0302020204030204"/>
            </a:rPr>
            <a:t>utvikle</a:t>
          </a:r>
          <a:r>
            <a:rPr lang="en-US" dirty="0"/>
            <a:t> </a:t>
          </a:r>
          <a:r>
            <a:rPr lang="en-US" dirty="0" err="1"/>
            <a:t>og</a:t>
          </a:r>
          <a:r>
            <a:rPr lang="en-US" dirty="0"/>
            <a:t> </a:t>
          </a:r>
          <a:r>
            <a:rPr lang="en-US" dirty="0" err="1"/>
            <a:t>forbedre</a:t>
          </a:r>
          <a:r>
            <a:rPr lang="en-US" dirty="0"/>
            <a:t> </a:t>
          </a:r>
          <a:r>
            <a:rPr lang="en-US" dirty="0" err="1"/>
            <a:t>rutiner</a:t>
          </a:r>
          <a:r>
            <a:rPr lang="en-US" dirty="0"/>
            <a:t> </a:t>
          </a:r>
          <a:r>
            <a:rPr lang="en-US" dirty="0" err="1"/>
            <a:t>og</a:t>
          </a:r>
          <a:r>
            <a:rPr lang="en-US" dirty="0"/>
            <a:t> </a:t>
          </a:r>
          <a:r>
            <a:rPr lang="en-US" dirty="0" err="1"/>
            <a:t>kompetanse</a:t>
          </a:r>
          <a:endParaRPr lang="en-US" dirty="0"/>
        </a:p>
      </dgm:t>
    </dgm:pt>
    <dgm:pt modelId="{AAF303E8-129B-4D03-B282-4312C2E80BB9}" type="parTrans" cxnId="{AFA6F36C-7340-4C0A-9195-581AF68FB36F}">
      <dgm:prSet/>
      <dgm:spPr/>
      <dgm:t>
        <a:bodyPr/>
        <a:lstStyle/>
        <a:p>
          <a:endParaRPr lang="en-US"/>
        </a:p>
      </dgm:t>
    </dgm:pt>
    <dgm:pt modelId="{ADD16F4B-B963-4A01-9E1D-49484B91E40F}" type="sibTrans" cxnId="{AFA6F36C-7340-4C0A-9195-581AF68FB36F}">
      <dgm:prSet/>
      <dgm:spPr/>
      <dgm:t>
        <a:bodyPr/>
        <a:lstStyle/>
        <a:p>
          <a:endParaRPr lang="en-US"/>
        </a:p>
      </dgm:t>
    </dgm:pt>
    <dgm:pt modelId="{D633BC66-166B-4F6D-8875-94204CE0C0E7}">
      <dgm:prSet/>
      <dgm:spPr/>
      <dgm:t>
        <a:bodyPr/>
        <a:lstStyle/>
        <a:p>
          <a:r>
            <a:rPr lang="en-US" dirty="0" err="1"/>
            <a:t>Håp</a:t>
          </a:r>
          <a:r>
            <a:rPr lang="en-US" dirty="0"/>
            <a:t> om </a:t>
          </a:r>
          <a:r>
            <a:rPr lang="en-US" dirty="0" err="1"/>
            <a:t>fred</a:t>
          </a:r>
          <a:r>
            <a:rPr lang="en-US" dirty="0"/>
            <a:t> </a:t>
          </a:r>
          <a:r>
            <a:rPr lang="en-US" dirty="0" err="1"/>
            <a:t>i</a:t>
          </a:r>
          <a:r>
            <a:rPr lang="en-US" dirty="0"/>
            <a:t> Ukraina</a:t>
          </a:r>
        </a:p>
      </dgm:t>
    </dgm:pt>
    <dgm:pt modelId="{78EB2986-D644-4024-A099-DECD69FA1D14}" type="parTrans" cxnId="{E6E84AF7-B2AA-4846-A7EE-364D9328508A}">
      <dgm:prSet/>
      <dgm:spPr/>
      <dgm:t>
        <a:bodyPr/>
        <a:lstStyle/>
        <a:p>
          <a:endParaRPr lang="en-US"/>
        </a:p>
      </dgm:t>
    </dgm:pt>
    <dgm:pt modelId="{6C0D183D-F102-4FC3-860D-4AEDD037F839}" type="sibTrans" cxnId="{E6E84AF7-B2AA-4846-A7EE-364D9328508A}">
      <dgm:prSet/>
      <dgm:spPr/>
      <dgm:t>
        <a:bodyPr/>
        <a:lstStyle/>
        <a:p>
          <a:endParaRPr lang="en-US"/>
        </a:p>
      </dgm:t>
    </dgm:pt>
    <dgm:pt modelId="{3B4C5561-EF37-417D-AC8C-96FF519E99C0}" type="pres">
      <dgm:prSet presAssocID="{887951F0-6D52-48C0-82D4-C558B15FCA97}" presName="root" presStyleCnt="0">
        <dgm:presLayoutVars>
          <dgm:dir/>
          <dgm:resizeHandles val="exact"/>
        </dgm:presLayoutVars>
      </dgm:prSet>
      <dgm:spPr/>
    </dgm:pt>
    <dgm:pt modelId="{754C0DA5-3ACE-4B30-B9F3-DA7E2C709F10}" type="pres">
      <dgm:prSet presAssocID="{54A3DB6A-47F5-4369-8BC2-BE1E4CDF00F7}" presName="compNode" presStyleCnt="0"/>
      <dgm:spPr/>
    </dgm:pt>
    <dgm:pt modelId="{98872F2F-948F-4BF7-9673-4F7DC11420A4}" type="pres">
      <dgm:prSet presAssocID="{54A3DB6A-47F5-4369-8BC2-BE1E4CDF00F7}" presName="bgRect" presStyleLbl="bgShp" presStyleIdx="0" presStyleCnt="4" custLinFactNeighborX="-1145" custLinFactNeighborY="-34566"/>
      <dgm:spPr/>
    </dgm:pt>
    <dgm:pt modelId="{0C0D217A-82C0-4660-AD72-380571B49B06}" type="pres">
      <dgm:prSet presAssocID="{54A3DB6A-47F5-4369-8BC2-BE1E4CDF00F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åndtrykk"/>
        </a:ext>
      </dgm:extLst>
    </dgm:pt>
    <dgm:pt modelId="{40D43CDE-AA71-4FD8-A5C5-5E4F8A9D0E70}" type="pres">
      <dgm:prSet presAssocID="{54A3DB6A-47F5-4369-8BC2-BE1E4CDF00F7}" presName="spaceRect" presStyleCnt="0"/>
      <dgm:spPr/>
    </dgm:pt>
    <dgm:pt modelId="{FC06FA48-B40E-43FD-9B72-071BA8369BD4}" type="pres">
      <dgm:prSet presAssocID="{54A3DB6A-47F5-4369-8BC2-BE1E4CDF00F7}" presName="parTx" presStyleLbl="revTx" presStyleIdx="0" presStyleCnt="4">
        <dgm:presLayoutVars>
          <dgm:chMax val="0"/>
          <dgm:chPref val="0"/>
        </dgm:presLayoutVars>
      </dgm:prSet>
      <dgm:spPr/>
    </dgm:pt>
    <dgm:pt modelId="{48B9D0B2-DC66-47B4-8B13-663F0BAB8CA1}" type="pres">
      <dgm:prSet presAssocID="{FB709A6E-B0A5-4DEC-BB7C-41CE2660F73A}" presName="sibTrans" presStyleCnt="0"/>
      <dgm:spPr/>
    </dgm:pt>
    <dgm:pt modelId="{93821A19-A0EB-4B9D-8C96-E7D02BC56F32}" type="pres">
      <dgm:prSet presAssocID="{D096B17E-E13A-4AE6-A885-B40BAD4B28E1}" presName="compNode" presStyleCnt="0"/>
      <dgm:spPr/>
    </dgm:pt>
    <dgm:pt modelId="{03FC2749-D67E-47F2-9A83-53B6FA957369}" type="pres">
      <dgm:prSet presAssocID="{D096B17E-E13A-4AE6-A885-B40BAD4B28E1}" presName="bgRect" presStyleLbl="bgShp" presStyleIdx="1" presStyleCnt="4"/>
      <dgm:spPr/>
    </dgm:pt>
    <dgm:pt modelId="{E45DACFA-4830-4F56-B672-633887CF9AEA}" type="pres">
      <dgm:prSet presAssocID="{D096B17E-E13A-4AE6-A885-B40BAD4B28E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merking"/>
        </a:ext>
      </dgm:extLst>
    </dgm:pt>
    <dgm:pt modelId="{BF30109C-8C79-45D9-BAB3-1AFE267F1CAB}" type="pres">
      <dgm:prSet presAssocID="{D096B17E-E13A-4AE6-A885-B40BAD4B28E1}" presName="spaceRect" presStyleCnt="0"/>
      <dgm:spPr/>
    </dgm:pt>
    <dgm:pt modelId="{18217FC4-4CB5-439E-BA76-0A6855B3AEC6}" type="pres">
      <dgm:prSet presAssocID="{D096B17E-E13A-4AE6-A885-B40BAD4B28E1}" presName="parTx" presStyleLbl="revTx" presStyleIdx="1" presStyleCnt="4">
        <dgm:presLayoutVars>
          <dgm:chMax val="0"/>
          <dgm:chPref val="0"/>
        </dgm:presLayoutVars>
      </dgm:prSet>
      <dgm:spPr/>
    </dgm:pt>
    <dgm:pt modelId="{E192E594-0D38-43D3-8BFB-5DA1A5700507}" type="pres">
      <dgm:prSet presAssocID="{8676C0E1-CAC6-48C6-9E4F-73C7CBB3C625}" presName="sibTrans" presStyleCnt="0"/>
      <dgm:spPr/>
    </dgm:pt>
    <dgm:pt modelId="{C415497F-2972-4F91-9399-CBA35E0DC9B9}" type="pres">
      <dgm:prSet presAssocID="{0CACD0B2-DF38-4562-BBB8-8D2D65FBC968}" presName="compNode" presStyleCnt="0"/>
      <dgm:spPr/>
    </dgm:pt>
    <dgm:pt modelId="{5EE3C173-ECF8-49DD-B794-4F9114FC3BBD}" type="pres">
      <dgm:prSet presAssocID="{0CACD0B2-DF38-4562-BBB8-8D2D65FBC968}" presName="bgRect" presStyleLbl="bgShp" presStyleIdx="2" presStyleCnt="4"/>
      <dgm:spPr/>
    </dgm:pt>
    <dgm:pt modelId="{104D6064-6397-4D1F-BAAC-92A70A7110D3}" type="pres">
      <dgm:prSet presAssocID="{0CACD0B2-DF38-4562-BBB8-8D2D65FBC968}"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9A25093-9866-407C-8833-FE42784B0624}" type="pres">
      <dgm:prSet presAssocID="{0CACD0B2-DF38-4562-BBB8-8D2D65FBC968}" presName="spaceRect" presStyleCnt="0"/>
      <dgm:spPr/>
    </dgm:pt>
    <dgm:pt modelId="{53A21F04-A618-44C2-B08A-23F28EB395AE}" type="pres">
      <dgm:prSet presAssocID="{0CACD0B2-DF38-4562-BBB8-8D2D65FBC968}" presName="parTx" presStyleLbl="revTx" presStyleIdx="2" presStyleCnt="4">
        <dgm:presLayoutVars>
          <dgm:chMax val="0"/>
          <dgm:chPref val="0"/>
        </dgm:presLayoutVars>
      </dgm:prSet>
      <dgm:spPr/>
    </dgm:pt>
    <dgm:pt modelId="{3A02D6B4-CD7F-4A88-A39B-BC819220B838}" type="pres">
      <dgm:prSet presAssocID="{ADD16F4B-B963-4A01-9E1D-49484B91E40F}" presName="sibTrans" presStyleCnt="0"/>
      <dgm:spPr/>
    </dgm:pt>
    <dgm:pt modelId="{E41F5A59-A956-44CD-AF2E-7138B3058292}" type="pres">
      <dgm:prSet presAssocID="{D633BC66-166B-4F6D-8875-94204CE0C0E7}" presName="compNode" presStyleCnt="0"/>
      <dgm:spPr/>
    </dgm:pt>
    <dgm:pt modelId="{9A8B4C90-1F69-4CBD-8EDF-91BF6C0B5A83}" type="pres">
      <dgm:prSet presAssocID="{D633BC66-166B-4F6D-8875-94204CE0C0E7}" presName="bgRect" presStyleLbl="bgShp" presStyleIdx="3" presStyleCnt="4"/>
      <dgm:spPr/>
    </dgm:pt>
    <dgm:pt modelId="{3C051294-92EC-4E9B-918C-C17B64383B45}" type="pres">
      <dgm:prSet presAssocID="{D633BC66-166B-4F6D-8875-94204CE0C0E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F4010764-E89A-43CF-9C82-3BC35D91DBF9}" type="pres">
      <dgm:prSet presAssocID="{D633BC66-166B-4F6D-8875-94204CE0C0E7}" presName="spaceRect" presStyleCnt="0"/>
      <dgm:spPr/>
    </dgm:pt>
    <dgm:pt modelId="{D4DCE34D-28D4-40D7-BBF0-1E6433DADA60}" type="pres">
      <dgm:prSet presAssocID="{D633BC66-166B-4F6D-8875-94204CE0C0E7}" presName="parTx" presStyleLbl="revTx" presStyleIdx="3" presStyleCnt="4">
        <dgm:presLayoutVars>
          <dgm:chMax val="0"/>
          <dgm:chPref val="0"/>
        </dgm:presLayoutVars>
      </dgm:prSet>
      <dgm:spPr/>
    </dgm:pt>
  </dgm:ptLst>
  <dgm:cxnLst>
    <dgm:cxn modelId="{8DCAD73E-E2F6-4ECE-94B3-9E5908F9156E}" type="presOf" srcId="{887951F0-6D52-48C0-82D4-C558B15FCA97}" destId="{3B4C5561-EF37-417D-AC8C-96FF519E99C0}" srcOrd="0" destOrd="0" presId="urn:microsoft.com/office/officeart/2018/2/layout/IconVerticalSolidList"/>
    <dgm:cxn modelId="{43F6F75E-3BF5-47DD-AD4C-22E8353D980A}" type="presOf" srcId="{54A3DB6A-47F5-4369-8BC2-BE1E4CDF00F7}" destId="{FC06FA48-B40E-43FD-9B72-071BA8369BD4}" srcOrd="0" destOrd="0" presId="urn:microsoft.com/office/officeart/2018/2/layout/IconVerticalSolidList"/>
    <dgm:cxn modelId="{AFA6F36C-7340-4C0A-9195-581AF68FB36F}" srcId="{887951F0-6D52-48C0-82D4-C558B15FCA97}" destId="{0CACD0B2-DF38-4562-BBB8-8D2D65FBC968}" srcOrd="2" destOrd="0" parTransId="{AAF303E8-129B-4D03-B282-4312C2E80BB9}" sibTransId="{ADD16F4B-B963-4A01-9E1D-49484B91E40F}"/>
    <dgm:cxn modelId="{2FA6D5B2-DA6D-4350-AFEB-509ED7D59733}" type="presOf" srcId="{0CACD0B2-DF38-4562-BBB8-8D2D65FBC968}" destId="{53A21F04-A618-44C2-B08A-23F28EB395AE}" srcOrd="0" destOrd="0" presId="urn:microsoft.com/office/officeart/2018/2/layout/IconVerticalSolidList"/>
    <dgm:cxn modelId="{94BA95DF-E3E9-4AF2-B7B5-566B802893C5}" type="presOf" srcId="{D633BC66-166B-4F6D-8875-94204CE0C0E7}" destId="{D4DCE34D-28D4-40D7-BBF0-1E6433DADA60}" srcOrd="0" destOrd="0" presId="urn:microsoft.com/office/officeart/2018/2/layout/IconVerticalSolidList"/>
    <dgm:cxn modelId="{F0DD6AF0-C1E8-49F4-A06D-B620B4EB7B2E}" srcId="{887951F0-6D52-48C0-82D4-C558B15FCA97}" destId="{D096B17E-E13A-4AE6-A885-B40BAD4B28E1}" srcOrd="1" destOrd="0" parTransId="{CA206EE8-E297-4537-BCBB-A7DD82BA3310}" sibTransId="{8676C0E1-CAC6-48C6-9E4F-73C7CBB3C625}"/>
    <dgm:cxn modelId="{8DA5B2F4-7CDE-407E-AFB0-38DC1E8A33A8}" type="presOf" srcId="{D096B17E-E13A-4AE6-A885-B40BAD4B28E1}" destId="{18217FC4-4CB5-439E-BA76-0A6855B3AEC6}" srcOrd="0" destOrd="0" presId="urn:microsoft.com/office/officeart/2018/2/layout/IconVerticalSolidList"/>
    <dgm:cxn modelId="{442C26F7-27C0-4611-A6BD-8C2D5ADE4886}" srcId="{887951F0-6D52-48C0-82D4-C558B15FCA97}" destId="{54A3DB6A-47F5-4369-8BC2-BE1E4CDF00F7}" srcOrd="0" destOrd="0" parTransId="{D4FAE69B-5DD5-464F-8A4B-A43C7AC46990}" sibTransId="{FB709A6E-B0A5-4DEC-BB7C-41CE2660F73A}"/>
    <dgm:cxn modelId="{E6E84AF7-B2AA-4846-A7EE-364D9328508A}" srcId="{887951F0-6D52-48C0-82D4-C558B15FCA97}" destId="{D633BC66-166B-4F6D-8875-94204CE0C0E7}" srcOrd="3" destOrd="0" parTransId="{78EB2986-D644-4024-A099-DECD69FA1D14}" sibTransId="{6C0D183D-F102-4FC3-860D-4AEDD037F839}"/>
    <dgm:cxn modelId="{206672B9-14EF-4493-9897-0684237EA548}" type="presParOf" srcId="{3B4C5561-EF37-417D-AC8C-96FF519E99C0}" destId="{754C0DA5-3ACE-4B30-B9F3-DA7E2C709F10}" srcOrd="0" destOrd="0" presId="urn:microsoft.com/office/officeart/2018/2/layout/IconVerticalSolidList"/>
    <dgm:cxn modelId="{A3ED9883-ADA5-41D9-B390-6BE88270D4CD}" type="presParOf" srcId="{754C0DA5-3ACE-4B30-B9F3-DA7E2C709F10}" destId="{98872F2F-948F-4BF7-9673-4F7DC11420A4}" srcOrd="0" destOrd="0" presId="urn:microsoft.com/office/officeart/2018/2/layout/IconVerticalSolidList"/>
    <dgm:cxn modelId="{BA039792-83E1-4F8C-B228-D392ADB7FAF4}" type="presParOf" srcId="{754C0DA5-3ACE-4B30-B9F3-DA7E2C709F10}" destId="{0C0D217A-82C0-4660-AD72-380571B49B06}" srcOrd="1" destOrd="0" presId="urn:microsoft.com/office/officeart/2018/2/layout/IconVerticalSolidList"/>
    <dgm:cxn modelId="{BAA32F2D-A294-4189-A122-4821A14BDD70}" type="presParOf" srcId="{754C0DA5-3ACE-4B30-B9F3-DA7E2C709F10}" destId="{40D43CDE-AA71-4FD8-A5C5-5E4F8A9D0E70}" srcOrd="2" destOrd="0" presId="urn:microsoft.com/office/officeart/2018/2/layout/IconVerticalSolidList"/>
    <dgm:cxn modelId="{6A9C8984-4C4E-4FB0-BD67-221C14202A0B}" type="presParOf" srcId="{754C0DA5-3ACE-4B30-B9F3-DA7E2C709F10}" destId="{FC06FA48-B40E-43FD-9B72-071BA8369BD4}" srcOrd="3" destOrd="0" presId="urn:microsoft.com/office/officeart/2018/2/layout/IconVerticalSolidList"/>
    <dgm:cxn modelId="{9E26CB35-1A43-48BC-AB9B-8FA499CC1B23}" type="presParOf" srcId="{3B4C5561-EF37-417D-AC8C-96FF519E99C0}" destId="{48B9D0B2-DC66-47B4-8B13-663F0BAB8CA1}" srcOrd="1" destOrd="0" presId="urn:microsoft.com/office/officeart/2018/2/layout/IconVerticalSolidList"/>
    <dgm:cxn modelId="{DD0B022D-7AE8-43B7-B012-C3761D0FE51E}" type="presParOf" srcId="{3B4C5561-EF37-417D-AC8C-96FF519E99C0}" destId="{93821A19-A0EB-4B9D-8C96-E7D02BC56F32}" srcOrd="2" destOrd="0" presId="urn:microsoft.com/office/officeart/2018/2/layout/IconVerticalSolidList"/>
    <dgm:cxn modelId="{D5F27DDC-9718-4EA8-8A61-573A76D620F5}" type="presParOf" srcId="{93821A19-A0EB-4B9D-8C96-E7D02BC56F32}" destId="{03FC2749-D67E-47F2-9A83-53B6FA957369}" srcOrd="0" destOrd="0" presId="urn:microsoft.com/office/officeart/2018/2/layout/IconVerticalSolidList"/>
    <dgm:cxn modelId="{08F88E51-A533-48A1-A569-C95E50339360}" type="presParOf" srcId="{93821A19-A0EB-4B9D-8C96-E7D02BC56F32}" destId="{E45DACFA-4830-4F56-B672-633887CF9AEA}" srcOrd="1" destOrd="0" presId="urn:microsoft.com/office/officeart/2018/2/layout/IconVerticalSolidList"/>
    <dgm:cxn modelId="{79421616-82FB-4C4C-8D62-435C48286717}" type="presParOf" srcId="{93821A19-A0EB-4B9D-8C96-E7D02BC56F32}" destId="{BF30109C-8C79-45D9-BAB3-1AFE267F1CAB}" srcOrd="2" destOrd="0" presId="urn:microsoft.com/office/officeart/2018/2/layout/IconVerticalSolidList"/>
    <dgm:cxn modelId="{5B817351-3A04-4F23-BCD4-822F8EB4BBAC}" type="presParOf" srcId="{93821A19-A0EB-4B9D-8C96-E7D02BC56F32}" destId="{18217FC4-4CB5-439E-BA76-0A6855B3AEC6}" srcOrd="3" destOrd="0" presId="urn:microsoft.com/office/officeart/2018/2/layout/IconVerticalSolidList"/>
    <dgm:cxn modelId="{4D9900FF-6E73-4C5E-A2EF-ED838352965C}" type="presParOf" srcId="{3B4C5561-EF37-417D-AC8C-96FF519E99C0}" destId="{E192E594-0D38-43D3-8BFB-5DA1A5700507}" srcOrd="3" destOrd="0" presId="urn:microsoft.com/office/officeart/2018/2/layout/IconVerticalSolidList"/>
    <dgm:cxn modelId="{87AADD67-3253-442C-A3D1-266452021F89}" type="presParOf" srcId="{3B4C5561-EF37-417D-AC8C-96FF519E99C0}" destId="{C415497F-2972-4F91-9399-CBA35E0DC9B9}" srcOrd="4" destOrd="0" presId="urn:microsoft.com/office/officeart/2018/2/layout/IconVerticalSolidList"/>
    <dgm:cxn modelId="{9FDCE837-2E53-4342-AB51-35AC36BBFEA5}" type="presParOf" srcId="{C415497F-2972-4F91-9399-CBA35E0DC9B9}" destId="{5EE3C173-ECF8-49DD-B794-4F9114FC3BBD}" srcOrd="0" destOrd="0" presId="urn:microsoft.com/office/officeart/2018/2/layout/IconVerticalSolidList"/>
    <dgm:cxn modelId="{F9016836-A0CB-42B0-A9E1-9C13D34FFF30}" type="presParOf" srcId="{C415497F-2972-4F91-9399-CBA35E0DC9B9}" destId="{104D6064-6397-4D1F-BAAC-92A70A7110D3}" srcOrd="1" destOrd="0" presId="urn:microsoft.com/office/officeart/2018/2/layout/IconVerticalSolidList"/>
    <dgm:cxn modelId="{81CCA795-1084-4AEA-8C1E-0A475E4CC8B7}" type="presParOf" srcId="{C415497F-2972-4F91-9399-CBA35E0DC9B9}" destId="{09A25093-9866-407C-8833-FE42784B0624}" srcOrd="2" destOrd="0" presId="urn:microsoft.com/office/officeart/2018/2/layout/IconVerticalSolidList"/>
    <dgm:cxn modelId="{C33A8BD3-2086-46EC-B6AF-545F458F4C5A}" type="presParOf" srcId="{C415497F-2972-4F91-9399-CBA35E0DC9B9}" destId="{53A21F04-A618-44C2-B08A-23F28EB395AE}" srcOrd="3" destOrd="0" presId="urn:microsoft.com/office/officeart/2018/2/layout/IconVerticalSolidList"/>
    <dgm:cxn modelId="{5A1A6BC5-3D12-4731-8784-BC696290D263}" type="presParOf" srcId="{3B4C5561-EF37-417D-AC8C-96FF519E99C0}" destId="{3A02D6B4-CD7F-4A88-A39B-BC819220B838}" srcOrd="5" destOrd="0" presId="urn:microsoft.com/office/officeart/2018/2/layout/IconVerticalSolidList"/>
    <dgm:cxn modelId="{A5DC0775-558C-4139-96BA-1B1459156E1A}" type="presParOf" srcId="{3B4C5561-EF37-417D-AC8C-96FF519E99C0}" destId="{E41F5A59-A956-44CD-AF2E-7138B3058292}" srcOrd="6" destOrd="0" presId="urn:microsoft.com/office/officeart/2018/2/layout/IconVerticalSolidList"/>
    <dgm:cxn modelId="{CE36C7AE-275D-435B-A982-6C725D2636DE}" type="presParOf" srcId="{E41F5A59-A956-44CD-AF2E-7138B3058292}" destId="{9A8B4C90-1F69-4CBD-8EDF-91BF6C0B5A83}" srcOrd="0" destOrd="0" presId="urn:microsoft.com/office/officeart/2018/2/layout/IconVerticalSolidList"/>
    <dgm:cxn modelId="{1442EA5C-721C-4944-BA9C-E7DD11895003}" type="presParOf" srcId="{E41F5A59-A956-44CD-AF2E-7138B3058292}" destId="{3C051294-92EC-4E9B-918C-C17B64383B45}" srcOrd="1" destOrd="0" presId="urn:microsoft.com/office/officeart/2018/2/layout/IconVerticalSolidList"/>
    <dgm:cxn modelId="{38511786-9399-4609-AC59-F0788A6131A2}" type="presParOf" srcId="{E41F5A59-A956-44CD-AF2E-7138B3058292}" destId="{F4010764-E89A-43CF-9C82-3BC35D91DBF9}" srcOrd="2" destOrd="0" presId="urn:microsoft.com/office/officeart/2018/2/layout/IconVerticalSolidList"/>
    <dgm:cxn modelId="{CA4168A2-44C3-4AC5-9D21-9A1757124028}" type="presParOf" srcId="{E41F5A59-A956-44CD-AF2E-7138B3058292}" destId="{D4DCE34D-28D4-40D7-BBF0-1E6433DADA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72F2F-948F-4BF7-9673-4F7DC11420A4}">
      <dsp:nvSpPr>
        <dsp:cNvPr id="0" name=""/>
        <dsp:cNvSpPr/>
      </dsp:nvSpPr>
      <dsp:spPr>
        <a:xfrm>
          <a:off x="0" y="0"/>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D217A-82C0-4660-AD72-380571B49B06}">
      <dsp:nvSpPr>
        <dsp:cNvPr id="0" name=""/>
        <dsp:cNvSpPr/>
      </dsp:nvSpPr>
      <dsp:spPr>
        <a:xfrm>
          <a:off x="355657" y="266858"/>
          <a:ext cx="646650" cy="6466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06FA48-B40E-43FD-9B72-071BA8369BD4}">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dirty="0" err="1"/>
            <a:t>Tverrfaglig</a:t>
          </a:r>
          <a:r>
            <a:rPr lang="en-US" sz="2200" kern="1200" dirty="0"/>
            <a:t> </a:t>
          </a:r>
          <a:r>
            <a:rPr lang="en-US" sz="2200" kern="1200" dirty="0" err="1"/>
            <a:t>samarbeid</a:t>
          </a:r>
          <a:r>
            <a:rPr lang="en-US" sz="2200" kern="1200" dirty="0"/>
            <a:t> er </a:t>
          </a:r>
          <a:r>
            <a:rPr lang="en-US" sz="2200" kern="1200" dirty="0" err="1"/>
            <a:t>avgjørende</a:t>
          </a:r>
        </a:p>
      </dsp:txBody>
      <dsp:txXfrm>
        <a:off x="1357965" y="2319"/>
        <a:ext cx="4887299" cy="1175727"/>
      </dsp:txXfrm>
    </dsp:sp>
    <dsp:sp modelId="{03FC2749-D67E-47F2-9A83-53B6FA957369}">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DACFA-4830-4F56-B672-633887CF9AEA}">
      <dsp:nvSpPr>
        <dsp:cNvPr id="0" name=""/>
        <dsp:cNvSpPr/>
      </dsp:nvSpPr>
      <dsp:spPr>
        <a:xfrm>
          <a:off x="355657" y="1736518"/>
          <a:ext cx="646650" cy="6466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17FC4-4CB5-439E-BA76-0A6855B3AEC6}">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dirty="0" err="1"/>
            <a:t>Pasientgruppen</a:t>
          </a:r>
          <a:r>
            <a:rPr lang="en-US" sz="2200" kern="1200" dirty="0"/>
            <a:t> </a:t>
          </a:r>
          <a:r>
            <a:rPr lang="en-US" sz="2200" kern="1200" dirty="0" err="1"/>
            <a:t>krever</a:t>
          </a:r>
          <a:r>
            <a:rPr lang="en-US" sz="2200" kern="1200" dirty="0"/>
            <a:t> </a:t>
          </a:r>
          <a:r>
            <a:rPr lang="en-US" sz="2200" kern="1200" dirty="0" err="1"/>
            <a:t>fleksibilitet</a:t>
          </a:r>
          <a:r>
            <a:rPr lang="en-US" sz="2200" kern="1200" dirty="0"/>
            <a:t> </a:t>
          </a:r>
          <a:r>
            <a:rPr lang="en-US" sz="2200" kern="1200" dirty="0" err="1"/>
            <a:t>og</a:t>
          </a:r>
          <a:r>
            <a:rPr lang="en-US" sz="2200" kern="1200" dirty="0"/>
            <a:t> </a:t>
          </a:r>
          <a:r>
            <a:rPr lang="en-US" sz="2200" kern="1200" dirty="0" err="1"/>
            <a:t>nytenkning</a:t>
          </a:r>
          <a:r>
            <a:rPr lang="en-US" sz="2200" kern="1200" dirty="0"/>
            <a:t> </a:t>
          </a:r>
        </a:p>
      </dsp:txBody>
      <dsp:txXfrm>
        <a:off x="1357965" y="1471979"/>
        <a:ext cx="4887299" cy="1175727"/>
      </dsp:txXfrm>
    </dsp:sp>
    <dsp:sp modelId="{5EE3C173-ECF8-49DD-B794-4F9114FC3BBD}">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D6064-6397-4D1F-BAAC-92A70A7110D3}">
      <dsp:nvSpPr>
        <dsp:cNvPr id="0" name=""/>
        <dsp:cNvSpPr/>
      </dsp:nvSpPr>
      <dsp:spPr>
        <a:xfrm>
          <a:off x="355657" y="3206178"/>
          <a:ext cx="646650" cy="64665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A21F04-A618-44C2-B08A-23F28EB395AE}">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dirty="0"/>
            <a:t>Vi </a:t>
          </a:r>
          <a:r>
            <a:rPr lang="en-US" sz="2200" kern="1200" dirty="0" err="1"/>
            <a:t>må</a:t>
          </a:r>
          <a:r>
            <a:rPr lang="en-US" sz="2200" kern="1200" dirty="0"/>
            <a:t> </a:t>
          </a:r>
          <a:r>
            <a:rPr lang="en-US" sz="2200" kern="1200" dirty="0" err="1"/>
            <a:t>fortsette</a:t>
          </a:r>
          <a:r>
            <a:rPr lang="en-US" sz="2200" kern="1200" dirty="0"/>
            <a:t> å </a:t>
          </a:r>
          <a:r>
            <a:rPr lang="en-US" sz="2200" kern="1200" dirty="0" err="1">
              <a:latin typeface="Aptos Display" panose="020F0302020204030204"/>
            </a:rPr>
            <a:t>utvikle</a:t>
          </a:r>
          <a:r>
            <a:rPr lang="en-US" sz="2200" kern="1200" dirty="0"/>
            <a:t> </a:t>
          </a:r>
          <a:r>
            <a:rPr lang="en-US" sz="2200" kern="1200" dirty="0" err="1"/>
            <a:t>og</a:t>
          </a:r>
          <a:r>
            <a:rPr lang="en-US" sz="2200" kern="1200" dirty="0"/>
            <a:t> </a:t>
          </a:r>
          <a:r>
            <a:rPr lang="en-US" sz="2200" kern="1200" dirty="0" err="1"/>
            <a:t>forbedre</a:t>
          </a:r>
          <a:r>
            <a:rPr lang="en-US" sz="2200" kern="1200" dirty="0"/>
            <a:t> </a:t>
          </a:r>
          <a:r>
            <a:rPr lang="en-US" sz="2200" kern="1200" dirty="0" err="1"/>
            <a:t>rutiner</a:t>
          </a:r>
          <a:r>
            <a:rPr lang="en-US" sz="2200" kern="1200" dirty="0"/>
            <a:t> </a:t>
          </a:r>
          <a:r>
            <a:rPr lang="en-US" sz="2200" kern="1200" dirty="0" err="1"/>
            <a:t>og</a:t>
          </a:r>
          <a:r>
            <a:rPr lang="en-US" sz="2200" kern="1200" dirty="0"/>
            <a:t> </a:t>
          </a:r>
          <a:r>
            <a:rPr lang="en-US" sz="2200" kern="1200" dirty="0" err="1"/>
            <a:t>kompetanse</a:t>
          </a:r>
          <a:endParaRPr lang="en-US" sz="2200" kern="1200" dirty="0"/>
        </a:p>
      </dsp:txBody>
      <dsp:txXfrm>
        <a:off x="1357965" y="2941639"/>
        <a:ext cx="4887299" cy="1175727"/>
      </dsp:txXfrm>
    </dsp:sp>
    <dsp:sp modelId="{9A8B4C90-1F69-4CBD-8EDF-91BF6C0B5A83}">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51294-92EC-4E9B-918C-C17B64383B45}">
      <dsp:nvSpPr>
        <dsp:cNvPr id="0" name=""/>
        <dsp:cNvSpPr/>
      </dsp:nvSpPr>
      <dsp:spPr>
        <a:xfrm>
          <a:off x="355657" y="4675838"/>
          <a:ext cx="646650" cy="64665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DCE34D-28D4-40D7-BBF0-1E6433DADA60}">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US" sz="2200" kern="1200" dirty="0" err="1"/>
            <a:t>Håp</a:t>
          </a:r>
          <a:r>
            <a:rPr lang="en-US" sz="2200" kern="1200" dirty="0"/>
            <a:t> om </a:t>
          </a:r>
          <a:r>
            <a:rPr lang="en-US" sz="2200" kern="1200" dirty="0" err="1"/>
            <a:t>fred</a:t>
          </a:r>
          <a:r>
            <a:rPr lang="en-US" sz="2200" kern="1200" dirty="0"/>
            <a:t> </a:t>
          </a:r>
          <a:r>
            <a:rPr lang="en-US" sz="2200" kern="1200" dirty="0" err="1"/>
            <a:t>i</a:t>
          </a:r>
          <a:r>
            <a:rPr lang="en-US" sz="2200" kern="1200" dirty="0"/>
            <a:t> Ukraina</a:t>
          </a:r>
        </a:p>
      </dsp:txBody>
      <dsp:txXfrm>
        <a:off x="1357965" y="4411299"/>
        <a:ext cx="4887299" cy="1175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3A0D7-39D0-4A0E-ADA4-D15D425C08DB}" type="datetimeFigureOut">
              <a:rPr lang="nb-NO" smtClean="0"/>
              <a:t>17.04.2025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49F70-6957-4869-8DFC-0B89D7D203D5}" type="slidenum">
              <a:rPr lang="nb-NO" smtClean="0"/>
              <a:t>‹#›</a:t>
            </a:fld>
            <a:endParaRPr lang="nb-NO"/>
          </a:p>
        </p:txBody>
      </p:sp>
    </p:spTree>
    <p:extLst>
      <p:ext uri="{BB962C8B-B14F-4D97-AF65-F5344CB8AC3E}">
        <p14:creationId xmlns:p14="http://schemas.microsoft.com/office/powerpoint/2010/main" val="223314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A749F70-6957-4869-8DFC-0B89D7D203D5}" type="slidenum">
              <a:rPr lang="nb-NO" smtClean="0"/>
              <a:t>1</a:t>
            </a:fld>
            <a:endParaRPr lang="nb-NO"/>
          </a:p>
        </p:txBody>
      </p:sp>
    </p:spTree>
    <p:extLst>
      <p:ext uri="{BB962C8B-B14F-4D97-AF65-F5344CB8AC3E}">
        <p14:creationId xmlns:p14="http://schemas.microsoft.com/office/powerpoint/2010/main" val="250222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Medevac</a:t>
            </a:r>
            <a:r>
              <a:rPr lang="nb-NO" sz="1200" kern="1200" dirty="0">
                <a:solidFill>
                  <a:schemeClr val="tx1"/>
                </a:solidFill>
                <a:effectLst/>
                <a:latin typeface="+mn-lt"/>
                <a:ea typeface="+mn-ea"/>
                <a:cs typeface="+mn-cs"/>
              </a:rPr>
              <a:t> er kort for </a:t>
            </a:r>
            <a:r>
              <a:rPr lang="nb-NO" sz="1200" kern="1200" dirty="0" err="1">
                <a:solidFill>
                  <a:schemeClr val="tx1"/>
                </a:solidFill>
                <a:effectLst/>
                <a:latin typeface="+mn-lt"/>
                <a:ea typeface="+mn-ea"/>
                <a:cs typeface="+mn-cs"/>
              </a:rPr>
              <a:t>medical</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evacuation</a:t>
            </a:r>
            <a:r>
              <a:rPr lang="nb-NO" sz="1200" kern="1200" dirty="0">
                <a:solidFill>
                  <a:schemeClr val="tx1"/>
                </a:solidFill>
                <a:effectLst/>
                <a:latin typeface="+mn-lt"/>
                <a:ea typeface="+mn-ea"/>
                <a:cs typeface="+mn-cs"/>
              </a:rPr>
              <a:t>. I mars 2022 fikk OUS i oppgave å koordinere den medisinske evakueringen av krigsskadede pasienter fra Ukraina. NKS- Norsk koordineringssenter for medisinske pasienter fra Ukraina fordelte pasienter over hele landet og første pasient ankom Norge våren 2022. Vi tok imot noen av disse pasientene på våre ortopediske sengeposter, men etter hvert ønsket man å samle denne pasientgruppen i en dedikert sengepost for å gi et mer helhetlig tilbud. OUS fikk via helsesørøst oppdraget med å danne et slikt tilbud. Ortopedisk avdeling Ullevål fikk deretter oppdraget med å organisere dette tilbudet. Det er altså et oppdrag vi er gitt, det er ikke våre egne politiske oppfatninger eller veldedighet som ligger bak dette tiltaket. </a:t>
            </a:r>
          </a:p>
          <a:p>
            <a:endParaRPr lang="nb-NO" dirty="0"/>
          </a:p>
        </p:txBody>
      </p:sp>
      <p:sp>
        <p:nvSpPr>
          <p:cNvPr id="4" name="Plassholder for lysbildenummer 3"/>
          <p:cNvSpPr>
            <a:spLocks noGrp="1"/>
          </p:cNvSpPr>
          <p:nvPr>
            <p:ph type="sldNum" sz="quarter" idx="10"/>
          </p:nvPr>
        </p:nvSpPr>
        <p:spPr/>
        <p:txBody>
          <a:bodyPr/>
          <a:lstStyle/>
          <a:p>
            <a:fld id="{CA749F70-6957-4869-8DFC-0B89D7D203D5}" type="slidenum">
              <a:rPr lang="nb-NO" smtClean="0"/>
              <a:t>2</a:t>
            </a:fld>
            <a:endParaRPr lang="nb-NO"/>
          </a:p>
        </p:txBody>
      </p:sp>
    </p:spTree>
    <p:extLst>
      <p:ext uri="{BB962C8B-B14F-4D97-AF65-F5344CB8AC3E}">
        <p14:creationId xmlns:p14="http://schemas.microsoft.com/office/powerpoint/2010/main" val="425140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Litt om avdeling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januar 2023 fikk vi nøkler til helt nye tomme lokaler for å åpne </a:t>
            </a:r>
            <a:r>
              <a:rPr lang="nb-NO" sz="1200" kern="1200" dirty="0" err="1">
                <a:solidFill>
                  <a:schemeClr val="tx1"/>
                </a:solidFill>
                <a:effectLst/>
                <a:latin typeface="+mn-lt"/>
                <a:ea typeface="+mn-ea"/>
                <a:cs typeface="+mn-cs"/>
              </a:rPr>
              <a:t>Medevac</a:t>
            </a:r>
            <a:r>
              <a:rPr lang="nb-NO" sz="1200" kern="1200" dirty="0">
                <a:solidFill>
                  <a:schemeClr val="tx1"/>
                </a:solidFill>
                <a:effectLst/>
                <a:latin typeface="+mn-lt"/>
                <a:ea typeface="+mn-ea"/>
                <a:cs typeface="+mn-cs"/>
              </a:rPr>
              <a:t> sengepost.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På 9 dager jobbet vi på spreng med å gjøre tomme lokaler om til en fullverdig sengepost. Alt fra å skru sammen søppeltraller til å lage rutiner og retningslinjer på mottak av pasient.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Ved oppstart var vi mange forskjellige sykepleiere på utlån fra forskjellige seksjoner, sykepleiere fra byrå og noen få ansatt i engasjement. Noen sykepleiere med ortopedikompetanse, men flest hadde ikke det. Det ble satt i gang et krasjkurs i ortopedi, smittevern og mikrobiologi og deretter ble sykepleierne kastet ut i det uten opplæringsvakter. Det ble “</a:t>
            </a:r>
            <a:r>
              <a:rPr lang="nb-NO" sz="1200" kern="1200" dirty="0" err="1">
                <a:solidFill>
                  <a:schemeClr val="tx1"/>
                </a:solidFill>
                <a:effectLst/>
                <a:latin typeface="+mn-lt"/>
                <a:ea typeface="+mn-ea"/>
                <a:cs typeface="+mn-cs"/>
              </a:rPr>
              <a:t>learning</a:t>
            </a:r>
            <a:r>
              <a:rPr lang="nb-NO" sz="1200" kern="1200" dirty="0">
                <a:solidFill>
                  <a:schemeClr val="tx1"/>
                </a:solidFill>
                <a:effectLst/>
                <a:latin typeface="+mn-lt"/>
                <a:ea typeface="+mn-ea"/>
                <a:cs typeface="+mn-cs"/>
              </a:rPr>
              <a:t> by </a:t>
            </a:r>
            <a:r>
              <a:rPr lang="nb-NO" sz="1200" kern="1200" dirty="0" err="1">
                <a:solidFill>
                  <a:schemeClr val="tx1"/>
                </a:solidFill>
                <a:effectLst/>
                <a:latin typeface="+mn-lt"/>
                <a:ea typeface="+mn-ea"/>
                <a:cs typeface="+mn-cs"/>
              </a:rPr>
              <a:t>doing</a:t>
            </a:r>
            <a:r>
              <a:rPr lang="nb-NO"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For å kunne gi et godt tilbud til pasientene måtte vi opprette et team som var dedikert til denne pasientgruppen. Teamet består av</a:t>
            </a:r>
          </a:p>
          <a:p>
            <a:pPr lvl="0"/>
            <a:r>
              <a:rPr lang="nb-NO" sz="1200" kern="1200" dirty="0">
                <a:solidFill>
                  <a:schemeClr val="tx1"/>
                </a:solidFill>
                <a:effectLst/>
                <a:latin typeface="+mn-lt"/>
                <a:ea typeface="+mn-ea"/>
                <a:cs typeface="+mn-cs"/>
              </a:rPr>
              <a:t>2 faste dedikerte ortopediske kirurger</a:t>
            </a:r>
          </a:p>
          <a:p>
            <a:pPr lvl="0"/>
            <a:r>
              <a:rPr lang="nb-NO" sz="1200" kern="1200" dirty="0">
                <a:solidFill>
                  <a:schemeClr val="tx1"/>
                </a:solidFill>
                <a:effectLst/>
                <a:latin typeface="+mn-lt"/>
                <a:ea typeface="+mn-ea"/>
                <a:cs typeface="+mn-cs"/>
              </a:rPr>
              <a:t>Fysioterapeut</a:t>
            </a:r>
          </a:p>
          <a:p>
            <a:pPr lvl="0"/>
            <a:r>
              <a:rPr lang="nb-NO" sz="1200" kern="1200" dirty="0">
                <a:solidFill>
                  <a:schemeClr val="tx1"/>
                </a:solidFill>
                <a:effectLst/>
                <a:latin typeface="+mn-lt"/>
                <a:ea typeface="+mn-ea"/>
                <a:cs typeface="+mn-cs"/>
              </a:rPr>
              <a:t>Psykologspesialist </a:t>
            </a:r>
          </a:p>
          <a:p>
            <a:pPr lvl="0"/>
            <a:r>
              <a:rPr lang="nb-NO" sz="1200" kern="1200" dirty="0">
                <a:solidFill>
                  <a:schemeClr val="tx1"/>
                </a:solidFill>
                <a:effectLst/>
                <a:latin typeface="+mn-lt"/>
                <a:ea typeface="+mn-ea"/>
                <a:cs typeface="+mn-cs"/>
              </a:rPr>
              <a:t>KEF</a:t>
            </a:r>
          </a:p>
          <a:p>
            <a:pPr lvl="0"/>
            <a:r>
              <a:rPr lang="nb-NO" sz="1200" kern="1200" dirty="0">
                <a:solidFill>
                  <a:schemeClr val="tx1"/>
                </a:solidFill>
                <a:effectLst/>
                <a:latin typeface="+mn-lt"/>
                <a:ea typeface="+mn-ea"/>
                <a:cs typeface="+mn-cs"/>
              </a:rPr>
              <a:t>Mikrobiolog</a:t>
            </a:r>
          </a:p>
          <a:p>
            <a:pPr lvl="0"/>
            <a:r>
              <a:rPr lang="nb-NO" sz="1200" kern="1200" dirty="0">
                <a:solidFill>
                  <a:schemeClr val="tx1"/>
                </a:solidFill>
                <a:effectLst/>
                <a:latin typeface="+mn-lt"/>
                <a:ea typeface="+mn-ea"/>
                <a:cs typeface="+mn-cs"/>
              </a:rPr>
              <a:t>Infeksjonsmedisiner</a:t>
            </a:r>
          </a:p>
          <a:p>
            <a:pPr lvl="0"/>
            <a:r>
              <a:rPr lang="nb-NO" sz="1200" kern="1200" dirty="0">
                <a:solidFill>
                  <a:schemeClr val="tx1"/>
                </a:solidFill>
                <a:effectLst/>
                <a:latin typeface="+mn-lt"/>
                <a:ea typeface="+mn-ea"/>
                <a:cs typeface="+mn-cs"/>
              </a:rPr>
              <a:t>Plastikkirurg</a:t>
            </a:r>
          </a:p>
          <a:p>
            <a:pPr lvl="0"/>
            <a:r>
              <a:rPr lang="nb-NO" sz="1200" kern="1200" dirty="0">
                <a:solidFill>
                  <a:schemeClr val="tx1"/>
                </a:solidFill>
                <a:effectLst/>
                <a:latin typeface="+mn-lt"/>
                <a:ea typeface="+mn-ea"/>
                <a:cs typeface="+mn-cs"/>
              </a:rPr>
              <a:t>Et helt eget operasjonsteam og mer. </a:t>
            </a:r>
          </a:p>
          <a:p>
            <a:pPr lvl="0"/>
            <a:r>
              <a:rPr lang="nb-NO" sz="1200" kern="1200" dirty="0">
                <a:solidFill>
                  <a:schemeClr val="tx1"/>
                </a:solidFill>
                <a:effectLst/>
                <a:latin typeface="+mn-lt"/>
                <a:ea typeface="+mn-ea"/>
                <a:cs typeface="+mn-cs"/>
              </a:rPr>
              <a:t>Egen ukrainsk </a:t>
            </a:r>
            <a:r>
              <a:rPr lang="nb-NO" sz="1200" kern="1200" dirty="0" err="1">
                <a:solidFill>
                  <a:schemeClr val="tx1"/>
                </a:solidFill>
                <a:effectLst/>
                <a:latin typeface="+mn-lt"/>
                <a:ea typeface="+mn-ea"/>
                <a:cs typeface="+mn-cs"/>
              </a:rPr>
              <a:t>matmeny</a:t>
            </a:r>
            <a:r>
              <a:rPr lang="nb-NO" sz="1200" kern="1200" dirty="0">
                <a:solidFill>
                  <a:schemeClr val="tx1"/>
                </a:solidFill>
                <a:effectLst/>
                <a:latin typeface="+mn-lt"/>
                <a:ea typeface="+mn-ea"/>
                <a:cs typeface="+mn-cs"/>
              </a:rPr>
              <a:t> lagd i samarbeid </a:t>
            </a:r>
            <a:r>
              <a:rPr lang="nb-NO" sz="1200" kern="1200" dirty="0" err="1">
                <a:solidFill>
                  <a:schemeClr val="tx1"/>
                </a:solidFill>
                <a:effectLst/>
                <a:latin typeface="+mn-lt"/>
                <a:ea typeface="+mn-ea"/>
                <a:cs typeface="+mn-cs"/>
              </a:rPr>
              <a:t>hovedkjøkkenet</a:t>
            </a:r>
            <a:r>
              <a:rPr lang="nb-NO" sz="1200" kern="1200" dirty="0">
                <a:solidFill>
                  <a:schemeClr val="tx1"/>
                </a:solidFill>
                <a:effectLst/>
                <a:latin typeface="+mn-lt"/>
                <a:ea typeface="+mn-ea"/>
                <a:cs typeface="+mn-cs"/>
              </a:rPr>
              <a:t> og Den ukrainske foreningen</a:t>
            </a:r>
          </a:p>
          <a:p>
            <a:pPr lvl="0"/>
            <a:r>
              <a:rPr lang="nb-NO" sz="1200" kern="1200" dirty="0">
                <a:solidFill>
                  <a:schemeClr val="tx1"/>
                </a:solidFill>
                <a:effectLst/>
                <a:latin typeface="+mn-lt"/>
                <a:ea typeface="+mn-ea"/>
                <a:cs typeface="+mn-cs"/>
              </a:rPr>
              <a:t>Prioritert tolk til </a:t>
            </a:r>
            <a:r>
              <a:rPr lang="nb-NO" sz="1200" kern="1200" dirty="0" err="1">
                <a:solidFill>
                  <a:schemeClr val="tx1"/>
                </a:solidFill>
                <a:effectLst/>
                <a:latin typeface="+mn-lt"/>
                <a:ea typeface="+mn-ea"/>
                <a:cs typeface="+mn-cs"/>
              </a:rPr>
              <a:t>Medevac</a:t>
            </a:r>
            <a:r>
              <a:rPr lang="nb-NO" sz="1200" kern="1200" dirty="0">
                <a:solidFill>
                  <a:schemeClr val="tx1"/>
                </a:solidFill>
                <a:effectLst/>
                <a:latin typeface="+mn-lt"/>
                <a:ea typeface="+mn-ea"/>
                <a:cs typeface="+mn-cs"/>
              </a:rPr>
              <a:t> mandag – fredag fra 08.00 - 16.00</a:t>
            </a:r>
          </a:p>
          <a:p>
            <a:endParaRPr lang="nb-NO" dirty="0"/>
          </a:p>
        </p:txBody>
      </p:sp>
      <p:sp>
        <p:nvSpPr>
          <p:cNvPr id="4" name="Plassholder for lysbildenummer 3"/>
          <p:cNvSpPr>
            <a:spLocks noGrp="1"/>
          </p:cNvSpPr>
          <p:nvPr>
            <p:ph type="sldNum" sz="quarter" idx="10"/>
          </p:nvPr>
        </p:nvSpPr>
        <p:spPr/>
        <p:txBody>
          <a:bodyPr/>
          <a:lstStyle/>
          <a:p>
            <a:fld id="{CA749F70-6957-4869-8DFC-0B89D7D203D5}" type="slidenum">
              <a:rPr lang="nb-NO" smtClean="0"/>
              <a:t>3</a:t>
            </a:fld>
            <a:endParaRPr lang="nb-NO"/>
          </a:p>
        </p:txBody>
      </p:sp>
    </p:spTree>
    <p:extLst>
      <p:ext uri="{BB962C8B-B14F-4D97-AF65-F5344CB8AC3E}">
        <p14:creationId xmlns:p14="http://schemas.microsoft.com/office/powerpoint/2010/main" val="240809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Pasientene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disponerte først 6 sengeplasser, men har gått ned til 4 sengeplasser etter sammenslåing med ortopedisk infeksjonspost.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Da </a:t>
            </a:r>
            <a:r>
              <a:rPr lang="nb-NO" sz="1200" kern="1200" dirty="0" err="1">
                <a:solidFill>
                  <a:schemeClr val="tx1"/>
                </a:solidFill>
                <a:effectLst/>
                <a:latin typeface="+mn-lt"/>
                <a:ea typeface="+mn-ea"/>
                <a:cs typeface="+mn-cs"/>
              </a:rPr>
              <a:t>Medevac</a:t>
            </a:r>
            <a:r>
              <a:rPr lang="nb-NO" sz="1200" kern="1200" dirty="0">
                <a:solidFill>
                  <a:schemeClr val="tx1"/>
                </a:solidFill>
                <a:effectLst/>
                <a:latin typeface="+mn-lt"/>
                <a:ea typeface="+mn-ea"/>
                <a:cs typeface="+mn-cs"/>
              </a:rPr>
              <a:t> ble åpnet var forutsetningen at vi skulle ta imot både sivile og soldater som er skadet i krig, men fra 2023 har vi kun tatt imot soldater og alle er menn mellom 18 og 50 år.</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Pasientene blir plukket ut fra en liste norsk koordineringssenter sender til legene. Det vil si at vi ønsker oss en eller flere pasienter som virker aktuelle for oss også takker pasienten enten ja eller nei til tilbudet. På den lista står det kjønn, alder og noen setninger med informasjon om hva slags skade. Informasjonen og pasientens tilstand er ikke alltid oppdatert eller forenelig med det som møter oss.</a:t>
            </a:r>
          </a:p>
        </p:txBody>
      </p:sp>
      <p:sp>
        <p:nvSpPr>
          <p:cNvPr id="4" name="Plassholder for lysbildenummer 3"/>
          <p:cNvSpPr>
            <a:spLocks noGrp="1"/>
          </p:cNvSpPr>
          <p:nvPr>
            <p:ph type="sldNum" sz="quarter" idx="10"/>
          </p:nvPr>
        </p:nvSpPr>
        <p:spPr/>
        <p:txBody>
          <a:bodyPr/>
          <a:lstStyle/>
          <a:p>
            <a:fld id="{CA749F70-6957-4869-8DFC-0B89D7D203D5}" type="slidenum">
              <a:rPr lang="nb-NO" smtClean="0"/>
              <a:t>4</a:t>
            </a:fld>
            <a:endParaRPr lang="nb-NO"/>
          </a:p>
        </p:txBody>
      </p:sp>
    </p:spTree>
    <p:extLst>
      <p:ext uri="{BB962C8B-B14F-4D97-AF65-F5344CB8AC3E}">
        <p14:creationId xmlns:p14="http://schemas.microsoft.com/office/powerpoint/2010/main" val="61729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Skadene</a:t>
            </a:r>
            <a:r>
              <a:rPr lang="nb-NO"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Pasientene kommer inn med mineskader, skuddskader eller eksplosjonsskader. Eksplosjonsskader er det vi ser mest av og oftest skade i en eller begge </a:t>
            </a:r>
            <a:r>
              <a:rPr lang="nb-NO" sz="1200" kern="1200" dirty="0" err="1">
                <a:solidFill>
                  <a:schemeClr val="tx1"/>
                </a:solidFill>
                <a:effectLst/>
                <a:latin typeface="+mn-lt"/>
                <a:ea typeface="+mn-ea"/>
                <a:cs typeface="+mn-cs"/>
              </a:rPr>
              <a:t>u.ex</a:t>
            </a:r>
            <a:r>
              <a:rPr lang="nb-NO"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I tillegg kan de ha nedsatt hørsel etter eksplosjon og cerebral kontusjon eller </a:t>
            </a:r>
            <a:r>
              <a:rPr lang="nb-NO" sz="1200" kern="1200" dirty="0" err="1">
                <a:solidFill>
                  <a:schemeClr val="tx1"/>
                </a:solidFill>
                <a:effectLst/>
                <a:latin typeface="+mn-lt"/>
                <a:ea typeface="+mn-ea"/>
                <a:cs typeface="+mn-cs"/>
              </a:rPr>
              <a:t>commotio</a:t>
            </a:r>
            <a:r>
              <a:rPr lang="nb-NO" sz="1200" kern="1200" dirty="0">
                <a:solidFill>
                  <a:schemeClr val="tx1"/>
                </a:solidFill>
                <a:effectLst/>
                <a:latin typeface="+mn-lt"/>
                <a:ea typeface="+mn-ea"/>
                <a:cs typeface="+mn-cs"/>
              </a:rPr>
              <a: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Når pasientene skades i strid så blir de fraktet til nærmeste sykehus hvor de blir behandlet etter kapasitet og evne. Noen kan være operert alt fra 1 gang til 38 ganger i Ukraina med forskjellige prosedyrer. Noen blir skrevet ut av sykehuset med en midlertidig løsning til helsevesenet får plass og kapasitet til å ta seg av skaden eller til et annet land tilbyr å hjelpe. Det er vanlig at pasienter som har fått anlagt ex-</a:t>
            </a:r>
            <a:r>
              <a:rPr lang="nb-NO" sz="1200" kern="1200" dirty="0" err="1">
                <a:solidFill>
                  <a:schemeClr val="tx1"/>
                </a:solidFill>
                <a:effectLst/>
                <a:latin typeface="+mn-lt"/>
                <a:ea typeface="+mn-ea"/>
                <a:cs typeface="+mn-cs"/>
              </a:rPr>
              <a:t>fix</a:t>
            </a:r>
            <a:r>
              <a:rPr lang="nb-NO" sz="1200" kern="1200" dirty="0">
                <a:solidFill>
                  <a:schemeClr val="tx1"/>
                </a:solidFill>
                <a:effectLst/>
                <a:latin typeface="+mn-lt"/>
                <a:ea typeface="+mn-ea"/>
                <a:cs typeface="+mn-cs"/>
              </a:rPr>
              <a:t> som blir skrevet ut i påvente av videre behandling og blir derfor ikke gjort noe sårrevisjon eller ex-</a:t>
            </a:r>
            <a:r>
              <a:rPr lang="nb-NO" sz="1200" kern="1200" dirty="0" err="1">
                <a:solidFill>
                  <a:schemeClr val="tx1"/>
                </a:solidFill>
                <a:effectLst/>
                <a:latin typeface="+mn-lt"/>
                <a:ea typeface="+mn-ea"/>
                <a:cs typeface="+mn-cs"/>
              </a:rPr>
              <a:t>fix</a:t>
            </a:r>
            <a:r>
              <a:rPr lang="nb-NO" sz="1200" kern="1200" dirty="0">
                <a:solidFill>
                  <a:schemeClr val="tx1"/>
                </a:solidFill>
                <a:effectLst/>
                <a:latin typeface="+mn-lt"/>
                <a:ea typeface="+mn-ea"/>
                <a:cs typeface="+mn-cs"/>
              </a:rPr>
              <a:t> bytte i mellomtiden. Rusta ex-</a:t>
            </a:r>
            <a:r>
              <a:rPr lang="nb-NO" sz="1200" kern="1200" dirty="0" err="1">
                <a:solidFill>
                  <a:schemeClr val="tx1"/>
                </a:solidFill>
                <a:effectLst/>
                <a:latin typeface="+mn-lt"/>
                <a:ea typeface="+mn-ea"/>
                <a:cs typeface="+mn-cs"/>
              </a:rPr>
              <a:t>fix</a:t>
            </a:r>
            <a:r>
              <a:rPr lang="nb-NO" sz="1200" kern="1200" dirty="0">
                <a:solidFill>
                  <a:schemeClr val="tx1"/>
                </a:solidFill>
                <a:effectLst/>
                <a:latin typeface="+mn-lt"/>
                <a:ea typeface="+mn-ea"/>
                <a:cs typeface="+mn-cs"/>
              </a:rPr>
              <a:t> og puss fra pinnehull møter oss ofte og vår beste venn har blitt WD-40. Skadene som kommer til oss er derfor ikke ferske og kan være alt fra 1 måned til 1 år gamle.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Siden sommeren – 22 så har ortopedisk klinikk operert 64 pasienter med 84 skader med. 71 av 84 skader var komplisert med infeksjon og 65 frakturer relaterte til infeksjoner / post traumatiske osteomyelitter</a:t>
            </a:r>
          </a:p>
          <a:p>
            <a:endParaRPr lang="nb-NO" dirty="0"/>
          </a:p>
        </p:txBody>
      </p:sp>
      <p:sp>
        <p:nvSpPr>
          <p:cNvPr id="4" name="Plassholder for lysbildenummer 3"/>
          <p:cNvSpPr>
            <a:spLocks noGrp="1"/>
          </p:cNvSpPr>
          <p:nvPr>
            <p:ph type="sldNum" sz="quarter" idx="10"/>
          </p:nvPr>
        </p:nvSpPr>
        <p:spPr/>
        <p:txBody>
          <a:bodyPr/>
          <a:lstStyle/>
          <a:p>
            <a:fld id="{CA749F70-6957-4869-8DFC-0B89D7D203D5}" type="slidenum">
              <a:rPr lang="nb-NO" smtClean="0"/>
              <a:t>5</a:t>
            </a:fld>
            <a:endParaRPr lang="nb-NO"/>
          </a:p>
        </p:txBody>
      </p:sp>
    </p:spTree>
    <p:extLst>
      <p:ext uri="{BB962C8B-B14F-4D97-AF65-F5344CB8AC3E}">
        <p14:creationId xmlns:p14="http://schemas.microsoft.com/office/powerpoint/2010/main" val="281778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Her er et eksempel på skader som en pasient hos oss har:</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Pasient X: </a:t>
            </a:r>
            <a:r>
              <a:rPr lang="nb-NO" sz="1200" kern="1200" dirty="0">
                <a:solidFill>
                  <a:schemeClr val="tx1"/>
                </a:solidFill>
                <a:effectLst/>
                <a:latin typeface="+mn-lt"/>
                <a:ea typeface="+mn-ea"/>
                <a:cs typeface="+mn-cs"/>
              </a:rPr>
              <a:t>Skade fra 8.12.24 Eksplosjon skade venstre bein med multiple frakturer i venstre legg, lår og fot.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Ex-</a:t>
            </a:r>
            <a:r>
              <a:rPr lang="nb-NO" sz="1200" kern="1200" dirty="0" err="1">
                <a:solidFill>
                  <a:schemeClr val="tx1"/>
                </a:solidFill>
                <a:effectLst/>
                <a:latin typeface="+mn-lt"/>
                <a:ea typeface="+mn-ea"/>
                <a:cs typeface="+mn-cs"/>
              </a:rPr>
              <a:t>fix</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ve.femur</a:t>
            </a:r>
            <a:r>
              <a:rPr lang="nb-NO" sz="1200" kern="1200" dirty="0">
                <a:solidFill>
                  <a:schemeClr val="tx1"/>
                </a:solidFill>
                <a:effectLst/>
                <a:latin typeface="+mn-lt"/>
                <a:ea typeface="+mn-ea"/>
                <a:cs typeface="+mn-cs"/>
              </a:rPr>
              <a:t> og venstre tibia, store bein og bløtvevsdefekter i hø legg. Hudtransplantert fra hø lår til venstre legg.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Endte opp med amputasjon gjennom kneet og nagling av lår.</a:t>
            </a:r>
            <a:endParaRPr lang="nb-NO" dirty="0"/>
          </a:p>
        </p:txBody>
      </p:sp>
      <p:sp>
        <p:nvSpPr>
          <p:cNvPr id="4" name="Plassholder for lysbildenummer 3"/>
          <p:cNvSpPr>
            <a:spLocks noGrp="1"/>
          </p:cNvSpPr>
          <p:nvPr>
            <p:ph type="sldNum" sz="quarter" idx="10"/>
          </p:nvPr>
        </p:nvSpPr>
        <p:spPr/>
        <p:txBody>
          <a:bodyPr/>
          <a:lstStyle/>
          <a:p>
            <a:fld id="{CA749F70-6957-4869-8DFC-0B89D7D203D5}" type="slidenum">
              <a:rPr lang="nb-NO" smtClean="0"/>
              <a:t>6</a:t>
            </a:fld>
            <a:endParaRPr lang="nb-NO"/>
          </a:p>
        </p:txBody>
      </p:sp>
    </p:spTree>
    <p:extLst>
      <p:ext uri="{BB962C8B-B14F-4D97-AF65-F5344CB8AC3E}">
        <p14:creationId xmlns:p14="http://schemas.microsoft.com/office/powerpoint/2010/main" val="138926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Pasient Y</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Skade fra 22.11.24 Eksplosjonsskade med frakturer begge legger. Store ben/bløtdelsdefekter i hø legg. Gjennomgått flere operasjoner i Ukraina, blant annet minst 3 hudtransplantasjoner fra høyre lår til høyre legg. </a:t>
            </a:r>
            <a:r>
              <a:rPr lang="nb-NO" sz="1200" kern="1200" dirty="0" err="1">
                <a:solidFill>
                  <a:schemeClr val="tx1"/>
                </a:solidFill>
                <a:effectLst/>
                <a:latin typeface="+mn-lt"/>
                <a:ea typeface="+mn-ea"/>
                <a:cs typeface="+mn-cs"/>
              </a:rPr>
              <a:t>Vac</a:t>
            </a:r>
            <a:r>
              <a:rPr lang="nb-NO" sz="1200" kern="1200" dirty="0">
                <a:solidFill>
                  <a:schemeClr val="tx1"/>
                </a:solidFill>
                <a:effectLst/>
                <a:latin typeface="+mn-lt"/>
                <a:ea typeface="+mn-ea"/>
                <a:cs typeface="+mn-cs"/>
              </a:rPr>
              <a:t>-behandling og ex-</a:t>
            </a:r>
            <a:r>
              <a:rPr lang="nb-NO" sz="1200" kern="1200" dirty="0" err="1">
                <a:solidFill>
                  <a:schemeClr val="tx1"/>
                </a:solidFill>
                <a:effectLst/>
                <a:latin typeface="+mn-lt"/>
                <a:ea typeface="+mn-ea"/>
                <a:cs typeface="+mn-cs"/>
              </a:rPr>
              <a:t>fix</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Pasienten ble naglet, fikk sementspacer og </a:t>
            </a:r>
            <a:r>
              <a:rPr lang="nb-NO" sz="1200" kern="1200" dirty="0" err="1">
                <a:solidFill>
                  <a:schemeClr val="tx1"/>
                </a:solidFill>
                <a:effectLst/>
                <a:latin typeface="+mn-lt"/>
                <a:ea typeface="+mn-ea"/>
                <a:cs typeface="+mn-cs"/>
              </a:rPr>
              <a:t>frilapp</a:t>
            </a:r>
            <a:r>
              <a:rPr lang="nb-NO" sz="1200" kern="1200" dirty="0">
                <a:solidFill>
                  <a:schemeClr val="tx1"/>
                </a:solidFill>
                <a:effectLst/>
                <a:latin typeface="+mn-lt"/>
                <a:ea typeface="+mn-ea"/>
                <a:cs typeface="+mn-cs"/>
              </a:rPr>
              <a:t>-dekning på begge bein. </a:t>
            </a:r>
          </a:p>
          <a:p>
            <a:endParaRPr lang="nb-NO" dirty="0"/>
          </a:p>
        </p:txBody>
      </p:sp>
      <p:sp>
        <p:nvSpPr>
          <p:cNvPr id="4" name="Plassholder for lysbildenummer 3"/>
          <p:cNvSpPr>
            <a:spLocks noGrp="1"/>
          </p:cNvSpPr>
          <p:nvPr>
            <p:ph type="sldNum" sz="quarter" idx="10"/>
          </p:nvPr>
        </p:nvSpPr>
        <p:spPr/>
        <p:txBody>
          <a:bodyPr/>
          <a:lstStyle/>
          <a:p>
            <a:fld id="{CA749F70-6957-4869-8DFC-0B89D7D203D5}" type="slidenum">
              <a:rPr lang="nb-NO" smtClean="0"/>
              <a:t>7</a:t>
            </a:fld>
            <a:endParaRPr lang="nb-NO"/>
          </a:p>
        </p:txBody>
      </p:sp>
    </p:spTree>
    <p:extLst>
      <p:ext uri="{BB962C8B-B14F-4D97-AF65-F5344CB8AC3E}">
        <p14:creationId xmlns:p14="http://schemas.microsoft.com/office/powerpoint/2010/main" val="12983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err="1">
                <a:solidFill>
                  <a:schemeClr val="tx1"/>
                </a:solidFill>
                <a:effectLst/>
                <a:latin typeface="+mn-lt"/>
                <a:ea typeface="+mn-ea"/>
                <a:cs typeface="+mn-cs"/>
              </a:rPr>
              <a:t>Antibiotikaresistens</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Slike typer brudd og skader er ikke noe hverdagskost for oss da vi ikke jobber i en krigssone, så det å reparere de i seg selv er vanskelig. Så legger du på litt resistente bakterier inn i bilde og alt blir mer komplisert og tidskrevende. På grunn av ukritisk bruk av antibiotika og det faktum av at man kan kjøpe det reseptfritt i mange land så har </a:t>
            </a:r>
            <a:r>
              <a:rPr lang="nb-NO" sz="1200" kern="1200" dirty="0" err="1">
                <a:solidFill>
                  <a:schemeClr val="tx1"/>
                </a:solidFill>
                <a:effectLst/>
                <a:latin typeface="+mn-lt"/>
                <a:ea typeface="+mn-ea"/>
                <a:cs typeface="+mn-cs"/>
              </a:rPr>
              <a:t>antibiotikaresistens</a:t>
            </a:r>
            <a:r>
              <a:rPr lang="nb-NO" sz="1200" kern="1200" dirty="0">
                <a:solidFill>
                  <a:schemeClr val="tx1"/>
                </a:solidFill>
                <a:effectLst/>
                <a:latin typeface="+mn-lt"/>
                <a:ea typeface="+mn-ea"/>
                <a:cs typeface="+mn-cs"/>
              </a:rPr>
              <a:t> blitt et stort problem og det er nærmest unntaket og ikke regelen at pasienten ikke har påvist smitte. Av alle vi har testet siden 2023 og til </a:t>
            </a:r>
            <a:r>
              <a:rPr lang="nb-NO" sz="1200" kern="1200" dirty="0" err="1">
                <a:solidFill>
                  <a:schemeClr val="tx1"/>
                </a:solidFill>
                <a:effectLst/>
                <a:latin typeface="+mn-lt"/>
                <a:ea typeface="+mn-ea"/>
                <a:cs typeface="+mn-cs"/>
              </a:rPr>
              <a:t>d.d</a:t>
            </a:r>
            <a:r>
              <a:rPr lang="nb-NO" sz="1200" kern="1200" dirty="0">
                <a:solidFill>
                  <a:schemeClr val="tx1"/>
                </a:solidFill>
                <a:effectLst/>
                <a:latin typeface="+mn-lt"/>
                <a:ea typeface="+mn-ea"/>
                <a:cs typeface="+mn-cs"/>
              </a:rPr>
              <a:t> så kan jeg telle alle som ikke har fått påvist smitte på 1 hånd. Det vil si at nesten alle har en eller annen form for kontaktsmitte. ESBL A og </a:t>
            </a:r>
            <a:r>
              <a:rPr lang="nb-NO" sz="1200" kern="1200" dirty="0" err="1">
                <a:solidFill>
                  <a:schemeClr val="tx1"/>
                </a:solidFill>
                <a:effectLst/>
                <a:latin typeface="+mn-lt"/>
                <a:ea typeface="+mn-ea"/>
                <a:cs typeface="+mn-cs"/>
              </a:rPr>
              <a:t>Carba</a:t>
            </a:r>
            <a:r>
              <a:rPr lang="nb-NO" sz="1200" kern="1200" dirty="0">
                <a:solidFill>
                  <a:schemeClr val="tx1"/>
                </a:solidFill>
                <a:effectLst/>
                <a:latin typeface="+mn-lt"/>
                <a:ea typeface="+mn-ea"/>
                <a:cs typeface="+mn-cs"/>
              </a:rPr>
              <a:t> er desidert det vi ser mest av. Samtidig har det blitt gjort flere og flere funn av sopp i biopsier som blir tatt under operasjon. Dette vanskeliggjør behandlingen fordi sopp er vanskelig å fjerne og man vet ikke helt om de midlene man gir har god effekt og behandlingen varer i mellom 6-12 måneder med i.v behandling eller tablett om du er heldig. Vi er rett og slett ute i et felt vi ikke kjenner så godt til.</a:t>
            </a:r>
            <a:endParaRPr lang="nb-NO" dirty="0"/>
          </a:p>
        </p:txBody>
      </p:sp>
      <p:sp>
        <p:nvSpPr>
          <p:cNvPr id="4" name="Plassholder for lysbildenummer 3"/>
          <p:cNvSpPr>
            <a:spLocks noGrp="1"/>
          </p:cNvSpPr>
          <p:nvPr>
            <p:ph type="sldNum" sz="quarter" idx="10"/>
          </p:nvPr>
        </p:nvSpPr>
        <p:spPr/>
        <p:txBody>
          <a:bodyPr/>
          <a:lstStyle/>
          <a:p>
            <a:fld id="{CA749F70-6957-4869-8DFC-0B89D7D203D5}" type="slidenum">
              <a:rPr lang="nb-NO" smtClean="0"/>
              <a:t>8</a:t>
            </a:fld>
            <a:endParaRPr lang="nb-NO"/>
          </a:p>
        </p:txBody>
      </p:sp>
    </p:spTree>
    <p:extLst>
      <p:ext uri="{BB962C8B-B14F-4D97-AF65-F5344CB8AC3E}">
        <p14:creationId xmlns:p14="http://schemas.microsoft.com/office/powerpoint/2010/main" val="378519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Smittevern og isolasjon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Så når pasientene kommer så screenes de for MRSA/VRE/ESBL/</a:t>
            </a:r>
            <a:r>
              <a:rPr lang="nb-NO" sz="1200" kern="1200" dirty="0" err="1">
                <a:solidFill>
                  <a:schemeClr val="tx1"/>
                </a:solidFill>
                <a:effectLst/>
                <a:latin typeface="+mn-lt"/>
                <a:ea typeface="+mn-ea"/>
                <a:cs typeface="+mn-cs"/>
              </a:rPr>
              <a:t>Acinetobacter</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Baumanii</a:t>
            </a:r>
            <a:r>
              <a:rPr lang="nb-NO" sz="1200" kern="1200" dirty="0">
                <a:solidFill>
                  <a:schemeClr val="tx1"/>
                </a:solidFill>
                <a:effectLst/>
                <a:latin typeface="+mn-lt"/>
                <a:ea typeface="+mn-ea"/>
                <a:cs typeface="+mn-cs"/>
              </a:rPr>
              <a:t>/Candida </a:t>
            </a:r>
            <a:r>
              <a:rPr lang="nb-NO" sz="1200" kern="1200" dirty="0" err="1">
                <a:solidFill>
                  <a:schemeClr val="tx1"/>
                </a:solidFill>
                <a:effectLst/>
                <a:latin typeface="+mn-lt"/>
                <a:ea typeface="+mn-ea"/>
                <a:cs typeface="+mn-cs"/>
              </a:rPr>
              <a:t>Auris</a:t>
            </a:r>
            <a:r>
              <a:rPr lang="nb-NO" sz="1200" kern="1200" dirty="0">
                <a:solidFill>
                  <a:schemeClr val="tx1"/>
                </a:solidFill>
                <a:effectLst/>
                <a:latin typeface="+mn-lt"/>
                <a:ea typeface="+mn-ea"/>
                <a:cs typeface="+mn-cs"/>
              </a:rPr>
              <a:t>. De blir også testet for hepatitt og hiv samt </a:t>
            </a:r>
            <a:r>
              <a:rPr lang="nb-NO" sz="1200" kern="1200" dirty="0" err="1">
                <a:solidFill>
                  <a:schemeClr val="tx1"/>
                </a:solidFill>
                <a:effectLst/>
                <a:latin typeface="+mn-lt"/>
                <a:ea typeface="+mn-ea"/>
                <a:cs typeface="+mn-cs"/>
              </a:rPr>
              <a:t>rtg</a:t>
            </a:r>
            <a:r>
              <a:rPr lang="nb-NO" sz="1200" kern="1200" dirty="0">
                <a:solidFill>
                  <a:schemeClr val="tx1"/>
                </a:solidFill>
                <a:effectLst/>
                <a:latin typeface="+mn-lt"/>
                <a:ea typeface="+mn-ea"/>
                <a:cs typeface="+mn-cs"/>
              </a:rPr>
              <a:t> for å utelukke tuberkulose.</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Fordi man vet ESBL </a:t>
            </a:r>
            <a:r>
              <a:rPr lang="nb-NO" sz="1200" kern="1200" dirty="0" err="1">
                <a:solidFill>
                  <a:schemeClr val="tx1"/>
                </a:solidFill>
                <a:effectLst/>
                <a:latin typeface="+mn-lt"/>
                <a:ea typeface="+mn-ea"/>
                <a:cs typeface="+mn-cs"/>
              </a:rPr>
              <a:t>Carba</a:t>
            </a:r>
            <a:r>
              <a:rPr lang="nb-NO" sz="1200" kern="1200" dirty="0">
                <a:solidFill>
                  <a:schemeClr val="tx1"/>
                </a:solidFill>
                <a:effectLst/>
                <a:latin typeface="+mn-lt"/>
                <a:ea typeface="+mn-ea"/>
                <a:cs typeface="+mn-cs"/>
              </a:rPr>
              <a:t> og andre resistente mikrober er med utbredt i Ukraina så har man i samarbeid med mikrobiolog og infeksjonsmedisin laget et «pakkeforløp på screening» som kun er knyttet til </a:t>
            </a:r>
            <a:r>
              <a:rPr lang="nb-NO" sz="1200" kern="1200" dirty="0" err="1">
                <a:solidFill>
                  <a:schemeClr val="tx1"/>
                </a:solidFill>
                <a:effectLst/>
                <a:latin typeface="+mn-lt"/>
                <a:ea typeface="+mn-ea"/>
                <a:cs typeface="+mn-cs"/>
              </a:rPr>
              <a:t>Medevac</a:t>
            </a:r>
            <a:r>
              <a:rPr lang="nb-NO" sz="1200" kern="1200" dirty="0">
                <a:solidFill>
                  <a:schemeClr val="tx1"/>
                </a:solidFill>
                <a:effectLst/>
                <a:latin typeface="+mn-lt"/>
                <a:ea typeface="+mn-ea"/>
                <a:cs typeface="+mn-cs"/>
              </a:rPr>
              <a:t>-pasienter. Til vi får svar på alle prøvene så skal pasientene ligge isolert på rommet smitt. Når pasientene har vært innlagt i 1 uke så tar vi ny runde med screening og pasientene må ligge isolert til svar på dette kommer. Det er potensielt 2-3 uker med kontaktsmitte m/munnbind. Når alle svar er klare så blir de isolert etter det som blir funnet.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Siden vi er en så liten «sengepost» så blir vi veldig fokuserte på smittevern og rutiner for å stoppe å hindre smitte og spredning på sykehuset og samfunnet. Vi prøver å ha 1 til 1 bemanning for å opprettholde gode rutiner. Pasientene får ikke lov til å vandre ut av rommet alene. Dersom de skal inn eller ut av bygningen så skal de til enhver tid følges av en sykepleier. De får ikke bruke fasiliteter på sykehuset eller innenfor sykehusets område (Kiwi, espressohouse, kantine </a:t>
            </a:r>
            <a:r>
              <a:rPr lang="nb-NO" sz="1200" kern="1200" dirty="0" err="1">
                <a:solidFill>
                  <a:schemeClr val="tx1"/>
                </a:solidFill>
                <a:effectLst/>
                <a:latin typeface="+mn-lt"/>
                <a:ea typeface="+mn-ea"/>
                <a:cs typeface="+mn-cs"/>
              </a:rPr>
              <a:t>etc</a:t>
            </a:r>
            <a:r>
              <a:rPr lang="nb-NO" sz="1200" kern="1200" dirty="0">
                <a:solidFill>
                  <a:schemeClr val="tx1"/>
                </a:solidFill>
                <a:effectLst/>
                <a:latin typeface="+mn-lt"/>
                <a:ea typeface="+mn-ea"/>
                <a:cs typeface="+mn-cs"/>
              </a:rPr>
              <a:t>). Vi har lokale retningslinjer utarbeidet med avdeling for smittevern på mange ting som </a:t>
            </a:r>
            <a:r>
              <a:rPr lang="nb-NO" sz="1200" kern="1200" dirty="0" err="1">
                <a:solidFill>
                  <a:schemeClr val="tx1"/>
                </a:solidFill>
                <a:effectLst/>
                <a:latin typeface="+mn-lt"/>
                <a:ea typeface="+mn-ea"/>
                <a:cs typeface="+mn-cs"/>
              </a:rPr>
              <a:t>f.eks</a:t>
            </a:r>
            <a:r>
              <a:rPr lang="nb-NO" sz="1200" kern="1200" dirty="0">
                <a:solidFill>
                  <a:schemeClr val="tx1"/>
                </a:solidFill>
                <a:effectLst/>
                <a:latin typeface="+mn-lt"/>
                <a:ea typeface="+mn-ea"/>
                <a:cs typeface="+mn-cs"/>
              </a:rPr>
              <a:t>: Retningslinjer for </a:t>
            </a:r>
            <a:r>
              <a:rPr lang="nb-NO" sz="1200" kern="1200" dirty="0" err="1">
                <a:solidFill>
                  <a:schemeClr val="tx1"/>
                </a:solidFill>
                <a:effectLst/>
                <a:latin typeface="+mn-lt"/>
                <a:ea typeface="+mn-ea"/>
                <a:cs typeface="+mn-cs"/>
              </a:rPr>
              <a:t>Medevac</a:t>
            </a:r>
            <a:r>
              <a:rPr lang="nb-NO" sz="1200" kern="1200" dirty="0">
                <a:solidFill>
                  <a:schemeClr val="tx1"/>
                </a:solidFill>
                <a:effectLst/>
                <a:latin typeface="+mn-lt"/>
                <a:ea typeface="+mn-ea"/>
                <a:cs typeface="+mn-cs"/>
              </a:rPr>
              <a:t>-pasienter som skal ut på luftetur. Som pasientene sier selv: de er i et fengsel. </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Psykiske påkjenningen </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 er jo litt ironisk at man kjemper for sitt lands frihet også skal man bli innesperret i et rom i et fritt land som påstår skal hjelpe deg.</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Så i tillegg til den fysiske skaden en krig kan gjøre på deg, så blir det påført en stor belastning på psyken ved å gå i krig, bli skadet i krig, operert med midlertidige løsninger og deretter bli sendt til et nytt land uten familie og venner hvor du attpåtil blir isolert i et trist og mørkt rom.</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Vi vet også at psykiske problemer er veldig tabubelagt blant ukrainere og derfor veldig vanskelig å ta tak i. Pasientene får alltid tilbud om besøk fra </a:t>
            </a:r>
            <a:r>
              <a:rPr lang="nb-NO" sz="1200" kern="1200" dirty="0" err="1">
                <a:solidFill>
                  <a:schemeClr val="tx1"/>
                </a:solidFill>
                <a:effectLst/>
                <a:latin typeface="+mn-lt"/>
                <a:ea typeface="+mn-ea"/>
                <a:cs typeface="+mn-cs"/>
              </a:rPr>
              <a:t>liasonteamet</a:t>
            </a:r>
            <a:r>
              <a:rPr lang="nb-NO" sz="1200" kern="1200" dirty="0">
                <a:solidFill>
                  <a:schemeClr val="tx1"/>
                </a:solidFill>
                <a:effectLst/>
                <a:latin typeface="+mn-lt"/>
                <a:ea typeface="+mn-ea"/>
                <a:cs typeface="+mn-cs"/>
              </a:rPr>
              <a:t> som vi kaller «stressmestrings team», men mange takker nei til tross for at de oppgir tydelige tegn på angst og PTSD. Noen ganger er vi heldige og pasienten åpner opp om sine tanker og opplevelser.</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Vi er også heldige at ukrainere har et meget godt nettverk her i Norge gjennom den ukrainske foreningen og alle pasientene får besøk av frivillige ukrainere dersom de ønsker det. Den ukrainske foreningen har en </a:t>
            </a:r>
            <a:r>
              <a:rPr lang="nb-NO" sz="1200" kern="1200" dirty="0" err="1">
                <a:solidFill>
                  <a:schemeClr val="tx1"/>
                </a:solidFill>
                <a:effectLst/>
                <a:latin typeface="+mn-lt"/>
                <a:ea typeface="+mn-ea"/>
                <a:cs typeface="+mn-cs"/>
              </a:rPr>
              <a:t>whats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app</a:t>
            </a:r>
            <a:r>
              <a:rPr lang="nb-NO" sz="1200" kern="1200" dirty="0">
                <a:solidFill>
                  <a:schemeClr val="tx1"/>
                </a:solidFill>
                <a:effectLst/>
                <a:latin typeface="+mn-lt"/>
                <a:ea typeface="+mn-ea"/>
                <a:cs typeface="+mn-cs"/>
              </a:rPr>
              <a:t> gruppe som pasientene blir en del av og får kommunisert med både inneliggende og tidligere innlagte ukrainere på avdelingen. Det har resultert i trygghet og følelse av tilhørighet i et ukjent land for fleste av </a:t>
            </a:r>
            <a:r>
              <a:rPr lang="nb-NO" sz="1200" kern="1200" dirty="0" err="1">
                <a:solidFill>
                  <a:schemeClr val="tx1"/>
                </a:solidFill>
                <a:effectLst/>
                <a:latin typeface="+mn-lt"/>
                <a:ea typeface="+mn-ea"/>
                <a:cs typeface="+mn-cs"/>
              </a:rPr>
              <a:t>Medevac</a:t>
            </a:r>
            <a:r>
              <a:rPr lang="nb-NO" sz="1200" kern="1200" dirty="0">
                <a:solidFill>
                  <a:schemeClr val="tx1"/>
                </a:solidFill>
                <a:effectLst/>
                <a:latin typeface="+mn-lt"/>
                <a:ea typeface="+mn-ea"/>
                <a:cs typeface="+mn-cs"/>
              </a:rPr>
              <a:t>-pasientene. </a:t>
            </a:r>
          </a:p>
        </p:txBody>
      </p:sp>
      <p:sp>
        <p:nvSpPr>
          <p:cNvPr id="4" name="Plassholder for lysbildenummer 3"/>
          <p:cNvSpPr>
            <a:spLocks noGrp="1"/>
          </p:cNvSpPr>
          <p:nvPr>
            <p:ph type="sldNum" sz="quarter" idx="10"/>
          </p:nvPr>
        </p:nvSpPr>
        <p:spPr/>
        <p:txBody>
          <a:bodyPr/>
          <a:lstStyle/>
          <a:p>
            <a:fld id="{CA749F70-6957-4869-8DFC-0B89D7D203D5}" type="slidenum">
              <a:rPr lang="nb-NO" smtClean="0"/>
              <a:t>9</a:t>
            </a:fld>
            <a:endParaRPr lang="nb-NO"/>
          </a:p>
        </p:txBody>
      </p:sp>
    </p:spTree>
    <p:extLst>
      <p:ext uri="{BB962C8B-B14F-4D97-AF65-F5344CB8AC3E}">
        <p14:creationId xmlns:p14="http://schemas.microsoft.com/office/powerpoint/2010/main" val="239490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4/17/2025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4/17/2025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4/17/2025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4/17/2025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4/17/2025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4/17/2025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4/17/2025</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4/17/2025</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4/17/2025</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4/17/2025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4/17/2025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4/17/2025</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DDD8"/>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A71B9AD7-F101-E943-9E64-AAEF4FCEE2EC}"/>
              </a:ext>
            </a:extLst>
          </p:cNvPr>
          <p:cNvSpPr>
            <a:spLocks noGrp="1"/>
          </p:cNvSpPr>
          <p:nvPr/>
        </p:nvSpPr>
        <p:spPr>
          <a:xfrm>
            <a:off x="916546" y="926994"/>
            <a:ext cx="3634157" cy="1801455"/>
          </a:xfrm>
          <a:prstGeom prst="rect">
            <a:avLst/>
          </a:prstGeom>
          <a:noFill/>
        </p:spPr>
        <p:txBody>
          <a:bodyPr vert="horz" lIns="91440" tIns="45720" rIns="91440" bIns="45720" rtlCol="0" anchor="b">
            <a:normAutofit/>
          </a:bodyPr>
          <a:lstStyle>
            <a:lvl1pPr algn="l" defTabSz="914400" rtl="0" eaLnBrk="1" latinLnBrk="0" hangingPunct="1">
              <a:lnSpc>
                <a:spcPct val="120000"/>
              </a:lnSpc>
              <a:spcBef>
                <a:spcPct val="0"/>
              </a:spcBef>
              <a:buNone/>
              <a:defRPr sz="3200" b="1" kern="1200" cap="all" spc="530" baseline="0">
                <a:solidFill>
                  <a:schemeClr val="tx1"/>
                </a:solidFill>
                <a:latin typeface="+mj-lt"/>
                <a:ea typeface="+mj-ea"/>
                <a:cs typeface="+mj-cs"/>
              </a:defRPr>
            </a:lvl1pPr>
          </a:lstStyle>
          <a:p>
            <a:r>
              <a:rPr lang="en-US" sz="4800" b="0" spc="500" dirty="0">
                <a:latin typeface="Trade Gothic Next Rounded"/>
              </a:rPr>
              <a:t>Medevac</a:t>
            </a:r>
            <a:endParaRPr lang="en-US" sz="4800" b="0" kern="1200" cap="all" spc="500" baseline="0" dirty="0">
              <a:latin typeface="Trade Gothic Next Rounded"/>
            </a:endParaRPr>
          </a:p>
        </p:txBody>
      </p:sp>
      <p:sp>
        <p:nvSpPr>
          <p:cNvPr id="5" name="Undertittel 2">
            <a:extLst>
              <a:ext uri="{FF2B5EF4-FFF2-40B4-BE49-F238E27FC236}">
                <a16:creationId xmlns:a16="http://schemas.microsoft.com/office/drawing/2014/main" id="{271BA8B6-4D7C-4671-AD70-0683BE1F1FD4}"/>
              </a:ext>
            </a:extLst>
          </p:cNvPr>
          <p:cNvSpPr>
            <a:spLocks noGrp="1"/>
          </p:cNvSpPr>
          <p:nvPr/>
        </p:nvSpPr>
        <p:spPr>
          <a:xfrm>
            <a:off x="916546" y="2890881"/>
            <a:ext cx="3813813" cy="3044782"/>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latin typeface="Trade Gothic Next"/>
              </a:rPr>
              <a:t>Ortopedisk</a:t>
            </a:r>
            <a:r>
              <a:rPr lang="en-US" dirty="0">
                <a:latin typeface="Trade Gothic Next"/>
              </a:rPr>
              <a:t> </a:t>
            </a:r>
            <a:r>
              <a:rPr lang="en-US" dirty="0" err="1">
                <a:latin typeface="Trade Gothic Next"/>
              </a:rPr>
              <a:t>behandling</a:t>
            </a:r>
            <a:r>
              <a:rPr lang="en-US" dirty="0">
                <a:latin typeface="Trade Gothic Next"/>
              </a:rPr>
              <a:t> av </a:t>
            </a:r>
            <a:r>
              <a:rPr lang="en-US" dirty="0" err="1">
                <a:latin typeface="Trade Gothic Next"/>
              </a:rPr>
              <a:t>krigsskadde</a:t>
            </a:r>
            <a:r>
              <a:rPr lang="en-US" dirty="0">
                <a:latin typeface="Trade Gothic Next"/>
              </a:rPr>
              <a:t> </a:t>
            </a:r>
            <a:r>
              <a:rPr lang="en-US" dirty="0" err="1">
                <a:latin typeface="Trade Gothic Next"/>
              </a:rPr>
              <a:t>pasienter</a:t>
            </a:r>
            <a:br>
              <a:rPr lang="en-US" dirty="0">
                <a:latin typeface="Trade Gothic Next"/>
              </a:rPr>
            </a:br>
            <a:endParaRPr lang="en-US" dirty="0">
              <a:latin typeface="Trade Gothic Next"/>
            </a:endParaRPr>
          </a:p>
          <a:p>
            <a:br>
              <a:rPr lang="en-US" dirty="0">
                <a:latin typeface="Trade Gothic Next"/>
              </a:rPr>
            </a:br>
            <a:r>
              <a:rPr lang="en-US" sz="1400" dirty="0" err="1">
                <a:latin typeface="Trade Gothic Next"/>
              </a:rPr>
              <a:t>Enhetsleder</a:t>
            </a:r>
            <a:r>
              <a:rPr lang="en-US" sz="1400" dirty="0">
                <a:latin typeface="Trade Gothic Next"/>
              </a:rPr>
              <a:t> Charlotte Søderholm Pedersen </a:t>
            </a:r>
            <a:br>
              <a:rPr lang="en-US" sz="1400" dirty="0">
                <a:latin typeface="Trade Gothic Next"/>
              </a:rPr>
            </a:br>
            <a:r>
              <a:rPr lang="en-US" sz="1400" dirty="0" err="1">
                <a:latin typeface="Trade Gothic Next"/>
              </a:rPr>
              <a:t>Driftsykepleier</a:t>
            </a:r>
            <a:r>
              <a:rPr lang="en-US" sz="1400" dirty="0">
                <a:latin typeface="Trade Gothic Next"/>
              </a:rPr>
              <a:t> Merna Al-Safar</a:t>
            </a:r>
            <a:endParaRPr lang="en-US" dirty="0"/>
          </a:p>
        </p:txBody>
      </p:sp>
      <p:pic>
        <p:nvPicPr>
          <p:cNvPr id="6" name="Picture 5">
            <a:extLst>
              <a:ext uri="{FF2B5EF4-FFF2-40B4-BE49-F238E27FC236}">
                <a16:creationId xmlns:a16="http://schemas.microsoft.com/office/drawing/2014/main" id="{8FEAA645-FAF8-75D2-8C9A-34B0635E291F}"/>
              </a:ext>
            </a:extLst>
          </p:cNvPr>
          <p:cNvPicPr>
            <a:picLocks noChangeAspect="1"/>
          </p:cNvPicPr>
          <p:nvPr/>
        </p:nvPicPr>
        <p:blipFill>
          <a:blip r:embed="rId3"/>
          <a:stretch>
            <a:fillRect/>
          </a:stretch>
        </p:blipFill>
        <p:spPr>
          <a:xfrm>
            <a:off x="6945474" y="1604963"/>
            <a:ext cx="3914775" cy="3648075"/>
          </a:xfrm>
          <a:prstGeom prst="rect">
            <a:avLst/>
          </a:prstGeom>
        </p:spPr>
      </p:pic>
      <p:sp>
        <p:nvSpPr>
          <p:cNvPr id="7" name="Rectangle 6">
            <a:extLst>
              <a:ext uri="{FF2B5EF4-FFF2-40B4-BE49-F238E27FC236}">
                <a16:creationId xmlns:a16="http://schemas.microsoft.com/office/drawing/2014/main" id="{57B9488D-323D-C0AC-8B4C-C34801BFCB9C}"/>
              </a:ext>
            </a:extLst>
          </p:cNvPr>
          <p:cNvSpPr/>
          <p:nvPr/>
        </p:nvSpPr>
        <p:spPr>
          <a:xfrm>
            <a:off x="6373090" y="1151659"/>
            <a:ext cx="5056909" cy="4563340"/>
          </a:xfrm>
          <a:prstGeom prst="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FE03E72-098F-7D9D-3245-554AD460B488}"/>
              </a:ext>
            </a:extLst>
          </p:cNvPr>
          <p:cNvSpPr>
            <a:spLocks noGrp="1"/>
          </p:cNvSpPr>
          <p:nvPr>
            <p:ph type="title"/>
          </p:nvPr>
        </p:nvSpPr>
        <p:spPr>
          <a:xfrm>
            <a:off x="479394" y="1070800"/>
            <a:ext cx="3939688" cy="5583126"/>
          </a:xfrm>
        </p:spPr>
        <p:txBody>
          <a:bodyPr>
            <a:normAutofit/>
          </a:bodyPr>
          <a:lstStyle/>
          <a:p>
            <a:pPr algn="r"/>
            <a:r>
              <a:rPr lang="en-US" sz="4800" err="1">
                <a:latin typeface="Sitka Heading"/>
              </a:rPr>
              <a:t>Erfaringer</a:t>
            </a:r>
            <a:r>
              <a:rPr lang="en-US" sz="4800">
                <a:latin typeface="Sitka Heading"/>
              </a:rPr>
              <a:t> </a:t>
            </a:r>
            <a:r>
              <a:rPr lang="en-US" sz="4800" err="1">
                <a:latin typeface="Sitka Heading"/>
              </a:rPr>
              <a:t>og</a:t>
            </a:r>
            <a:r>
              <a:rPr lang="en-US" sz="4800">
                <a:latin typeface="Sitka Heading"/>
              </a:rPr>
              <a:t> </a:t>
            </a:r>
            <a:r>
              <a:rPr lang="en-US" sz="4800" err="1">
                <a:latin typeface="Sitka Heading"/>
              </a:rPr>
              <a:t>veien</a:t>
            </a:r>
            <a:r>
              <a:rPr lang="en-US" sz="4800">
                <a:latin typeface="Sitka Heading"/>
              </a:rPr>
              <a:t> </a:t>
            </a:r>
            <a:r>
              <a:rPr lang="en-US" sz="4800" err="1">
                <a:latin typeface="Sitka Heading"/>
              </a:rPr>
              <a:t>videre</a:t>
            </a:r>
            <a:endParaRPr lang="en-US" sz="4800">
              <a:latin typeface="Sitka Heading"/>
            </a:endParaRPr>
          </a:p>
        </p:txBody>
      </p:sp>
      <p:cxnSp>
        <p:nvCxnSpPr>
          <p:cNvPr id="42" name="Straight Connector 4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3" name="Content Placeholder 2">
            <a:extLst>
              <a:ext uri="{FF2B5EF4-FFF2-40B4-BE49-F238E27FC236}">
                <a16:creationId xmlns:a16="http://schemas.microsoft.com/office/drawing/2014/main" id="{B4844EAA-F469-1766-FE56-E06AF5B70AC1}"/>
              </a:ext>
            </a:extLst>
          </p:cNvPr>
          <p:cNvGraphicFramePr>
            <a:graphicFrameLocks noGrp="1"/>
          </p:cNvGraphicFramePr>
          <p:nvPr>
            <p:ph idx="1"/>
            <p:extLst>
              <p:ext uri="{D42A27DB-BD31-4B8C-83A1-F6EECF244321}">
                <p14:modId xmlns:p14="http://schemas.microsoft.com/office/powerpoint/2010/main" val="47436826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763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8FFA15-09BF-B552-4961-B2B637711395}"/>
              </a:ext>
            </a:extLst>
          </p:cNvPr>
          <p:cNvSpPr>
            <a:spLocks noGrp="1"/>
          </p:cNvSpPr>
          <p:nvPr>
            <p:ph type="title"/>
          </p:nvPr>
        </p:nvSpPr>
        <p:spPr>
          <a:xfrm>
            <a:off x="1051560" y="4495466"/>
            <a:ext cx="3611880" cy="1536192"/>
          </a:xfrm>
        </p:spPr>
        <p:txBody>
          <a:bodyPr>
            <a:normAutofit/>
          </a:bodyPr>
          <a:lstStyle/>
          <a:p>
            <a:r>
              <a:rPr lang="en-US" sz="3200" dirty="0">
                <a:latin typeface="Sitka Heading"/>
              </a:rPr>
              <a:t>Medevac – </a:t>
            </a:r>
            <a:r>
              <a:rPr lang="en-US" sz="3200" dirty="0" err="1">
                <a:latin typeface="Sitka Heading"/>
              </a:rPr>
              <a:t>Hva</a:t>
            </a:r>
            <a:r>
              <a:rPr lang="en-US" sz="3200" dirty="0">
                <a:latin typeface="Sitka Heading"/>
              </a:rPr>
              <a:t> og </a:t>
            </a:r>
            <a:r>
              <a:rPr lang="en-US" sz="3200" dirty="0" err="1">
                <a:latin typeface="Sitka Heading"/>
              </a:rPr>
              <a:t>hvorfor</a:t>
            </a:r>
            <a:endParaRPr lang="en-US" sz="3200" dirty="0">
              <a:latin typeface="Sitka Heading"/>
            </a:endParaRPr>
          </a:p>
        </p:txBody>
      </p:sp>
      <p:pic>
        <p:nvPicPr>
          <p:cNvPr id="4" name="Picture 3">
            <a:extLst>
              <a:ext uri="{FF2B5EF4-FFF2-40B4-BE49-F238E27FC236}">
                <a16:creationId xmlns:a16="http://schemas.microsoft.com/office/drawing/2014/main" id="{6C35644C-6A1E-ED5A-357B-DF6C6410217E}"/>
              </a:ext>
            </a:extLst>
          </p:cNvPr>
          <p:cNvPicPr>
            <a:picLocks noChangeAspect="1"/>
          </p:cNvPicPr>
          <p:nvPr/>
        </p:nvPicPr>
        <p:blipFill>
          <a:blip r:embed="rId3"/>
          <a:srcRect l="40" r="-1" b="-1"/>
          <a:stretch/>
        </p:blipFill>
        <p:spPr>
          <a:xfrm>
            <a:off x="20" y="10"/>
            <a:ext cx="12191980" cy="3994473"/>
          </a:xfrm>
          <a:prstGeom prst="rect">
            <a:avLst/>
          </a:prstGeom>
        </p:spPr>
      </p:pic>
      <p:sp>
        <p:nvSpPr>
          <p:cNvPr id="16" name="Rectangle 15">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137BC51-306C-A74E-16C6-82E2CD5713D1}"/>
              </a:ext>
            </a:extLst>
          </p:cNvPr>
          <p:cNvSpPr>
            <a:spLocks noGrp="1"/>
          </p:cNvSpPr>
          <p:nvPr>
            <p:ph idx="1"/>
          </p:nvPr>
        </p:nvSpPr>
        <p:spPr>
          <a:xfrm>
            <a:off x="5295826" y="4495466"/>
            <a:ext cx="6061022" cy="1536192"/>
          </a:xfrm>
        </p:spPr>
        <p:txBody>
          <a:bodyPr vert="horz" lIns="91440" tIns="45720" rIns="91440" bIns="45720" rtlCol="0" anchor="ctr">
            <a:normAutofit/>
          </a:bodyPr>
          <a:lstStyle/>
          <a:p>
            <a:r>
              <a:rPr lang="en-US" sz="1800">
                <a:latin typeface="Sitka Heading"/>
              </a:rPr>
              <a:t>Medical Evacuation – </a:t>
            </a:r>
            <a:r>
              <a:rPr lang="en-US" sz="1800" err="1">
                <a:latin typeface="Sitka Heading"/>
              </a:rPr>
              <a:t>medisinsk</a:t>
            </a:r>
            <a:r>
              <a:rPr lang="en-US" sz="1800">
                <a:latin typeface="Sitka Heading"/>
              </a:rPr>
              <a:t> </a:t>
            </a:r>
            <a:r>
              <a:rPr lang="en-US" sz="1800" err="1">
                <a:latin typeface="Sitka Heading"/>
              </a:rPr>
              <a:t>evakuering</a:t>
            </a:r>
          </a:p>
          <a:p>
            <a:r>
              <a:rPr lang="en-US" sz="1800" err="1">
                <a:latin typeface="Sitka Heading"/>
              </a:rPr>
              <a:t>Oppdrag</a:t>
            </a:r>
            <a:r>
              <a:rPr lang="en-US" sz="1800">
                <a:latin typeface="Sitka Heading"/>
              </a:rPr>
              <a:t> </a:t>
            </a:r>
            <a:r>
              <a:rPr lang="en-US" sz="1800" err="1">
                <a:latin typeface="Sitka Heading"/>
              </a:rPr>
              <a:t>gitt</a:t>
            </a:r>
            <a:r>
              <a:rPr lang="en-US" sz="1800">
                <a:latin typeface="Sitka Heading"/>
              </a:rPr>
              <a:t> </a:t>
            </a:r>
            <a:r>
              <a:rPr lang="en-US" sz="1800" err="1">
                <a:latin typeface="Sitka Heading"/>
              </a:rPr>
              <a:t>til</a:t>
            </a:r>
            <a:r>
              <a:rPr lang="en-US" sz="1800">
                <a:latin typeface="Sitka Heading"/>
              </a:rPr>
              <a:t> OUS </a:t>
            </a:r>
            <a:r>
              <a:rPr lang="en-US" sz="1800" err="1">
                <a:latin typeface="Sitka Heading"/>
              </a:rPr>
              <a:t>i</a:t>
            </a:r>
            <a:r>
              <a:rPr lang="en-US" sz="1800">
                <a:latin typeface="Sitka Heading"/>
              </a:rPr>
              <a:t> mars 2022</a:t>
            </a:r>
          </a:p>
          <a:p>
            <a:r>
              <a:rPr lang="en-US" sz="1800">
                <a:latin typeface="Sitka Heading"/>
              </a:rPr>
              <a:t>Norsk </a:t>
            </a:r>
            <a:r>
              <a:rPr lang="en-US" sz="1800" err="1">
                <a:latin typeface="Sitka Heading"/>
              </a:rPr>
              <a:t>Koordineringssenter</a:t>
            </a:r>
            <a:r>
              <a:rPr lang="en-US" sz="1800">
                <a:latin typeface="Sitka Heading"/>
              </a:rPr>
              <a:t> </a:t>
            </a:r>
            <a:r>
              <a:rPr lang="en-US" sz="1800" err="1">
                <a:latin typeface="Sitka Heading"/>
              </a:rPr>
              <a:t>fordelte</a:t>
            </a:r>
            <a:r>
              <a:rPr lang="en-US" sz="1800">
                <a:latin typeface="Sitka Heading"/>
              </a:rPr>
              <a:t> </a:t>
            </a:r>
            <a:r>
              <a:rPr lang="en-US" sz="1800" err="1">
                <a:latin typeface="Sitka Heading"/>
              </a:rPr>
              <a:t>pasientene</a:t>
            </a:r>
            <a:endParaRPr lang="en-US" sz="1800">
              <a:latin typeface="Sitka Heading"/>
            </a:endParaRPr>
          </a:p>
          <a:p>
            <a:r>
              <a:rPr lang="en-US" sz="1800" err="1">
                <a:latin typeface="Sitka Heading"/>
              </a:rPr>
              <a:t>Dedikert</a:t>
            </a:r>
            <a:r>
              <a:rPr lang="en-US" sz="1800">
                <a:latin typeface="Sitka Heading"/>
              </a:rPr>
              <a:t> </a:t>
            </a:r>
            <a:r>
              <a:rPr lang="en-US" sz="1800" err="1">
                <a:latin typeface="Sitka Heading"/>
              </a:rPr>
              <a:t>sengepost</a:t>
            </a:r>
            <a:r>
              <a:rPr lang="en-US" sz="1800">
                <a:latin typeface="Sitka Heading"/>
              </a:rPr>
              <a:t> for et </a:t>
            </a:r>
            <a:r>
              <a:rPr lang="en-US" sz="1800" err="1">
                <a:latin typeface="Sitka Heading"/>
              </a:rPr>
              <a:t>helhetlig</a:t>
            </a:r>
            <a:r>
              <a:rPr lang="en-US" sz="1800">
                <a:latin typeface="Sitka Heading"/>
              </a:rPr>
              <a:t> </a:t>
            </a:r>
            <a:r>
              <a:rPr lang="en-US" sz="1800" err="1">
                <a:latin typeface="Sitka Heading"/>
              </a:rPr>
              <a:t>tilbud</a:t>
            </a:r>
          </a:p>
        </p:txBody>
      </p:sp>
      <p:sp>
        <p:nvSpPr>
          <p:cNvPr id="5" name="TekstSylinder 4"/>
          <p:cNvSpPr txBox="1"/>
          <p:nvPr/>
        </p:nvSpPr>
        <p:spPr>
          <a:xfrm>
            <a:off x="0" y="3809599"/>
            <a:ext cx="1164492" cy="215444"/>
          </a:xfrm>
          <a:prstGeom prst="rect">
            <a:avLst/>
          </a:prstGeom>
          <a:noFill/>
        </p:spPr>
        <p:txBody>
          <a:bodyPr wrap="square" rtlCol="0">
            <a:spAutoFit/>
          </a:bodyPr>
          <a:lstStyle/>
          <a:p>
            <a:r>
              <a:rPr lang="nb-NO" sz="800" dirty="0">
                <a:solidFill>
                  <a:schemeClr val="bg1"/>
                </a:solidFill>
              </a:rPr>
              <a:t>Kilde: regjeringen.no</a:t>
            </a:r>
          </a:p>
        </p:txBody>
      </p:sp>
    </p:spTree>
    <p:extLst>
      <p:ext uri="{BB962C8B-B14F-4D97-AF65-F5344CB8AC3E}">
        <p14:creationId xmlns:p14="http://schemas.microsoft.com/office/powerpoint/2010/main" val="355664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E902E-3AD5-130F-7BA3-B8428FE60AF7}"/>
              </a:ext>
            </a:extLst>
          </p:cNvPr>
          <p:cNvSpPr>
            <a:spLocks noGrp="1"/>
          </p:cNvSpPr>
          <p:nvPr>
            <p:ph type="title"/>
          </p:nvPr>
        </p:nvSpPr>
        <p:spPr>
          <a:xfrm>
            <a:off x="761800" y="762001"/>
            <a:ext cx="5334197" cy="1708242"/>
          </a:xfrm>
        </p:spPr>
        <p:txBody>
          <a:bodyPr anchor="ctr">
            <a:normAutofit/>
          </a:bodyPr>
          <a:lstStyle/>
          <a:p>
            <a:r>
              <a:rPr lang="en-US" sz="3600" dirty="0">
                <a:latin typeface="Sitka Heading"/>
              </a:rPr>
              <a:t>Medevac </a:t>
            </a:r>
            <a:r>
              <a:rPr lang="en-US" sz="3600" dirty="0" err="1">
                <a:latin typeface="Sitka Heading"/>
              </a:rPr>
              <a:t>sengepost</a:t>
            </a:r>
            <a:r>
              <a:rPr lang="en-US" sz="3600" dirty="0">
                <a:latin typeface="Sitka Heading"/>
              </a:rPr>
              <a:t> – </a:t>
            </a:r>
            <a:r>
              <a:rPr lang="en-US" sz="3600" dirty="0" err="1">
                <a:latin typeface="Sitka Heading"/>
              </a:rPr>
              <a:t>Oppstart</a:t>
            </a:r>
            <a:r>
              <a:rPr lang="en-US" sz="3600" dirty="0">
                <a:latin typeface="Sitka Heading"/>
              </a:rPr>
              <a:t> og </a:t>
            </a:r>
            <a:r>
              <a:rPr lang="en-US" sz="3600" dirty="0" err="1">
                <a:latin typeface="Sitka Heading"/>
              </a:rPr>
              <a:t>organisering</a:t>
            </a:r>
            <a:endParaRPr lang="en-US" sz="3600" dirty="0">
              <a:latin typeface="Sitka Heading"/>
            </a:endParaRPr>
          </a:p>
        </p:txBody>
      </p:sp>
      <p:sp>
        <p:nvSpPr>
          <p:cNvPr id="3" name="Content Placeholder 2">
            <a:extLst>
              <a:ext uri="{FF2B5EF4-FFF2-40B4-BE49-F238E27FC236}">
                <a16:creationId xmlns:a16="http://schemas.microsoft.com/office/drawing/2014/main" id="{2B0D5474-2F85-6E82-3C97-381B3B5D05C3}"/>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nb-NO" sz="2000" dirty="0">
                <a:latin typeface="Sitka Heading"/>
              </a:rPr>
              <a:t>Lokaler tildelt i januar 2023</a:t>
            </a:r>
            <a:endParaRPr lang="en-US" sz="2000" dirty="0"/>
          </a:p>
          <a:p>
            <a:r>
              <a:rPr lang="nb-NO" sz="2000" dirty="0">
                <a:latin typeface="Sitka Heading"/>
              </a:rPr>
              <a:t>9 dager fra tomme lokaler til operativ sengepost</a:t>
            </a:r>
          </a:p>
          <a:p>
            <a:r>
              <a:rPr lang="nb-NO" sz="2000" dirty="0">
                <a:latin typeface="Sitka Heading"/>
              </a:rPr>
              <a:t>Mange sykepleiere fra ulike seksjoner </a:t>
            </a:r>
          </a:p>
          <a:p>
            <a:r>
              <a:rPr lang="nb-NO" sz="2000" dirty="0">
                <a:latin typeface="Sitka Heading"/>
              </a:rPr>
              <a:t>"Learning by </a:t>
            </a:r>
            <a:r>
              <a:rPr lang="nb-NO" sz="2000" dirty="0" err="1">
                <a:latin typeface="Sitka Heading"/>
              </a:rPr>
              <a:t>doing</a:t>
            </a:r>
            <a:r>
              <a:rPr lang="nb-NO" sz="2000" dirty="0">
                <a:latin typeface="Sitka Heading"/>
              </a:rPr>
              <a:t>"</a:t>
            </a:r>
          </a:p>
          <a:p>
            <a:r>
              <a:rPr lang="nb-NO" sz="2000" dirty="0">
                <a:latin typeface="Sitka Heading"/>
              </a:rPr>
              <a:t>Tverrfaglig team: Ortopeder, fysioterapeuter, mikrobiolog, infeksjonsmedisiner, psykolog osv. </a:t>
            </a:r>
          </a:p>
          <a:p>
            <a:endParaRPr lang="nb-NO" sz="2000" dirty="0">
              <a:latin typeface="Sitka Heading"/>
            </a:endParaRPr>
          </a:p>
          <a:p>
            <a:pPr marL="0" indent="0">
              <a:buNone/>
            </a:pPr>
            <a:endParaRPr lang="en-US" sz="2000" dirty="0">
              <a:latin typeface="Sitka Heading"/>
            </a:endParaRPr>
          </a:p>
        </p:txBody>
      </p:sp>
      <p:pic>
        <p:nvPicPr>
          <p:cNvPr id="4" name="Picture 3">
            <a:extLst>
              <a:ext uri="{FF2B5EF4-FFF2-40B4-BE49-F238E27FC236}">
                <a16:creationId xmlns:a16="http://schemas.microsoft.com/office/drawing/2014/main" id="{34009A77-1469-A979-7B77-60DFD1CB217B}"/>
              </a:ext>
            </a:extLst>
          </p:cNvPr>
          <p:cNvPicPr>
            <a:picLocks noChangeAspect="1"/>
          </p:cNvPicPr>
          <p:nvPr/>
        </p:nvPicPr>
        <p:blipFill>
          <a:blip r:embed="rId3"/>
          <a:srcRect t="1812"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57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404D2-E0F1-8A9E-5CF9-83369A13E45F}"/>
              </a:ext>
            </a:extLst>
          </p:cNvPr>
          <p:cNvSpPr>
            <a:spLocks noGrp="1"/>
          </p:cNvSpPr>
          <p:nvPr>
            <p:ph type="title"/>
          </p:nvPr>
        </p:nvSpPr>
        <p:spPr>
          <a:xfrm>
            <a:off x="6485105" y="762001"/>
            <a:ext cx="4619499" cy="1708244"/>
          </a:xfrm>
        </p:spPr>
        <p:txBody>
          <a:bodyPr anchor="ctr">
            <a:normAutofit/>
          </a:bodyPr>
          <a:lstStyle/>
          <a:p>
            <a:r>
              <a:rPr lang="en-US" sz="3600" err="1">
                <a:latin typeface="Sitka Heading"/>
              </a:rPr>
              <a:t>Hvem</a:t>
            </a:r>
            <a:r>
              <a:rPr lang="en-US" sz="3600">
                <a:latin typeface="Sitka Heading"/>
              </a:rPr>
              <a:t> er </a:t>
            </a:r>
            <a:r>
              <a:rPr lang="en-US" sz="3600" err="1">
                <a:latin typeface="Sitka Heading"/>
              </a:rPr>
              <a:t>pasientene</a:t>
            </a:r>
            <a:r>
              <a:rPr lang="en-US" sz="3600">
                <a:latin typeface="Sitka Heading"/>
              </a:rPr>
              <a:t>?</a:t>
            </a:r>
          </a:p>
        </p:txBody>
      </p:sp>
      <p:pic>
        <p:nvPicPr>
          <p:cNvPr id="4" name="Picture 3">
            <a:extLst>
              <a:ext uri="{FF2B5EF4-FFF2-40B4-BE49-F238E27FC236}">
                <a16:creationId xmlns:a16="http://schemas.microsoft.com/office/drawing/2014/main" id="{0123B30E-4725-CD7B-A1E5-2CE0C9787311}"/>
              </a:ext>
            </a:extLst>
          </p:cNvPr>
          <p:cNvPicPr>
            <a:picLocks noChangeAspect="1"/>
          </p:cNvPicPr>
          <p:nvPr/>
        </p:nvPicPr>
        <p:blipFill>
          <a:blip r:embed="rId3"/>
          <a:srcRect l="8740" r="26148" b="-1"/>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DFC95D5F-6E20-BBFA-5931-69774CB18DFA}"/>
              </a:ext>
            </a:extLst>
          </p:cNvPr>
          <p:cNvSpPr>
            <a:spLocks noGrp="1"/>
          </p:cNvSpPr>
          <p:nvPr>
            <p:ph idx="1"/>
          </p:nvPr>
        </p:nvSpPr>
        <p:spPr>
          <a:xfrm>
            <a:off x="6311485" y="2470245"/>
            <a:ext cx="5106698" cy="3769835"/>
          </a:xfrm>
        </p:spPr>
        <p:txBody>
          <a:bodyPr vert="horz" lIns="91440" tIns="45720" rIns="91440" bIns="45720" rtlCol="0" anchor="ctr">
            <a:normAutofit/>
          </a:bodyPr>
          <a:lstStyle/>
          <a:p>
            <a:r>
              <a:rPr lang="en-US" sz="2000">
                <a:latin typeface="Sitka Heading"/>
              </a:rPr>
              <a:t>Startet med 6 </a:t>
            </a:r>
            <a:r>
              <a:rPr lang="en-US" sz="2000" err="1">
                <a:latin typeface="Sitka Heading"/>
              </a:rPr>
              <a:t>sengeplasser</a:t>
            </a:r>
            <a:r>
              <a:rPr lang="en-US" sz="2000">
                <a:latin typeface="Sitka Heading"/>
              </a:rPr>
              <a:t> -&gt; </a:t>
            </a:r>
            <a:r>
              <a:rPr lang="en-US" sz="2000" err="1">
                <a:latin typeface="Sitka Heading"/>
              </a:rPr>
              <a:t>redusert</a:t>
            </a:r>
            <a:r>
              <a:rPr lang="en-US" sz="2000">
                <a:latin typeface="Sitka Heading"/>
              </a:rPr>
              <a:t> </a:t>
            </a:r>
            <a:r>
              <a:rPr lang="en-US" sz="2000" err="1">
                <a:latin typeface="Sitka Heading"/>
              </a:rPr>
              <a:t>til</a:t>
            </a:r>
            <a:r>
              <a:rPr lang="en-US" sz="2000">
                <a:latin typeface="Sitka Heading"/>
              </a:rPr>
              <a:t> 4</a:t>
            </a:r>
          </a:p>
          <a:p>
            <a:r>
              <a:rPr lang="en-US" sz="2000">
                <a:latin typeface="Sitka Heading"/>
              </a:rPr>
              <a:t>Menn, 18-50 </a:t>
            </a:r>
            <a:r>
              <a:rPr lang="en-US" sz="2000" err="1">
                <a:latin typeface="Sitka Heading"/>
              </a:rPr>
              <a:t>år</a:t>
            </a:r>
            <a:endParaRPr lang="en-US" sz="2000">
              <a:latin typeface="Sitka Heading"/>
            </a:endParaRPr>
          </a:p>
          <a:p>
            <a:r>
              <a:rPr lang="en-US" sz="2000">
                <a:latin typeface="Sitka Heading"/>
              </a:rPr>
              <a:t>Kun </a:t>
            </a:r>
            <a:r>
              <a:rPr lang="en-US" sz="2000" err="1">
                <a:latin typeface="Sitka Heading"/>
              </a:rPr>
              <a:t>soldater</a:t>
            </a:r>
            <a:r>
              <a:rPr lang="en-US" sz="2000">
                <a:latin typeface="Sitka Heading"/>
              </a:rPr>
              <a:t> </a:t>
            </a:r>
            <a:r>
              <a:rPr lang="en-US" sz="2000" err="1">
                <a:latin typeface="Sitka Heading"/>
              </a:rPr>
              <a:t>siden</a:t>
            </a:r>
            <a:r>
              <a:rPr lang="en-US" sz="2000">
                <a:latin typeface="Sitka Heading"/>
              </a:rPr>
              <a:t> 2023</a:t>
            </a:r>
          </a:p>
          <a:p>
            <a:r>
              <a:rPr lang="en-US" sz="2000" err="1">
                <a:latin typeface="Sitka Heading"/>
              </a:rPr>
              <a:t>Pasientene</a:t>
            </a:r>
            <a:r>
              <a:rPr lang="en-US" sz="2000">
                <a:latin typeface="Sitka Heading"/>
              </a:rPr>
              <a:t> </a:t>
            </a:r>
            <a:r>
              <a:rPr lang="en-US" sz="2000" err="1">
                <a:latin typeface="Sitka Heading"/>
              </a:rPr>
              <a:t>velger</a:t>
            </a:r>
            <a:r>
              <a:rPr lang="en-US" sz="2000">
                <a:latin typeface="Sitka Heading"/>
              </a:rPr>
              <a:t> </a:t>
            </a:r>
            <a:r>
              <a:rPr lang="en-US" sz="2000" err="1">
                <a:latin typeface="Sitka Heading"/>
              </a:rPr>
              <a:t>selv</a:t>
            </a:r>
            <a:r>
              <a:rPr lang="en-US" sz="2000">
                <a:latin typeface="Sitka Heading"/>
              </a:rPr>
              <a:t> om de </a:t>
            </a:r>
            <a:r>
              <a:rPr lang="en-US" sz="2000" err="1">
                <a:latin typeface="Sitka Heading"/>
              </a:rPr>
              <a:t>vil</a:t>
            </a:r>
            <a:r>
              <a:rPr lang="en-US" sz="2000">
                <a:latin typeface="Sitka Heading"/>
              </a:rPr>
              <a:t> </a:t>
            </a:r>
            <a:r>
              <a:rPr lang="en-US" sz="2000" err="1">
                <a:latin typeface="Sitka Heading"/>
              </a:rPr>
              <a:t>takke</a:t>
            </a:r>
            <a:r>
              <a:rPr lang="en-US" sz="2000">
                <a:latin typeface="Sitka Heading"/>
              </a:rPr>
              <a:t> ja </a:t>
            </a:r>
          </a:p>
          <a:p>
            <a:r>
              <a:rPr lang="en-US" sz="2000">
                <a:latin typeface="Sitka Heading"/>
              </a:rPr>
              <a:t>Mangel </a:t>
            </a:r>
            <a:r>
              <a:rPr lang="en-US" sz="2000" err="1">
                <a:latin typeface="Sitka Heading"/>
              </a:rPr>
              <a:t>på</a:t>
            </a:r>
            <a:r>
              <a:rPr lang="en-US" sz="2000">
                <a:latin typeface="Sitka Heading"/>
              </a:rPr>
              <a:t> </a:t>
            </a:r>
            <a:r>
              <a:rPr lang="en-US" sz="2000" err="1">
                <a:latin typeface="Sitka Heading"/>
              </a:rPr>
              <a:t>oppdatert</a:t>
            </a:r>
            <a:r>
              <a:rPr lang="en-US" sz="2000">
                <a:latin typeface="Sitka Heading"/>
              </a:rPr>
              <a:t> </a:t>
            </a:r>
            <a:r>
              <a:rPr lang="en-US" sz="2000" err="1">
                <a:latin typeface="Sitka Heading"/>
              </a:rPr>
              <a:t>pasientinformasjon</a:t>
            </a:r>
            <a:r>
              <a:rPr lang="en-US" sz="2000">
                <a:latin typeface="Sitka Heading"/>
              </a:rPr>
              <a:t> </a:t>
            </a:r>
          </a:p>
          <a:p>
            <a:endParaRPr lang="en-US" sz="2000">
              <a:latin typeface="Sitka Heading"/>
            </a:endParaRPr>
          </a:p>
        </p:txBody>
      </p:sp>
      <p:sp>
        <p:nvSpPr>
          <p:cNvPr id="7" name="TekstSylinder 6"/>
          <p:cNvSpPr txBox="1"/>
          <p:nvPr/>
        </p:nvSpPr>
        <p:spPr>
          <a:xfrm>
            <a:off x="0" y="6642556"/>
            <a:ext cx="1164492" cy="215444"/>
          </a:xfrm>
          <a:prstGeom prst="rect">
            <a:avLst/>
          </a:prstGeom>
          <a:noFill/>
        </p:spPr>
        <p:txBody>
          <a:bodyPr wrap="square" rtlCol="0">
            <a:spAutoFit/>
          </a:bodyPr>
          <a:lstStyle/>
          <a:p>
            <a:r>
              <a:rPr lang="nb-NO" sz="800" dirty="0"/>
              <a:t>Kilde: sykepleien.no</a:t>
            </a:r>
          </a:p>
        </p:txBody>
      </p:sp>
    </p:spTree>
    <p:extLst>
      <p:ext uri="{BB962C8B-B14F-4D97-AF65-F5344CB8AC3E}">
        <p14:creationId xmlns:p14="http://schemas.microsoft.com/office/powerpoint/2010/main" val="356060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3D240C-2220-494F-90F6-2A8A57C05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A4568-7DB4-5742-8D0D-0FF3E778709C}"/>
              </a:ext>
            </a:extLst>
          </p:cNvPr>
          <p:cNvSpPr>
            <a:spLocks noGrp="1"/>
          </p:cNvSpPr>
          <p:nvPr>
            <p:ph type="title"/>
          </p:nvPr>
        </p:nvSpPr>
        <p:spPr>
          <a:xfrm>
            <a:off x="5330952" y="1078992"/>
            <a:ext cx="6272784" cy="1536192"/>
          </a:xfrm>
        </p:spPr>
        <p:txBody>
          <a:bodyPr anchor="b">
            <a:normAutofit/>
          </a:bodyPr>
          <a:lstStyle/>
          <a:p>
            <a:r>
              <a:rPr lang="en-US" sz="3600" err="1">
                <a:latin typeface="Sitka Heading"/>
              </a:rPr>
              <a:t>Typiske</a:t>
            </a:r>
            <a:r>
              <a:rPr lang="en-US" sz="3600">
                <a:latin typeface="Sitka Heading"/>
              </a:rPr>
              <a:t> </a:t>
            </a:r>
            <a:r>
              <a:rPr lang="en-US" sz="3600" err="1">
                <a:latin typeface="Sitka Heading"/>
              </a:rPr>
              <a:t>skader</a:t>
            </a:r>
            <a:r>
              <a:rPr lang="en-US" sz="3600">
                <a:latin typeface="Sitka Heading"/>
              </a:rPr>
              <a:t> vi ser</a:t>
            </a:r>
          </a:p>
        </p:txBody>
      </p:sp>
      <p:pic>
        <p:nvPicPr>
          <p:cNvPr id="5" name="Picture 4">
            <a:extLst>
              <a:ext uri="{FF2B5EF4-FFF2-40B4-BE49-F238E27FC236}">
                <a16:creationId xmlns:a16="http://schemas.microsoft.com/office/drawing/2014/main" id="{57BFCA22-2A7D-58DD-22AA-E151030CDD5F}"/>
              </a:ext>
            </a:extLst>
          </p:cNvPr>
          <p:cNvPicPr>
            <a:picLocks noChangeAspect="1"/>
          </p:cNvPicPr>
          <p:nvPr/>
        </p:nvPicPr>
        <p:blipFill>
          <a:blip r:embed="rId3"/>
          <a:srcRect t="7395" r="2" b="9835"/>
          <a:stretch/>
        </p:blipFill>
        <p:spPr>
          <a:xfrm>
            <a:off x="-6" y="21"/>
            <a:ext cx="4711516" cy="2934566"/>
          </a:xfrm>
          <a:prstGeom prst="rect">
            <a:avLst/>
          </a:prstGeom>
        </p:spPr>
      </p:pic>
      <p:sp>
        <p:nvSpPr>
          <p:cNvPr id="17" name="Rectangle 16">
            <a:extLst>
              <a:ext uri="{FF2B5EF4-FFF2-40B4-BE49-F238E27FC236}">
                <a16:creationId xmlns:a16="http://schemas.microsoft.com/office/drawing/2014/main" id="{82F8B5D5-EDD3-466C-9CFA-C8A8B1C7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0840" y="361188"/>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FC6858B-B383-4FB7-AAFA-9CBB9215D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95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130638F-F663-622A-921D-7B5E40BA68C5}"/>
              </a:ext>
            </a:extLst>
          </p:cNvPr>
          <p:cNvPicPr>
            <a:picLocks noChangeAspect="1"/>
          </p:cNvPicPr>
          <p:nvPr/>
        </p:nvPicPr>
        <p:blipFill>
          <a:blip r:embed="rId4"/>
          <a:srcRect r="2" b="3133"/>
          <a:stretch/>
        </p:blipFill>
        <p:spPr>
          <a:xfrm>
            <a:off x="26" y="3172569"/>
            <a:ext cx="4711515" cy="3685430"/>
          </a:xfrm>
          <a:prstGeom prst="rect">
            <a:avLst/>
          </a:prstGeom>
        </p:spPr>
      </p:pic>
      <p:sp>
        <p:nvSpPr>
          <p:cNvPr id="3" name="Content Placeholder 2">
            <a:extLst>
              <a:ext uri="{FF2B5EF4-FFF2-40B4-BE49-F238E27FC236}">
                <a16:creationId xmlns:a16="http://schemas.microsoft.com/office/drawing/2014/main" id="{9720E2E5-4CF2-61D2-1F14-57DA5156EB33}"/>
              </a:ext>
            </a:extLst>
          </p:cNvPr>
          <p:cNvSpPr>
            <a:spLocks noGrp="1"/>
          </p:cNvSpPr>
          <p:nvPr>
            <p:ph idx="1"/>
          </p:nvPr>
        </p:nvSpPr>
        <p:spPr>
          <a:xfrm>
            <a:off x="5330952" y="3355848"/>
            <a:ext cx="6272784" cy="2825496"/>
          </a:xfrm>
        </p:spPr>
        <p:txBody>
          <a:bodyPr vert="horz" lIns="91440" tIns="45720" rIns="91440" bIns="45720" rtlCol="0" anchor="t">
            <a:normAutofit/>
          </a:bodyPr>
          <a:lstStyle/>
          <a:p>
            <a:r>
              <a:rPr lang="nb-NO" sz="2000">
                <a:latin typeface="Sitka Heading"/>
              </a:rPr>
              <a:t>Eksplosjonsskader, mineskader og skuddskader</a:t>
            </a:r>
            <a:br>
              <a:rPr lang="nb-NO" sz="2000">
                <a:latin typeface="Sitka Heading"/>
              </a:rPr>
            </a:br>
            <a:r>
              <a:rPr lang="nb-NO" sz="2000">
                <a:latin typeface="Sitka Heading"/>
              </a:rPr>
              <a:t>- oftest skader i en eller begge underekstremiteter</a:t>
            </a:r>
            <a:br>
              <a:rPr lang="nb-NO" sz="2000">
                <a:latin typeface="Sitka Heading"/>
              </a:rPr>
            </a:br>
            <a:r>
              <a:rPr lang="nb-NO" sz="2000">
                <a:latin typeface="Sitka Heading"/>
              </a:rPr>
              <a:t>- sekundærskader: hørselstap, cerebral kontusjon</a:t>
            </a:r>
          </a:p>
          <a:p>
            <a:r>
              <a:rPr lang="nb-NO" sz="2000">
                <a:latin typeface="Sitka Heading"/>
              </a:rPr>
              <a:t>Mange har vært operert flere ganger i Ukraina – opp til 38 ganger</a:t>
            </a:r>
          </a:p>
          <a:p>
            <a:r>
              <a:rPr lang="nb-NO" sz="2000">
                <a:latin typeface="Sitka Heading"/>
              </a:rPr>
              <a:t>Dårlig sårstatus, rustne ex-</a:t>
            </a:r>
            <a:r>
              <a:rPr lang="nb-NO" sz="2000" err="1">
                <a:latin typeface="Sitka Heading"/>
              </a:rPr>
              <a:t>fix</a:t>
            </a:r>
            <a:r>
              <a:rPr lang="nb-NO" sz="2000">
                <a:latin typeface="Sitka Heading"/>
              </a:rPr>
              <a:t>, infeksjoner</a:t>
            </a:r>
          </a:p>
        </p:txBody>
      </p:sp>
      <p:sp>
        <p:nvSpPr>
          <p:cNvPr id="6" name="TekstSylinder 5"/>
          <p:cNvSpPr txBox="1"/>
          <p:nvPr/>
        </p:nvSpPr>
        <p:spPr>
          <a:xfrm>
            <a:off x="-6" y="6642555"/>
            <a:ext cx="797169" cy="215444"/>
          </a:xfrm>
          <a:prstGeom prst="rect">
            <a:avLst/>
          </a:prstGeom>
          <a:noFill/>
        </p:spPr>
        <p:txBody>
          <a:bodyPr wrap="square" rtlCol="0">
            <a:spAutoFit/>
          </a:bodyPr>
          <a:lstStyle/>
          <a:p>
            <a:r>
              <a:rPr lang="nb-NO" sz="800" dirty="0"/>
              <a:t>Kilde: vg.no</a:t>
            </a:r>
          </a:p>
        </p:txBody>
      </p:sp>
    </p:spTree>
    <p:extLst>
      <p:ext uri="{BB962C8B-B14F-4D97-AF65-F5344CB8AC3E}">
        <p14:creationId xmlns:p14="http://schemas.microsoft.com/office/powerpoint/2010/main" val="35398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CFE0-43D0-473C-7B0E-B10A33D396BF}"/>
              </a:ext>
            </a:extLst>
          </p:cNvPr>
          <p:cNvSpPr>
            <a:spLocks noGrp="1"/>
          </p:cNvSpPr>
          <p:nvPr>
            <p:ph type="title"/>
          </p:nvPr>
        </p:nvSpPr>
        <p:spPr>
          <a:xfrm>
            <a:off x="876694" y="774457"/>
            <a:ext cx="10439006" cy="1146037"/>
          </a:xfrm>
        </p:spPr>
        <p:txBody>
          <a:bodyPr anchor="b">
            <a:normAutofit/>
          </a:bodyPr>
          <a:lstStyle/>
          <a:p>
            <a:r>
              <a:rPr lang="en-US" sz="3200" dirty="0"/>
              <a:t> </a:t>
            </a:r>
          </a:p>
        </p:txBody>
      </p:sp>
      <p:sp>
        <p:nvSpPr>
          <p:cNvPr id="3" name="Content Placeholder 2">
            <a:extLst>
              <a:ext uri="{FF2B5EF4-FFF2-40B4-BE49-F238E27FC236}">
                <a16:creationId xmlns:a16="http://schemas.microsoft.com/office/drawing/2014/main" id="{52E83D9F-BD8D-FF28-D507-27EFAEC7A8D5}"/>
              </a:ext>
            </a:extLst>
          </p:cNvPr>
          <p:cNvSpPr>
            <a:spLocks noGrp="1"/>
          </p:cNvSpPr>
          <p:nvPr>
            <p:ph idx="1"/>
          </p:nvPr>
        </p:nvSpPr>
        <p:spPr>
          <a:xfrm>
            <a:off x="876693" y="2340222"/>
            <a:ext cx="3863787" cy="3647306"/>
          </a:xfrm>
        </p:spPr>
        <p:txBody>
          <a:bodyPr vert="horz" lIns="91440" tIns="45720" rIns="91440" bIns="45720" rtlCol="0" anchor="t">
            <a:normAutofit/>
          </a:bodyPr>
          <a:lstStyle/>
          <a:p>
            <a:pPr marL="0" indent="0" algn="ctr">
              <a:buNone/>
            </a:pPr>
            <a:r>
              <a:rPr lang="en-US" sz="3200" dirty="0" err="1">
                <a:latin typeface="Sitka Heading"/>
              </a:rPr>
              <a:t>Pasient</a:t>
            </a:r>
            <a:r>
              <a:rPr lang="en-US" sz="3200" dirty="0">
                <a:latin typeface="Sitka Heading"/>
              </a:rPr>
              <a:t> X</a:t>
            </a:r>
            <a:endParaRPr lang="en-US" dirty="0"/>
          </a:p>
          <a:p>
            <a:pPr marL="342900" indent="-342900"/>
            <a:r>
              <a:rPr lang="en-US" sz="2000" dirty="0" err="1">
                <a:latin typeface="Sitka Heading"/>
              </a:rPr>
              <a:t>Eksplosjonsskade</a:t>
            </a:r>
            <a:r>
              <a:rPr lang="en-US" sz="2000" dirty="0">
                <a:latin typeface="Sitka Heading"/>
              </a:rPr>
              <a:t> 08.12.24</a:t>
            </a:r>
          </a:p>
          <a:p>
            <a:pPr marL="342900" indent="-342900"/>
            <a:r>
              <a:rPr lang="en-US" sz="2000" dirty="0">
                <a:latin typeface="Sitka Heading"/>
              </a:rPr>
              <a:t>Multiple </a:t>
            </a:r>
            <a:r>
              <a:rPr lang="en-US" sz="2000" dirty="0" err="1">
                <a:latin typeface="Sitka Heading"/>
              </a:rPr>
              <a:t>frakturer</a:t>
            </a:r>
            <a:r>
              <a:rPr lang="en-US" sz="2000" dirty="0">
                <a:latin typeface="Sitka Heading"/>
              </a:rPr>
              <a:t> </a:t>
            </a:r>
            <a:r>
              <a:rPr lang="en-US" sz="2000" dirty="0" err="1">
                <a:latin typeface="Sitka Heading"/>
              </a:rPr>
              <a:t>venstre</a:t>
            </a:r>
            <a:r>
              <a:rPr lang="en-US" sz="2000" dirty="0">
                <a:latin typeface="Sitka Heading"/>
              </a:rPr>
              <a:t> </a:t>
            </a:r>
            <a:r>
              <a:rPr lang="en-US" sz="2000" dirty="0" err="1">
                <a:latin typeface="Sitka Heading"/>
              </a:rPr>
              <a:t>lår</a:t>
            </a:r>
            <a:r>
              <a:rPr lang="en-US" sz="2000" dirty="0">
                <a:latin typeface="Sitka Heading"/>
              </a:rPr>
              <a:t>, </a:t>
            </a:r>
            <a:r>
              <a:rPr lang="en-US" sz="2000" dirty="0" err="1">
                <a:latin typeface="Sitka Heading"/>
              </a:rPr>
              <a:t>legg</a:t>
            </a:r>
            <a:r>
              <a:rPr lang="en-US" sz="2000" dirty="0">
                <a:latin typeface="Sitka Heading"/>
              </a:rPr>
              <a:t> </a:t>
            </a:r>
            <a:r>
              <a:rPr lang="en-US" sz="2000" dirty="0" err="1">
                <a:latin typeface="Sitka Heading"/>
              </a:rPr>
              <a:t>og</a:t>
            </a:r>
            <a:r>
              <a:rPr lang="en-US" sz="2000" dirty="0">
                <a:latin typeface="Sitka Heading"/>
              </a:rPr>
              <a:t> </a:t>
            </a:r>
            <a:r>
              <a:rPr lang="en-US" sz="2000" dirty="0" err="1">
                <a:latin typeface="Sitka Heading"/>
              </a:rPr>
              <a:t>fot</a:t>
            </a:r>
          </a:p>
          <a:p>
            <a:pPr marL="342900" indent="-342900"/>
            <a:r>
              <a:rPr lang="en-US" sz="2000" dirty="0">
                <a:latin typeface="Sitka Heading"/>
              </a:rPr>
              <a:t>Store </a:t>
            </a:r>
            <a:r>
              <a:rPr lang="en-US" sz="2000" dirty="0" err="1">
                <a:latin typeface="Sitka Heading"/>
              </a:rPr>
              <a:t>bløtvevsdefekter</a:t>
            </a:r>
            <a:r>
              <a:rPr lang="en-US" sz="2000" dirty="0">
                <a:latin typeface="Sitka Heading"/>
              </a:rPr>
              <a:t> </a:t>
            </a:r>
          </a:p>
          <a:p>
            <a:pPr marL="342900" indent="-342900"/>
            <a:r>
              <a:rPr lang="en-US" sz="2000" dirty="0">
                <a:latin typeface="Sitka Heading"/>
              </a:rPr>
              <a:t>Ex-fix femur </a:t>
            </a:r>
            <a:r>
              <a:rPr lang="en-US" sz="2000" dirty="0" err="1">
                <a:latin typeface="Sitka Heading"/>
              </a:rPr>
              <a:t>og</a:t>
            </a:r>
            <a:r>
              <a:rPr lang="en-US" sz="2000" dirty="0">
                <a:latin typeface="Sitka Heading"/>
              </a:rPr>
              <a:t> tibia </a:t>
            </a:r>
            <a:r>
              <a:rPr lang="en-US" sz="2000" dirty="0" err="1">
                <a:latin typeface="Sitka Heading"/>
              </a:rPr>
              <a:t>i</a:t>
            </a:r>
            <a:r>
              <a:rPr lang="en-US" sz="2000" dirty="0">
                <a:latin typeface="Sitka Heading"/>
              </a:rPr>
              <a:t> Ukraina</a:t>
            </a:r>
          </a:p>
        </p:txBody>
      </p:sp>
      <p:pic>
        <p:nvPicPr>
          <p:cNvPr id="8" name="Picture 7">
            <a:extLst>
              <a:ext uri="{FF2B5EF4-FFF2-40B4-BE49-F238E27FC236}">
                <a16:creationId xmlns:a16="http://schemas.microsoft.com/office/drawing/2014/main" id="{353D8576-49D8-C3B1-8BD1-173E7471DBDA}"/>
              </a:ext>
            </a:extLst>
          </p:cNvPr>
          <p:cNvPicPr>
            <a:picLocks noChangeAspect="1"/>
          </p:cNvPicPr>
          <p:nvPr/>
        </p:nvPicPr>
        <p:blipFill>
          <a:blip r:embed="rId3"/>
          <a:stretch>
            <a:fillRect/>
          </a:stretch>
        </p:blipFill>
        <p:spPr>
          <a:xfrm>
            <a:off x="6120099" y="2340222"/>
            <a:ext cx="1155294" cy="3217333"/>
          </a:xfrm>
          <a:prstGeom prst="rect">
            <a:avLst/>
          </a:prstGeom>
        </p:spPr>
      </p:pic>
      <p:pic>
        <p:nvPicPr>
          <p:cNvPr id="6" name="Picture 5">
            <a:extLst>
              <a:ext uri="{FF2B5EF4-FFF2-40B4-BE49-F238E27FC236}">
                <a16:creationId xmlns:a16="http://schemas.microsoft.com/office/drawing/2014/main" id="{B674564E-B984-B89E-453F-95E648841C19}"/>
              </a:ext>
            </a:extLst>
          </p:cNvPr>
          <p:cNvPicPr>
            <a:picLocks noChangeAspect="1"/>
          </p:cNvPicPr>
          <p:nvPr/>
        </p:nvPicPr>
        <p:blipFill>
          <a:blip r:embed="rId4"/>
          <a:stretch>
            <a:fillRect/>
          </a:stretch>
        </p:blipFill>
        <p:spPr>
          <a:xfrm>
            <a:off x="7747304" y="2340222"/>
            <a:ext cx="1297161" cy="3217333"/>
          </a:xfrm>
          <a:prstGeom prst="rect">
            <a:avLst/>
          </a:prstGeom>
        </p:spPr>
      </p:pic>
      <p:pic>
        <p:nvPicPr>
          <p:cNvPr id="9" name="Picture 8">
            <a:extLst>
              <a:ext uri="{FF2B5EF4-FFF2-40B4-BE49-F238E27FC236}">
                <a16:creationId xmlns:a16="http://schemas.microsoft.com/office/drawing/2014/main" id="{CF547B9F-64D7-D674-4A9A-C8B2CCC790E9}"/>
              </a:ext>
            </a:extLst>
          </p:cNvPr>
          <p:cNvPicPr>
            <a:picLocks noChangeAspect="1"/>
          </p:cNvPicPr>
          <p:nvPr/>
        </p:nvPicPr>
        <p:blipFill>
          <a:blip r:embed="rId5"/>
          <a:stretch>
            <a:fillRect/>
          </a:stretch>
        </p:blipFill>
        <p:spPr>
          <a:xfrm>
            <a:off x="9509002" y="2340222"/>
            <a:ext cx="1523156" cy="3217333"/>
          </a:xfrm>
          <a:prstGeom prst="rect">
            <a:avLst/>
          </a:prstGeom>
        </p:spPr>
      </p:pic>
      <p:grpSp>
        <p:nvGrpSpPr>
          <p:cNvPr id="50" name="Group 49">
            <a:extLst>
              <a:ext uri="{FF2B5EF4-FFF2-40B4-BE49-F238E27FC236}">
                <a16:creationId xmlns:a16="http://schemas.microsoft.com/office/drawing/2014/main" id="{45A96EFD-722D-8190-F43C-1B4933B96A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54" name="Rectangle 53">
              <a:extLst>
                <a:ext uri="{FF2B5EF4-FFF2-40B4-BE49-F238E27FC236}">
                  <a16:creationId xmlns:a16="http://schemas.microsoft.com/office/drawing/2014/main" id="{ADE25ED3-709D-D880-97AA-BD59CE68C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8CDAEA7-BFCF-EF19-EAD7-11B02AD0D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4376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32D37-077D-669C-A1FE-1215458DD1CE}"/>
              </a:ext>
            </a:extLst>
          </p:cNvPr>
          <p:cNvSpPr>
            <a:spLocks noGrp="1"/>
          </p:cNvSpPr>
          <p:nvPr>
            <p:ph idx="1"/>
          </p:nvPr>
        </p:nvSpPr>
        <p:spPr>
          <a:xfrm>
            <a:off x="876693" y="2533476"/>
            <a:ext cx="3655050" cy="3447832"/>
          </a:xfrm>
        </p:spPr>
        <p:txBody>
          <a:bodyPr vert="horz" lIns="91440" tIns="45720" rIns="91440" bIns="45720" rtlCol="0" anchor="t">
            <a:normAutofit/>
          </a:bodyPr>
          <a:lstStyle/>
          <a:p>
            <a:pPr marL="0" indent="0" algn="ctr">
              <a:buNone/>
            </a:pPr>
            <a:r>
              <a:rPr lang="en-US" sz="3200" dirty="0" err="1">
                <a:latin typeface="Sitka Heading"/>
              </a:rPr>
              <a:t>Pasient</a:t>
            </a:r>
            <a:r>
              <a:rPr lang="en-US" sz="3200" dirty="0">
                <a:latin typeface="Sitka Heading"/>
              </a:rPr>
              <a:t> Y </a:t>
            </a:r>
            <a:endParaRPr lang="en-US" dirty="0"/>
          </a:p>
          <a:p>
            <a:pPr marL="457200" indent="-457200"/>
            <a:r>
              <a:rPr lang="en-US" sz="2000" dirty="0" err="1">
                <a:latin typeface="Sitka Heading"/>
              </a:rPr>
              <a:t>Eksplosjonsskade</a:t>
            </a:r>
            <a:r>
              <a:rPr lang="en-US" sz="2000" dirty="0">
                <a:latin typeface="Sitka Heading"/>
              </a:rPr>
              <a:t> 22.11.24</a:t>
            </a:r>
          </a:p>
          <a:p>
            <a:pPr marL="457200" indent="-457200"/>
            <a:r>
              <a:rPr lang="en-US" sz="2000" dirty="0" err="1">
                <a:latin typeface="Sitka Heading"/>
              </a:rPr>
              <a:t>Frakturer</a:t>
            </a:r>
            <a:r>
              <a:rPr lang="en-US" sz="2000" dirty="0">
                <a:latin typeface="Sitka Heading"/>
              </a:rPr>
              <a:t> </a:t>
            </a:r>
            <a:r>
              <a:rPr lang="en-US" sz="2000" dirty="0" err="1">
                <a:latin typeface="Sitka Heading"/>
              </a:rPr>
              <a:t>bilateralt</a:t>
            </a:r>
            <a:r>
              <a:rPr lang="en-US" sz="2000" dirty="0">
                <a:latin typeface="Sitka Heading"/>
              </a:rPr>
              <a:t> – store ben </a:t>
            </a:r>
            <a:r>
              <a:rPr lang="en-US" sz="2000" dirty="0" err="1">
                <a:latin typeface="Sitka Heading"/>
              </a:rPr>
              <a:t>og</a:t>
            </a:r>
            <a:r>
              <a:rPr lang="en-US" sz="2000" dirty="0">
                <a:latin typeface="Sitka Heading"/>
              </a:rPr>
              <a:t> </a:t>
            </a:r>
            <a:r>
              <a:rPr lang="en-US" sz="2000" dirty="0" err="1">
                <a:latin typeface="Sitka Heading"/>
              </a:rPr>
              <a:t>bløtvevsdefekter</a:t>
            </a:r>
            <a:endParaRPr lang="en-US" sz="2000" dirty="0">
              <a:latin typeface="Sitka Heading"/>
            </a:endParaRPr>
          </a:p>
          <a:p>
            <a:pPr marL="457200" indent="-457200"/>
            <a:r>
              <a:rPr lang="en-US" sz="2000" dirty="0">
                <a:latin typeface="Sitka Heading"/>
              </a:rPr>
              <a:t>Ex-fix tibia </a:t>
            </a:r>
            <a:r>
              <a:rPr lang="en-US" sz="2000" dirty="0" err="1">
                <a:latin typeface="Sitka Heading"/>
              </a:rPr>
              <a:t>bilateralt</a:t>
            </a:r>
            <a:r>
              <a:rPr lang="en-US" sz="2000" dirty="0">
                <a:latin typeface="Sitka Heading"/>
              </a:rPr>
              <a:t> </a:t>
            </a:r>
            <a:r>
              <a:rPr lang="en-US" sz="2000" dirty="0" err="1">
                <a:latin typeface="Sitka Heading"/>
              </a:rPr>
              <a:t>i</a:t>
            </a:r>
            <a:r>
              <a:rPr lang="en-US" sz="2000" dirty="0">
                <a:latin typeface="Sitka Heading"/>
              </a:rPr>
              <a:t> Ukraina</a:t>
            </a:r>
          </a:p>
          <a:p>
            <a:endParaRPr lang="en-US" sz="2000"/>
          </a:p>
        </p:txBody>
      </p:sp>
      <p:pic>
        <p:nvPicPr>
          <p:cNvPr id="5" name="Picture 4">
            <a:extLst>
              <a:ext uri="{FF2B5EF4-FFF2-40B4-BE49-F238E27FC236}">
                <a16:creationId xmlns:a16="http://schemas.microsoft.com/office/drawing/2014/main" id="{AC8BD619-29B3-D819-F32E-543CFB3AF1FE}"/>
              </a:ext>
            </a:extLst>
          </p:cNvPr>
          <p:cNvPicPr>
            <a:picLocks noChangeAspect="1"/>
          </p:cNvPicPr>
          <p:nvPr/>
        </p:nvPicPr>
        <p:blipFill>
          <a:blip r:embed="rId3"/>
          <a:stretch>
            <a:fillRect/>
          </a:stretch>
        </p:blipFill>
        <p:spPr>
          <a:xfrm>
            <a:off x="9466651" y="3509713"/>
            <a:ext cx="1248058" cy="3061502"/>
          </a:xfrm>
          <a:prstGeom prst="rect">
            <a:avLst/>
          </a:prstGeom>
        </p:spPr>
      </p:pic>
      <p:pic>
        <p:nvPicPr>
          <p:cNvPr id="4" name="Picture 3">
            <a:extLst>
              <a:ext uri="{FF2B5EF4-FFF2-40B4-BE49-F238E27FC236}">
                <a16:creationId xmlns:a16="http://schemas.microsoft.com/office/drawing/2014/main" id="{E0AEE7AF-0677-B23E-E4EA-06B329A97433}"/>
              </a:ext>
            </a:extLst>
          </p:cNvPr>
          <p:cNvPicPr>
            <a:picLocks noChangeAspect="1"/>
          </p:cNvPicPr>
          <p:nvPr/>
        </p:nvPicPr>
        <p:blipFill>
          <a:blip r:embed="rId4"/>
          <a:stretch>
            <a:fillRect/>
          </a:stretch>
        </p:blipFill>
        <p:spPr>
          <a:xfrm>
            <a:off x="7628145" y="3509711"/>
            <a:ext cx="1260096" cy="3061503"/>
          </a:xfrm>
          <a:prstGeom prst="rect">
            <a:avLst/>
          </a:prstGeom>
        </p:spPr>
      </p:pic>
      <p:pic>
        <p:nvPicPr>
          <p:cNvPr id="6" name="Picture 5">
            <a:extLst>
              <a:ext uri="{FF2B5EF4-FFF2-40B4-BE49-F238E27FC236}">
                <a16:creationId xmlns:a16="http://schemas.microsoft.com/office/drawing/2014/main" id="{E49EDF8E-9573-3F7C-9181-95AA72FE32E4}"/>
              </a:ext>
            </a:extLst>
          </p:cNvPr>
          <p:cNvPicPr>
            <a:picLocks noChangeAspect="1"/>
          </p:cNvPicPr>
          <p:nvPr/>
        </p:nvPicPr>
        <p:blipFill>
          <a:blip r:embed="rId5"/>
          <a:stretch>
            <a:fillRect/>
          </a:stretch>
        </p:blipFill>
        <p:spPr>
          <a:xfrm>
            <a:off x="7630288" y="302006"/>
            <a:ext cx="1251762" cy="3051858"/>
          </a:xfrm>
          <a:prstGeom prst="rect">
            <a:avLst/>
          </a:prstGeom>
        </p:spPr>
      </p:pic>
      <p:pic>
        <p:nvPicPr>
          <p:cNvPr id="7" name="Picture 6">
            <a:extLst>
              <a:ext uri="{FF2B5EF4-FFF2-40B4-BE49-F238E27FC236}">
                <a16:creationId xmlns:a16="http://schemas.microsoft.com/office/drawing/2014/main" id="{7DC9F06B-94C2-8EFC-8D48-25E5F219F120}"/>
              </a:ext>
            </a:extLst>
          </p:cNvPr>
          <p:cNvPicPr>
            <a:picLocks noChangeAspect="1"/>
          </p:cNvPicPr>
          <p:nvPr/>
        </p:nvPicPr>
        <p:blipFill>
          <a:blip r:embed="rId6"/>
          <a:stretch>
            <a:fillRect/>
          </a:stretch>
        </p:blipFill>
        <p:spPr>
          <a:xfrm>
            <a:off x="9470842" y="302008"/>
            <a:ext cx="1257689" cy="3056068"/>
          </a:xfrm>
          <a:prstGeom prst="rect">
            <a:avLst/>
          </a:prstGeom>
        </p:spPr>
      </p:pic>
      <p:grpSp>
        <p:nvGrpSpPr>
          <p:cNvPr id="51" name="Group 50">
            <a:extLst>
              <a:ext uri="{FF2B5EF4-FFF2-40B4-BE49-F238E27FC236}">
                <a16:creationId xmlns:a16="http://schemas.microsoft.com/office/drawing/2014/main" id="{32CC9F2B-E219-AF55-BBE8-372B5AC60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52" name="Rectangle 51">
              <a:extLst>
                <a:ext uri="{FF2B5EF4-FFF2-40B4-BE49-F238E27FC236}">
                  <a16:creationId xmlns:a16="http://schemas.microsoft.com/office/drawing/2014/main" id="{E456E449-1EFC-16B5-CB11-7E6A8BBBC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E734DB8-CD27-D04F-74D4-3AC47BA0B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2637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C4BA51-3CE6-34F6-BC4B-2F08077CAF55}"/>
              </a:ext>
            </a:extLst>
          </p:cNvPr>
          <p:cNvSpPr>
            <a:spLocks noGrp="1"/>
          </p:cNvSpPr>
          <p:nvPr>
            <p:ph type="title"/>
          </p:nvPr>
        </p:nvSpPr>
        <p:spPr>
          <a:xfrm>
            <a:off x="1115568" y="548640"/>
            <a:ext cx="10168128" cy="1179576"/>
          </a:xfrm>
        </p:spPr>
        <p:txBody>
          <a:bodyPr>
            <a:normAutofit/>
          </a:bodyPr>
          <a:lstStyle/>
          <a:p>
            <a:r>
              <a:rPr lang="nb-NO" sz="4000" err="1">
                <a:latin typeface="Sitka Heading"/>
              </a:rPr>
              <a:t>Antibiotikaresistens</a:t>
            </a:r>
            <a:r>
              <a:rPr lang="nb-NO" sz="4000">
                <a:latin typeface="Sitka Heading"/>
              </a:rPr>
              <a:t> – En utfordring</a:t>
            </a:r>
          </a:p>
        </p:txBody>
      </p:sp>
      <p:sp>
        <p:nvSpPr>
          <p:cNvPr id="15" name="Rectangle 14">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56E629-A7F9-E0AC-8229-32C6EE0E2E1C}"/>
              </a:ext>
            </a:extLst>
          </p:cNvPr>
          <p:cNvSpPr>
            <a:spLocks noGrp="1"/>
          </p:cNvSpPr>
          <p:nvPr>
            <p:ph idx="1"/>
          </p:nvPr>
        </p:nvSpPr>
        <p:spPr>
          <a:xfrm>
            <a:off x="5676901" y="2478024"/>
            <a:ext cx="4935031" cy="3694176"/>
          </a:xfrm>
        </p:spPr>
        <p:txBody>
          <a:bodyPr vert="horz" lIns="91440" tIns="45720" rIns="91440" bIns="45720" rtlCol="0" anchor="ctr">
            <a:normAutofit/>
          </a:bodyPr>
          <a:lstStyle/>
          <a:p>
            <a:r>
              <a:rPr lang="en-US" sz="1800" dirty="0">
                <a:latin typeface="Sitka Heading"/>
              </a:rPr>
              <a:t>Ukritisk </a:t>
            </a:r>
            <a:r>
              <a:rPr lang="en-US" sz="1800" dirty="0" err="1">
                <a:latin typeface="Sitka Heading"/>
              </a:rPr>
              <a:t>antibiotikabruk</a:t>
            </a:r>
            <a:r>
              <a:rPr lang="en-US" sz="1800" dirty="0">
                <a:latin typeface="Sitka Heading"/>
              </a:rPr>
              <a:t> --&gt; </a:t>
            </a:r>
            <a:r>
              <a:rPr lang="en-US" sz="1800" dirty="0" err="1">
                <a:latin typeface="Sitka Heading"/>
              </a:rPr>
              <a:t>resistente</a:t>
            </a:r>
            <a:r>
              <a:rPr lang="en-US" sz="1800" dirty="0">
                <a:latin typeface="Sitka Heading"/>
              </a:rPr>
              <a:t> </a:t>
            </a:r>
            <a:r>
              <a:rPr lang="en-US" sz="1800" dirty="0" err="1">
                <a:latin typeface="Sitka Heading"/>
              </a:rPr>
              <a:t>bakterier</a:t>
            </a:r>
            <a:r>
              <a:rPr lang="en-US" sz="1800" dirty="0">
                <a:latin typeface="Sitka Heading"/>
              </a:rPr>
              <a:t> </a:t>
            </a:r>
          </a:p>
          <a:p>
            <a:r>
              <a:rPr lang="en-US" sz="1800" dirty="0" err="1">
                <a:latin typeface="Sitka Heading"/>
              </a:rPr>
              <a:t>Nesten</a:t>
            </a:r>
            <a:r>
              <a:rPr lang="en-US" sz="1800" dirty="0">
                <a:latin typeface="Sitka Heading"/>
              </a:rPr>
              <a:t> alle </a:t>
            </a:r>
            <a:r>
              <a:rPr lang="en-US" sz="1800" dirty="0" err="1">
                <a:latin typeface="Sitka Heading"/>
              </a:rPr>
              <a:t>pasienter</a:t>
            </a:r>
            <a:r>
              <a:rPr lang="en-US" sz="1800" dirty="0">
                <a:latin typeface="Sitka Heading"/>
              </a:rPr>
              <a:t> </a:t>
            </a:r>
            <a:r>
              <a:rPr lang="en-US" sz="1800" dirty="0" err="1">
                <a:latin typeface="Sitka Heading"/>
              </a:rPr>
              <a:t>har</a:t>
            </a:r>
            <a:r>
              <a:rPr lang="en-US" sz="1800" dirty="0">
                <a:latin typeface="Sitka Heading"/>
              </a:rPr>
              <a:t> </a:t>
            </a:r>
            <a:r>
              <a:rPr lang="en-US" sz="1800" dirty="0" err="1">
                <a:latin typeface="Sitka Heading"/>
              </a:rPr>
              <a:t>smitte</a:t>
            </a:r>
            <a:br>
              <a:rPr lang="en-US" sz="1800" dirty="0">
                <a:latin typeface="Sitka Heading"/>
              </a:rPr>
            </a:br>
            <a:r>
              <a:rPr lang="en-US" sz="1800" dirty="0">
                <a:latin typeface="Sitka Heading"/>
              </a:rPr>
              <a:t>- MRSA, ESBL, VRE, LRE, </a:t>
            </a:r>
            <a:r>
              <a:rPr lang="en-US" sz="1800" dirty="0" err="1">
                <a:latin typeface="Sitka Heading"/>
              </a:rPr>
              <a:t>Acinteobacter</a:t>
            </a:r>
            <a:r>
              <a:rPr lang="en-US" sz="1800" dirty="0">
                <a:latin typeface="Sitka Heading"/>
              </a:rPr>
              <a:t> </a:t>
            </a:r>
            <a:r>
              <a:rPr lang="en-US" sz="1800" dirty="0" err="1">
                <a:latin typeface="Sitka Heading"/>
              </a:rPr>
              <a:t>Baumanii</a:t>
            </a:r>
            <a:r>
              <a:rPr lang="en-US" sz="1800" dirty="0">
                <a:latin typeface="Sitka Heading"/>
              </a:rPr>
              <a:t>, Candida Auris</a:t>
            </a:r>
            <a:endParaRPr lang="en-US" sz="1800"/>
          </a:p>
          <a:p>
            <a:r>
              <a:rPr lang="en-US" sz="1800" dirty="0">
                <a:latin typeface="Sitka Heading"/>
              </a:rPr>
              <a:t>Funn av </a:t>
            </a:r>
            <a:r>
              <a:rPr lang="en-US" sz="1800" dirty="0" err="1">
                <a:latin typeface="Sitka Heading"/>
              </a:rPr>
              <a:t>sopp</a:t>
            </a:r>
            <a:r>
              <a:rPr lang="en-US" sz="1800" dirty="0">
                <a:latin typeface="Sitka Heading"/>
              </a:rPr>
              <a:t> </a:t>
            </a:r>
            <a:r>
              <a:rPr lang="en-US" sz="1800" dirty="0" err="1">
                <a:latin typeface="Sitka Heading"/>
              </a:rPr>
              <a:t>ved</a:t>
            </a:r>
            <a:r>
              <a:rPr lang="en-US" sz="1800" dirty="0">
                <a:latin typeface="Sitka Heading"/>
              </a:rPr>
              <a:t> screening </a:t>
            </a:r>
            <a:r>
              <a:rPr lang="en-US" sz="1800" dirty="0" err="1">
                <a:latin typeface="Sitka Heading"/>
              </a:rPr>
              <a:t>og</a:t>
            </a:r>
            <a:r>
              <a:rPr lang="en-US" sz="1800" dirty="0">
                <a:latin typeface="Sitka Heading"/>
              </a:rPr>
              <a:t> </a:t>
            </a:r>
            <a:r>
              <a:rPr lang="en-US" sz="1800" dirty="0" err="1">
                <a:latin typeface="Sitka Heading"/>
              </a:rPr>
              <a:t>biopsier</a:t>
            </a:r>
            <a:r>
              <a:rPr lang="en-US" sz="1800" dirty="0">
                <a:latin typeface="Sitka Heading"/>
              </a:rPr>
              <a:t> </a:t>
            </a:r>
            <a:br>
              <a:rPr lang="en-US" sz="1800" dirty="0">
                <a:latin typeface="Sitka Heading"/>
              </a:rPr>
            </a:br>
            <a:r>
              <a:rPr lang="en-US" sz="1800" dirty="0">
                <a:latin typeface="Sitka Heading"/>
              </a:rPr>
              <a:t>- </a:t>
            </a:r>
            <a:r>
              <a:rPr lang="en-US" sz="1800" dirty="0" err="1">
                <a:latin typeface="Sitka Heading"/>
              </a:rPr>
              <a:t>kan</a:t>
            </a:r>
            <a:r>
              <a:rPr lang="en-US" sz="1800" dirty="0">
                <a:latin typeface="Sitka Heading"/>
              </a:rPr>
              <a:t> </a:t>
            </a:r>
            <a:r>
              <a:rPr lang="en-US" sz="1800" dirty="0" err="1">
                <a:latin typeface="Sitka Heading"/>
              </a:rPr>
              <a:t>kreve</a:t>
            </a:r>
            <a:r>
              <a:rPr lang="en-US" sz="1800" dirty="0">
                <a:latin typeface="Sitka Heading"/>
              </a:rPr>
              <a:t> 6 – 12 </a:t>
            </a:r>
            <a:r>
              <a:rPr lang="en-US" sz="1800" dirty="0" err="1">
                <a:latin typeface="Sitka Heading"/>
              </a:rPr>
              <a:t>mnd</a:t>
            </a:r>
            <a:r>
              <a:rPr lang="en-US" sz="1800" dirty="0">
                <a:latin typeface="Sitka Heading"/>
              </a:rPr>
              <a:t> </a:t>
            </a:r>
            <a:r>
              <a:rPr lang="en-US" sz="1800" dirty="0" err="1">
                <a:latin typeface="Sitka Heading"/>
              </a:rPr>
              <a:t>behandling</a:t>
            </a:r>
            <a:r>
              <a:rPr lang="en-US" sz="1800" dirty="0">
                <a:latin typeface="Sitka Heading"/>
              </a:rPr>
              <a:t> med </a:t>
            </a:r>
            <a:r>
              <a:rPr lang="en-US" sz="1800" dirty="0" err="1">
                <a:latin typeface="Sitka Heading"/>
              </a:rPr>
              <a:t>antimykotika</a:t>
            </a:r>
            <a:r>
              <a:rPr lang="en-US" sz="1800" dirty="0">
                <a:latin typeface="Sitka Heading"/>
              </a:rPr>
              <a:t> </a:t>
            </a:r>
          </a:p>
          <a:p>
            <a:pPr marL="0" indent="0">
              <a:buNone/>
            </a:pPr>
            <a:endParaRPr lang="en-US" sz="1800">
              <a:latin typeface="Sitka Heading"/>
            </a:endParaRPr>
          </a:p>
        </p:txBody>
      </p:sp>
      <p:pic>
        <p:nvPicPr>
          <p:cNvPr id="5" name="Picture 4">
            <a:extLst>
              <a:ext uri="{FF2B5EF4-FFF2-40B4-BE49-F238E27FC236}">
                <a16:creationId xmlns:a16="http://schemas.microsoft.com/office/drawing/2014/main" id="{085B77D4-72B9-785E-9809-AD29C7004242}"/>
              </a:ext>
            </a:extLst>
          </p:cNvPr>
          <p:cNvPicPr>
            <a:picLocks noChangeAspect="1"/>
          </p:cNvPicPr>
          <p:nvPr/>
        </p:nvPicPr>
        <p:blipFill>
          <a:blip r:embed="rId3"/>
          <a:stretch>
            <a:fillRect/>
          </a:stretch>
        </p:blipFill>
        <p:spPr>
          <a:xfrm>
            <a:off x="1233925" y="2316079"/>
            <a:ext cx="3026571" cy="4030578"/>
          </a:xfrm>
          <a:prstGeom prst="rect">
            <a:avLst/>
          </a:prstGeom>
        </p:spPr>
      </p:pic>
    </p:spTree>
    <p:extLst>
      <p:ext uri="{BB962C8B-B14F-4D97-AF65-F5344CB8AC3E}">
        <p14:creationId xmlns:p14="http://schemas.microsoft.com/office/powerpoint/2010/main" val="63157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B1A6-B726-CE85-2FB8-6ACE71191F35}"/>
              </a:ext>
            </a:extLst>
          </p:cNvPr>
          <p:cNvSpPr>
            <a:spLocks noGrp="1"/>
          </p:cNvSpPr>
          <p:nvPr>
            <p:ph type="title"/>
          </p:nvPr>
        </p:nvSpPr>
        <p:spPr>
          <a:xfrm>
            <a:off x="5654387" y="464300"/>
            <a:ext cx="6466868" cy="646385"/>
          </a:xfrm>
        </p:spPr>
        <p:txBody>
          <a:bodyPr anchor="b">
            <a:normAutofit/>
          </a:bodyPr>
          <a:lstStyle/>
          <a:p>
            <a:r>
              <a:rPr lang="en-US" sz="3600" err="1">
                <a:latin typeface="Sitka Heading"/>
              </a:rPr>
              <a:t>Smittevern</a:t>
            </a:r>
            <a:r>
              <a:rPr lang="en-US" sz="3600">
                <a:latin typeface="Sitka Heading"/>
              </a:rPr>
              <a:t> </a:t>
            </a:r>
            <a:r>
              <a:rPr lang="en-US" sz="3600" err="1">
                <a:latin typeface="Sitka Heading"/>
              </a:rPr>
              <a:t>og</a:t>
            </a:r>
            <a:r>
              <a:rPr lang="en-US" sz="3600">
                <a:latin typeface="Sitka Heading"/>
              </a:rPr>
              <a:t> </a:t>
            </a:r>
            <a:r>
              <a:rPr lang="en-US" sz="3600" err="1">
                <a:latin typeface="Sitka Heading"/>
              </a:rPr>
              <a:t>psykisk</a:t>
            </a:r>
            <a:r>
              <a:rPr lang="en-US" sz="3600">
                <a:latin typeface="Sitka Heading"/>
              </a:rPr>
              <a:t> </a:t>
            </a:r>
            <a:r>
              <a:rPr lang="en-US" sz="3600" err="1">
                <a:latin typeface="Sitka Heading"/>
              </a:rPr>
              <a:t>belastning</a:t>
            </a:r>
            <a:r>
              <a:rPr lang="en-US" sz="3600">
                <a:latin typeface="Sitka Heading"/>
              </a:rPr>
              <a:t>   </a:t>
            </a:r>
          </a:p>
        </p:txBody>
      </p:sp>
      <p:pic>
        <p:nvPicPr>
          <p:cNvPr id="10" name="Picture 9">
            <a:extLst>
              <a:ext uri="{FF2B5EF4-FFF2-40B4-BE49-F238E27FC236}">
                <a16:creationId xmlns:a16="http://schemas.microsoft.com/office/drawing/2014/main" id="{D563A040-8AC8-E066-E615-587714FCE87E}"/>
              </a:ext>
            </a:extLst>
          </p:cNvPr>
          <p:cNvPicPr>
            <a:picLocks noChangeAspect="1"/>
          </p:cNvPicPr>
          <p:nvPr/>
        </p:nvPicPr>
        <p:blipFill>
          <a:blip r:embed="rId3"/>
          <a:srcRect r="1" b="18474"/>
          <a:stretch/>
        </p:blipFill>
        <p:spPr>
          <a:xfrm>
            <a:off x="20" y="-18829"/>
            <a:ext cx="5433960" cy="3455514"/>
          </a:xfrm>
          <a:prstGeom prst="rect">
            <a:avLst/>
          </a:prstGeom>
        </p:spPr>
      </p:pic>
      <p:pic>
        <p:nvPicPr>
          <p:cNvPr id="9" name="Picture 8">
            <a:extLst>
              <a:ext uri="{FF2B5EF4-FFF2-40B4-BE49-F238E27FC236}">
                <a16:creationId xmlns:a16="http://schemas.microsoft.com/office/drawing/2014/main" id="{B594F15F-F59F-AA1D-6209-FAED9094DC09}"/>
              </a:ext>
            </a:extLst>
          </p:cNvPr>
          <p:cNvPicPr>
            <a:picLocks noChangeAspect="1"/>
          </p:cNvPicPr>
          <p:nvPr/>
        </p:nvPicPr>
        <p:blipFill>
          <a:blip r:embed="rId4"/>
          <a:srcRect t="5299" r="1" b="1"/>
          <a:stretch/>
        </p:blipFill>
        <p:spPr>
          <a:xfrm>
            <a:off x="20" y="3421856"/>
            <a:ext cx="5433962" cy="3447832"/>
          </a:xfrm>
          <a:prstGeom prst="rect">
            <a:avLst/>
          </a:prstGeom>
        </p:spPr>
      </p:pic>
      <p:grpSp>
        <p:nvGrpSpPr>
          <p:cNvPr id="41" name="Group 40">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6" name="Rectangle 15">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1588483-1BAA-16D9-6634-40B7791F7B13}"/>
              </a:ext>
            </a:extLst>
          </p:cNvPr>
          <p:cNvSpPr>
            <a:spLocks noGrp="1"/>
          </p:cNvSpPr>
          <p:nvPr>
            <p:ph idx="1"/>
          </p:nvPr>
        </p:nvSpPr>
        <p:spPr>
          <a:xfrm>
            <a:off x="5940135" y="1295226"/>
            <a:ext cx="5211301" cy="3447832"/>
          </a:xfrm>
        </p:spPr>
        <p:txBody>
          <a:bodyPr vert="horz" lIns="91440" tIns="45720" rIns="91440" bIns="45720" rtlCol="0" anchor="t">
            <a:noAutofit/>
          </a:bodyPr>
          <a:lstStyle/>
          <a:p>
            <a:pPr marL="0" indent="0">
              <a:buNone/>
            </a:pPr>
            <a:r>
              <a:rPr lang="en-US" sz="1800" err="1">
                <a:latin typeface="Sitka Heading"/>
                <a:ea typeface="Calibri"/>
                <a:cs typeface="Calibri"/>
              </a:rPr>
              <a:t>Smittevern</a:t>
            </a:r>
            <a:r>
              <a:rPr lang="en-US" sz="1800">
                <a:latin typeface="Sitka Heading"/>
                <a:ea typeface="Calibri"/>
                <a:cs typeface="Calibri"/>
              </a:rPr>
              <a:t>:</a:t>
            </a:r>
          </a:p>
          <a:p>
            <a:r>
              <a:rPr lang="en-US" sz="1800">
                <a:latin typeface="Sitka Heading"/>
                <a:ea typeface="Calibri"/>
                <a:cs typeface="Calibri"/>
              </a:rPr>
              <a:t>Screening MRSA, VRE, ESBL </a:t>
            </a:r>
            <a:r>
              <a:rPr lang="en-US" sz="1800" err="1">
                <a:latin typeface="Sitka Heading"/>
                <a:ea typeface="Calibri"/>
                <a:cs typeface="Calibri"/>
              </a:rPr>
              <a:t>m.fl</a:t>
            </a:r>
            <a:r>
              <a:rPr lang="en-US" sz="1800">
                <a:latin typeface="Sitka Heading"/>
                <a:ea typeface="Calibri"/>
                <a:cs typeface="Calibri"/>
              </a:rPr>
              <a:t>.</a:t>
            </a:r>
          </a:p>
          <a:p>
            <a:r>
              <a:rPr lang="en-US" sz="1800">
                <a:latin typeface="Sitka Heading"/>
                <a:ea typeface="Calibri"/>
                <a:cs typeface="Calibri"/>
              </a:rPr>
              <a:t>Eget </a:t>
            </a:r>
            <a:r>
              <a:rPr lang="en-US" sz="1800" err="1">
                <a:latin typeface="Sitka Heading"/>
                <a:ea typeface="Calibri"/>
                <a:cs typeface="Calibri"/>
              </a:rPr>
              <a:t>pakkeforløp</a:t>
            </a:r>
            <a:r>
              <a:rPr lang="en-US" sz="1800">
                <a:latin typeface="Sitka Heading"/>
                <a:ea typeface="Calibri"/>
                <a:cs typeface="Calibri"/>
              </a:rPr>
              <a:t> - </a:t>
            </a:r>
            <a:r>
              <a:rPr lang="en-US" sz="1800" err="1">
                <a:latin typeface="Sitka Heading"/>
                <a:ea typeface="Calibri"/>
                <a:cs typeface="Calibri"/>
              </a:rPr>
              <a:t>isolert</a:t>
            </a:r>
            <a:r>
              <a:rPr lang="en-US" sz="1800">
                <a:latin typeface="Sitka Heading"/>
                <a:ea typeface="Calibri"/>
                <a:cs typeface="Calibri"/>
              </a:rPr>
              <a:t> med </a:t>
            </a:r>
            <a:br>
              <a:rPr lang="en-US" sz="1800">
                <a:latin typeface="Sitka Heading"/>
                <a:ea typeface="Calibri"/>
                <a:cs typeface="Calibri"/>
              </a:rPr>
            </a:br>
            <a:r>
              <a:rPr lang="en-US" sz="1800" err="1">
                <a:latin typeface="Sitka Heading"/>
                <a:ea typeface="Calibri"/>
                <a:cs typeface="Calibri"/>
              </a:rPr>
              <a:t>kontaktsmitte</a:t>
            </a:r>
            <a:r>
              <a:rPr lang="en-US" sz="1800">
                <a:latin typeface="Sitka Heading"/>
                <a:ea typeface="Calibri"/>
                <a:cs typeface="Calibri"/>
              </a:rPr>
              <a:t> + </a:t>
            </a:r>
            <a:r>
              <a:rPr lang="en-US" sz="1800" err="1">
                <a:latin typeface="Sitka Heading"/>
                <a:ea typeface="Calibri"/>
                <a:cs typeface="Calibri"/>
              </a:rPr>
              <a:t>munnbind</a:t>
            </a:r>
            <a:endParaRPr lang="en-US" sz="1800">
              <a:latin typeface="Sitka Heading"/>
              <a:ea typeface="Calibri"/>
              <a:cs typeface="Calibri"/>
            </a:endParaRPr>
          </a:p>
          <a:p>
            <a:r>
              <a:rPr lang="en-US" sz="1800">
                <a:latin typeface="Sitka Heading"/>
                <a:ea typeface="Calibri"/>
                <a:cs typeface="Calibri"/>
              </a:rPr>
              <a:t>Strenge </a:t>
            </a:r>
            <a:r>
              <a:rPr lang="en-US" sz="1800" err="1">
                <a:latin typeface="Sitka Heading"/>
                <a:ea typeface="Calibri"/>
                <a:cs typeface="Calibri"/>
              </a:rPr>
              <a:t>retningslinjer</a:t>
            </a:r>
            <a:r>
              <a:rPr lang="en-US" sz="1800">
                <a:latin typeface="Sitka Heading"/>
                <a:ea typeface="Calibri"/>
                <a:cs typeface="Calibri"/>
              </a:rPr>
              <a:t> </a:t>
            </a:r>
            <a:r>
              <a:rPr lang="en-US" sz="1800" err="1">
                <a:latin typeface="Sitka Heading"/>
                <a:ea typeface="Calibri"/>
                <a:cs typeface="Calibri"/>
              </a:rPr>
              <a:t>og</a:t>
            </a:r>
            <a:r>
              <a:rPr lang="en-US" sz="1800">
                <a:latin typeface="Sitka Heading"/>
                <a:ea typeface="Calibri"/>
                <a:cs typeface="Calibri"/>
              </a:rPr>
              <a:t> 1:1-bemanning</a:t>
            </a:r>
          </a:p>
          <a:p>
            <a:r>
              <a:rPr lang="en-US" sz="1800">
                <a:latin typeface="Sitka Heading"/>
                <a:ea typeface="Calibri"/>
                <a:cs typeface="Calibri"/>
              </a:rPr>
              <a:t>"</a:t>
            </a:r>
            <a:r>
              <a:rPr lang="en-US" sz="1800" err="1">
                <a:latin typeface="Sitka Heading"/>
                <a:ea typeface="Calibri"/>
                <a:cs typeface="Calibri"/>
              </a:rPr>
              <a:t>Fengselsfølelse</a:t>
            </a:r>
            <a:r>
              <a:rPr lang="en-US" sz="1800">
                <a:latin typeface="Sitka Heading"/>
                <a:ea typeface="Calibri"/>
                <a:cs typeface="Calibri"/>
              </a:rPr>
              <a:t>" </a:t>
            </a:r>
            <a:r>
              <a:rPr lang="en-US" sz="1800" err="1">
                <a:latin typeface="Sitka Heading"/>
                <a:ea typeface="Calibri"/>
                <a:cs typeface="Calibri"/>
              </a:rPr>
              <a:t>blant</a:t>
            </a:r>
            <a:r>
              <a:rPr lang="en-US" sz="1800">
                <a:latin typeface="Sitka Heading"/>
                <a:ea typeface="Calibri"/>
                <a:cs typeface="Calibri"/>
              </a:rPr>
              <a:t> </a:t>
            </a:r>
            <a:r>
              <a:rPr lang="en-US" sz="1800" err="1">
                <a:latin typeface="Sitka Heading"/>
                <a:ea typeface="Calibri"/>
                <a:cs typeface="Calibri"/>
              </a:rPr>
              <a:t>pasientene</a:t>
            </a:r>
            <a:endParaRPr lang="en-US" sz="1800">
              <a:latin typeface="Sitka Heading"/>
              <a:ea typeface="Calibri"/>
              <a:cs typeface="Calibri"/>
            </a:endParaRPr>
          </a:p>
          <a:p>
            <a:endParaRPr lang="en-US" sz="1800">
              <a:latin typeface="Sitka Heading"/>
            </a:endParaRPr>
          </a:p>
          <a:p>
            <a:r>
              <a:rPr lang="en-US" sz="1800" err="1">
                <a:latin typeface="Sitka Heading"/>
                <a:ea typeface="Calibri"/>
                <a:cs typeface="Calibri"/>
              </a:rPr>
              <a:t>Psykisk</a:t>
            </a:r>
            <a:r>
              <a:rPr lang="en-US" sz="1800">
                <a:latin typeface="Sitka Heading"/>
                <a:ea typeface="Calibri"/>
                <a:cs typeface="Calibri"/>
              </a:rPr>
              <a:t> </a:t>
            </a:r>
            <a:r>
              <a:rPr lang="en-US" sz="1800" err="1">
                <a:latin typeface="Sitka Heading"/>
                <a:ea typeface="Calibri"/>
                <a:cs typeface="Calibri"/>
              </a:rPr>
              <a:t>helse</a:t>
            </a:r>
            <a:r>
              <a:rPr lang="en-US" sz="1800">
                <a:latin typeface="Sitka Heading"/>
                <a:ea typeface="Calibri"/>
                <a:cs typeface="Calibri"/>
              </a:rPr>
              <a:t>:</a:t>
            </a:r>
          </a:p>
          <a:p>
            <a:r>
              <a:rPr lang="en-US" sz="1800" err="1">
                <a:latin typeface="Sitka Heading"/>
                <a:ea typeface="Calibri"/>
                <a:cs typeface="Calibri"/>
              </a:rPr>
              <a:t>Krigstraumer</a:t>
            </a:r>
            <a:r>
              <a:rPr lang="en-US" sz="1800">
                <a:latin typeface="Sitka Heading"/>
                <a:ea typeface="Calibri"/>
                <a:cs typeface="Calibri"/>
              </a:rPr>
              <a:t>, </a:t>
            </a:r>
            <a:r>
              <a:rPr lang="en-US" sz="1800" err="1">
                <a:latin typeface="Sitka Heading"/>
                <a:ea typeface="Calibri"/>
                <a:cs typeface="Calibri"/>
              </a:rPr>
              <a:t>savn</a:t>
            </a:r>
            <a:r>
              <a:rPr lang="en-US" sz="1800">
                <a:latin typeface="Sitka Heading"/>
                <a:ea typeface="Calibri"/>
                <a:cs typeface="Calibri"/>
              </a:rPr>
              <a:t>, </a:t>
            </a:r>
            <a:r>
              <a:rPr lang="en-US" sz="1800" err="1">
                <a:latin typeface="Sitka Heading"/>
                <a:ea typeface="Calibri"/>
                <a:cs typeface="Calibri"/>
              </a:rPr>
              <a:t>isolasjon</a:t>
            </a:r>
            <a:endParaRPr lang="en-US" sz="1800">
              <a:latin typeface="Sitka Heading"/>
              <a:ea typeface="Calibri"/>
              <a:cs typeface="Calibri"/>
            </a:endParaRPr>
          </a:p>
          <a:p>
            <a:r>
              <a:rPr lang="en-US" sz="1800" err="1">
                <a:latin typeface="Sitka Heading"/>
                <a:ea typeface="Calibri"/>
                <a:cs typeface="Calibri"/>
              </a:rPr>
              <a:t>Ukrainere</a:t>
            </a:r>
            <a:r>
              <a:rPr lang="en-US" sz="1800">
                <a:latin typeface="Sitka Heading"/>
                <a:ea typeface="Calibri"/>
                <a:cs typeface="Calibri"/>
              </a:rPr>
              <a:t> </a:t>
            </a:r>
            <a:r>
              <a:rPr lang="en-US" sz="1800" err="1">
                <a:latin typeface="Sitka Heading"/>
                <a:ea typeface="Calibri"/>
                <a:cs typeface="Calibri"/>
              </a:rPr>
              <a:t>snakker</a:t>
            </a:r>
            <a:r>
              <a:rPr lang="en-US" sz="1800">
                <a:latin typeface="Sitka Heading"/>
                <a:ea typeface="Calibri"/>
                <a:cs typeface="Calibri"/>
              </a:rPr>
              <a:t> lite om </a:t>
            </a:r>
            <a:r>
              <a:rPr lang="en-US" sz="1800" err="1">
                <a:latin typeface="Sitka Heading"/>
                <a:ea typeface="Calibri"/>
                <a:cs typeface="Calibri"/>
              </a:rPr>
              <a:t>psykisk</a:t>
            </a:r>
            <a:r>
              <a:rPr lang="en-US" sz="1800">
                <a:latin typeface="Sitka Heading"/>
                <a:ea typeface="Calibri"/>
                <a:cs typeface="Calibri"/>
              </a:rPr>
              <a:t> </a:t>
            </a:r>
            <a:r>
              <a:rPr lang="en-US" sz="1800" err="1">
                <a:latin typeface="Sitka Heading"/>
                <a:ea typeface="Calibri"/>
                <a:cs typeface="Calibri"/>
              </a:rPr>
              <a:t>helse</a:t>
            </a:r>
            <a:endParaRPr lang="en-US" sz="1800">
              <a:latin typeface="Sitka Heading"/>
              <a:ea typeface="Calibri"/>
              <a:cs typeface="Calibri"/>
            </a:endParaRPr>
          </a:p>
          <a:p>
            <a:r>
              <a:rPr lang="en-US" sz="1800" err="1">
                <a:latin typeface="Sitka Heading"/>
                <a:ea typeface="Calibri"/>
                <a:cs typeface="Calibri"/>
              </a:rPr>
              <a:t>Samtaletilbud</a:t>
            </a:r>
            <a:r>
              <a:rPr lang="en-US" sz="1800">
                <a:latin typeface="Sitka Heading"/>
                <a:ea typeface="Calibri"/>
                <a:cs typeface="Calibri"/>
              </a:rPr>
              <a:t> </a:t>
            </a:r>
            <a:r>
              <a:rPr lang="en-US" sz="1800" err="1">
                <a:latin typeface="Sitka Heading"/>
                <a:ea typeface="Calibri"/>
                <a:cs typeface="Calibri"/>
              </a:rPr>
              <a:t>ofte</a:t>
            </a:r>
            <a:r>
              <a:rPr lang="en-US" sz="1800">
                <a:latin typeface="Sitka Heading"/>
                <a:ea typeface="Calibri"/>
                <a:cs typeface="Calibri"/>
              </a:rPr>
              <a:t> </a:t>
            </a:r>
            <a:r>
              <a:rPr lang="en-US" sz="1800" err="1">
                <a:latin typeface="Sitka Heading"/>
                <a:ea typeface="Calibri"/>
                <a:cs typeface="Calibri"/>
              </a:rPr>
              <a:t>avslått</a:t>
            </a:r>
            <a:endParaRPr lang="en-US" sz="1800">
              <a:latin typeface="Sitka Heading"/>
              <a:ea typeface="Calibri"/>
              <a:cs typeface="Calibri"/>
            </a:endParaRPr>
          </a:p>
          <a:p>
            <a:r>
              <a:rPr lang="en-US" sz="1800" err="1">
                <a:latin typeface="Sitka Heading"/>
                <a:ea typeface="Calibri"/>
                <a:cs typeface="Calibri"/>
              </a:rPr>
              <a:t>Tegn</a:t>
            </a:r>
            <a:r>
              <a:rPr lang="en-US" sz="1800">
                <a:latin typeface="Sitka Heading"/>
                <a:ea typeface="Calibri"/>
                <a:cs typeface="Calibri"/>
              </a:rPr>
              <a:t> </a:t>
            </a:r>
            <a:r>
              <a:rPr lang="en-US" sz="1800" err="1">
                <a:latin typeface="Sitka Heading"/>
                <a:ea typeface="Calibri"/>
                <a:cs typeface="Calibri"/>
              </a:rPr>
              <a:t>på</a:t>
            </a:r>
            <a:r>
              <a:rPr lang="en-US" sz="1800">
                <a:latin typeface="Sitka Heading"/>
                <a:ea typeface="Calibri"/>
                <a:cs typeface="Calibri"/>
              </a:rPr>
              <a:t> angst, </a:t>
            </a:r>
            <a:r>
              <a:rPr lang="en-US" sz="1800" err="1">
                <a:latin typeface="Sitka Heading"/>
                <a:ea typeface="Calibri"/>
                <a:cs typeface="Calibri"/>
              </a:rPr>
              <a:t>depresjon</a:t>
            </a:r>
            <a:r>
              <a:rPr lang="en-US" sz="1800">
                <a:latin typeface="Sitka Heading"/>
                <a:ea typeface="Calibri"/>
                <a:cs typeface="Calibri"/>
              </a:rPr>
              <a:t> </a:t>
            </a:r>
            <a:r>
              <a:rPr lang="en-US" sz="1800" err="1">
                <a:latin typeface="Sitka Heading"/>
                <a:ea typeface="Calibri"/>
                <a:cs typeface="Calibri"/>
              </a:rPr>
              <a:t>og</a:t>
            </a:r>
            <a:r>
              <a:rPr lang="en-US" sz="1800">
                <a:latin typeface="Sitka Heading"/>
                <a:ea typeface="Calibri"/>
                <a:cs typeface="Calibri"/>
              </a:rPr>
              <a:t> PTSD</a:t>
            </a:r>
            <a:endParaRPr lang="en-US" sz="1800"/>
          </a:p>
          <a:p>
            <a:endParaRPr lang="en-US" sz="1300">
              <a:latin typeface="Sitka Heading"/>
              <a:ea typeface="Calibri"/>
              <a:cs typeface="Calibri"/>
            </a:endParaRPr>
          </a:p>
        </p:txBody>
      </p:sp>
      <p:sp>
        <p:nvSpPr>
          <p:cNvPr id="4" name="TekstSylinder 3"/>
          <p:cNvSpPr txBox="1"/>
          <p:nvPr/>
        </p:nvSpPr>
        <p:spPr>
          <a:xfrm>
            <a:off x="61681" y="3193904"/>
            <a:ext cx="1727200" cy="215444"/>
          </a:xfrm>
          <a:prstGeom prst="rect">
            <a:avLst/>
          </a:prstGeom>
          <a:noFill/>
        </p:spPr>
        <p:txBody>
          <a:bodyPr wrap="square" rtlCol="0">
            <a:spAutoFit/>
          </a:bodyPr>
          <a:lstStyle/>
          <a:p>
            <a:r>
              <a:rPr lang="nb-NO" sz="800" dirty="0"/>
              <a:t>Kilde: sykepleien.no</a:t>
            </a:r>
          </a:p>
        </p:txBody>
      </p:sp>
      <p:sp>
        <p:nvSpPr>
          <p:cNvPr id="11" name="TekstSylinder 10"/>
          <p:cNvSpPr txBox="1"/>
          <p:nvPr/>
        </p:nvSpPr>
        <p:spPr>
          <a:xfrm>
            <a:off x="61681" y="6665162"/>
            <a:ext cx="1727200" cy="215444"/>
          </a:xfrm>
          <a:prstGeom prst="rect">
            <a:avLst/>
          </a:prstGeom>
          <a:noFill/>
        </p:spPr>
        <p:txBody>
          <a:bodyPr wrap="square" rtlCol="0">
            <a:spAutoFit/>
          </a:bodyPr>
          <a:lstStyle/>
          <a:p>
            <a:r>
              <a:rPr lang="nb-NO" sz="800" dirty="0">
                <a:solidFill>
                  <a:schemeClr val="bg1"/>
                </a:solidFill>
              </a:rPr>
              <a:t>Kilde: sykepleien.no</a:t>
            </a:r>
          </a:p>
        </p:txBody>
      </p:sp>
    </p:spTree>
    <p:extLst>
      <p:ext uri="{BB962C8B-B14F-4D97-AF65-F5344CB8AC3E}">
        <p14:creationId xmlns:p14="http://schemas.microsoft.com/office/powerpoint/2010/main" val="208735921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b906c1f-19d2-4ac1-bea8-1ddf524e35b3}"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otalTime>65</TotalTime>
  <Words>1903</Words>
  <Application>Microsoft Office PowerPoint</Application>
  <PresentationFormat>Widescreen</PresentationFormat>
  <Paragraphs>94</Paragraphs>
  <Slides>10</Slides>
  <Notes>9</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10</vt:i4>
      </vt:variant>
    </vt:vector>
  </HeadingPairs>
  <TitlesOfParts>
    <vt:vector size="18" baseType="lpstr">
      <vt:lpstr>Aptos</vt:lpstr>
      <vt:lpstr>Aptos Display</vt:lpstr>
      <vt:lpstr>Arial</vt:lpstr>
      <vt:lpstr>Calibri</vt:lpstr>
      <vt:lpstr>Sitka Heading</vt:lpstr>
      <vt:lpstr>Trade Gothic Next</vt:lpstr>
      <vt:lpstr>Trade Gothic Next Rounded</vt:lpstr>
      <vt:lpstr>Office-tema</vt:lpstr>
      <vt:lpstr>PowerPoint-presentasjon</vt:lpstr>
      <vt:lpstr>Medevac – Hva og hvorfor</vt:lpstr>
      <vt:lpstr>Medevac sengepost – Oppstart og organisering</vt:lpstr>
      <vt:lpstr>Hvem er pasientene?</vt:lpstr>
      <vt:lpstr>Typiske skader vi ser</vt:lpstr>
      <vt:lpstr> </vt:lpstr>
      <vt:lpstr>PowerPoint-presentasjon</vt:lpstr>
      <vt:lpstr>Antibiotikaresistens – En utfordring</vt:lpstr>
      <vt:lpstr>Smittevern og psykisk belastning   </vt:lpstr>
      <vt:lpstr>Erfaringer og veien videre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Charlotte Søderholm Pedersen</dc:creator>
  <cp:lastModifiedBy>edel bruun bastøe</cp:lastModifiedBy>
  <cp:revision>26</cp:revision>
  <dcterms:created xsi:type="dcterms:W3CDTF">2012-08-10T12:39:23Z</dcterms:created>
  <dcterms:modified xsi:type="dcterms:W3CDTF">2025-04-17T08:02:42Z</dcterms:modified>
</cp:coreProperties>
</file>