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97" r:id="rId6"/>
    <p:sldId id="259" r:id="rId7"/>
    <p:sldId id="263" r:id="rId8"/>
    <p:sldId id="281" r:id="rId9"/>
    <p:sldId id="282" r:id="rId10"/>
    <p:sldId id="261" r:id="rId11"/>
    <p:sldId id="262" r:id="rId12"/>
    <p:sldId id="268" r:id="rId13"/>
    <p:sldId id="285" r:id="rId14"/>
    <p:sldId id="287" r:id="rId15"/>
    <p:sldId id="275" r:id="rId16"/>
    <p:sldId id="286" r:id="rId17"/>
    <p:sldId id="295" r:id="rId18"/>
    <p:sldId id="301" r:id="rId19"/>
    <p:sldId id="289" r:id="rId20"/>
    <p:sldId id="294" r:id="rId21"/>
    <p:sldId id="283" r:id="rId22"/>
    <p:sldId id="296" r:id="rId23"/>
    <p:sldId id="298" r:id="rId24"/>
    <p:sldId id="293" r:id="rId25"/>
    <p:sldId id="299" r:id="rId26"/>
    <p:sldId id="300" r:id="rId27"/>
    <p:sldId id="291" r:id="rId28"/>
    <p:sldId id="302" r:id="rId29"/>
    <p:sldId id="303" r:id="rId30"/>
    <p:sldId id="288" r:id="rId3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958F8-2257-48C6-80A7-917845957A4B}" v="49" dt="2025-04-11T10:16:58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85" autoAdjust="0"/>
  </p:normalViewPr>
  <p:slideViewPr>
    <p:cSldViewPr snapToGrid="0">
      <p:cViewPr varScale="1">
        <p:scale>
          <a:sx n="72" d="100"/>
          <a:sy n="72" d="100"/>
        </p:scale>
        <p:origin x="1056" y="43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ALDERSJUSTERT FOREKOMST</a:t>
            </a:r>
            <a:r>
              <a:rPr lang="en-US" sz="2400" baseline="0" dirty="0"/>
              <a:t> PER</a:t>
            </a:r>
            <a:r>
              <a:rPr lang="en-US" sz="2400" dirty="0"/>
              <a:t> 10.000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'Ark1'!$B$10:$B$13</c:f>
              <c:strCache>
                <c:ptCount val="4"/>
                <c:pt idx="2">
                  <c:v>Females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'Ark1'!$A$14:$A$18</c:f>
              <c:strCache>
                <c:ptCount val="5"/>
                <c:pt idx="0">
                  <c:v>1978/ 1979</c:v>
                </c:pt>
                <c:pt idx="1">
                  <c:v>1988/ 1989</c:v>
                </c:pt>
                <c:pt idx="2">
                  <c:v>1996/ 1997</c:v>
                </c:pt>
                <c:pt idx="3">
                  <c:v>2007</c:v>
                </c:pt>
                <c:pt idx="4">
                  <c:v>2019</c:v>
                </c:pt>
              </c:strCache>
            </c:strRef>
          </c:cat>
          <c:val>
            <c:numRef>
              <c:f>'Ark1'!$B$14:$B$18</c:f>
              <c:numCache>
                <c:formatCode>General</c:formatCode>
                <c:ptCount val="5"/>
                <c:pt idx="0">
                  <c:v>71.400000000000006</c:v>
                </c:pt>
                <c:pt idx="1">
                  <c:v>84.2</c:v>
                </c:pt>
                <c:pt idx="2">
                  <c:v>77.7</c:v>
                </c:pt>
                <c:pt idx="3">
                  <c:v>56.3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2-4890-8148-3FD917414E8C}"/>
            </c:ext>
          </c:extLst>
        </c:ser>
        <c:ser>
          <c:idx val="1"/>
          <c:order val="1"/>
          <c:tx>
            <c:strRef>
              <c:f>'Ark1'!$C$10:$C$13</c:f>
              <c:strCache>
                <c:ptCount val="4"/>
                <c:pt idx="2">
                  <c:v>Males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'Ark1'!$A$14:$A$18</c:f>
              <c:strCache>
                <c:ptCount val="5"/>
                <c:pt idx="0">
                  <c:v>1978/ 1979</c:v>
                </c:pt>
                <c:pt idx="1">
                  <c:v>1988/ 1989</c:v>
                </c:pt>
                <c:pt idx="2">
                  <c:v>1996/ 1997</c:v>
                </c:pt>
                <c:pt idx="3">
                  <c:v>2007</c:v>
                </c:pt>
                <c:pt idx="4">
                  <c:v>2019</c:v>
                </c:pt>
              </c:strCache>
            </c:strRef>
          </c:cat>
          <c:val>
            <c:numRef>
              <c:f>'Ark1'!$C$14:$C$18</c:f>
              <c:numCache>
                <c:formatCode>General</c:formatCode>
                <c:ptCount val="5"/>
                <c:pt idx="0">
                  <c:v>38.4</c:v>
                </c:pt>
                <c:pt idx="1">
                  <c:v>48.1</c:v>
                </c:pt>
                <c:pt idx="2">
                  <c:v>48.2</c:v>
                </c:pt>
                <c:pt idx="3">
                  <c:v>44.3</c:v>
                </c:pt>
                <c:pt idx="4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2-4890-8148-3FD917414E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815012240"/>
        <c:axId val="815014736"/>
      </c:barChart>
      <c:catAx>
        <c:axId val="815012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5014736"/>
        <c:crosses val="autoZero"/>
        <c:auto val="1"/>
        <c:lblAlgn val="ctr"/>
        <c:lblOffset val="100"/>
        <c:noMultiLvlLbl val="0"/>
      </c:catAx>
      <c:valAx>
        <c:axId val="815014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501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11.04.2025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11.04.2025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Forekomst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57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Nesten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halvering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antall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kvinner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80-tallet. 20%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lavere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siden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2007</a:t>
            </a:r>
          </a:p>
          <a:p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37%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lavere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siden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80 (+90)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tallet</a:t>
            </a:r>
            <a:endParaRPr lang="en-US" sz="1200" b="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Aldri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vært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malt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lavere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tall for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verken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eller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200" b="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kvinner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62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Oslo sammenliknet med hele Norge (Kjeldgaard) – også SUBTROCH, derfor litt høyere forekomst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8%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lavere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Oslo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kvinner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16% </a:t>
            </a:r>
            <a:r>
              <a:rPr lang="nb-NO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menn</a:t>
            </a:r>
            <a:endParaRPr lang="nb-NO" dirty="0"/>
          </a:p>
          <a:p>
            <a:r>
              <a:rPr lang="nb-NO" dirty="0"/>
              <a:t>2002-2013: 17% høyere i Oslo (begge kjønn)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34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Brukte global IR studie </a:t>
            </a:r>
            <a:r>
              <a:rPr lang="nb-NO" dirty="0" err="1"/>
              <a:t>publ</a:t>
            </a:r>
            <a:r>
              <a:rPr lang="nb-NO" dirty="0"/>
              <a:t> i 2023 av </a:t>
            </a:r>
            <a:r>
              <a:rPr lang="nb-NO" dirty="0" err="1"/>
              <a:t>Sing</a:t>
            </a:r>
            <a:r>
              <a:rPr lang="nb-NO" dirty="0"/>
              <a:t> og </a:t>
            </a:r>
            <a:r>
              <a:rPr lang="nb-NO" dirty="0" err="1"/>
              <a:t>medarb</a:t>
            </a:r>
            <a:r>
              <a:rPr lang="nb-NO" dirty="0"/>
              <a:t>. </a:t>
            </a:r>
          </a:p>
          <a:p>
            <a:r>
              <a:rPr lang="nb-NO" dirty="0"/>
              <a:t>IR per 100.000 med samme </a:t>
            </a:r>
            <a:r>
              <a:rPr lang="nb-NO" dirty="0" err="1"/>
              <a:t>standardpop</a:t>
            </a:r>
            <a:r>
              <a:rPr lang="nb-NO" dirty="0"/>
              <a:t> (FN </a:t>
            </a:r>
            <a:r>
              <a:rPr lang="nb-NO" dirty="0" err="1"/>
              <a:t>verdenspop</a:t>
            </a:r>
            <a:r>
              <a:rPr lang="nb-NO" dirty="0"/>
              <a:t> 2020) viste IR for menn og </a:t>
            </a:r>
            <a:r>
              <a:rPr lang="nb-NO" dirty="0" err="1"/>
              <a:t>kv</a:t>
            </a:r>
            <a:r>
              <a:rPr lang="nb-NO" dirty="0"/>
              <a:t> kombinert over 50 år å være 314 i 2019. </a:t>
            </a:r>
          </a:p>
          <a:p>
            <a:r>
              <a:rPr lang="nb-NO" dirty="0"/>
              <a:t>Danmark (IR 258) og Singapore (IR 260). </a:t>
            </a:r>
          </a:p>
          <a:p>
            <a:endParaRPr lang="nb-NO" dirty="0"/>
          </a:p>
          <a:p>
            <a:r>
              <a:rPr lang="nb-NO" dirty="0"/>
              <a:t>OBS: Mørketall ikke-vestlige land- insidensen er forventet å øke, bla i Asia! Se for eksempel Japan. Og land som Brasil, uvisst om dette er reelt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096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Ratio/forhold mellom lårhals og </a:t>
            </a:r>
            <a:r>
              <a:rPr lang="nb-NO" dirty="0" err="1"/>
              <a:t>troch</a:t>
            </a:r>
            <a:r>
              <a:rPr lang="nb-NO" dirty="0"/>
              <a:t> har blitt større siden 2007</a:t>
            </a:r>
          </a:p>
          <a:p>
            <a:r>
              <a:rPr lang="nb-NO" dirty="0" err="1"/>
              <a:t>Trok</a:t>
            </a:r>
            <a:r>
              <a:rPr lang="nb-NO" dirty="0"/>
              <a:t> brudd: flere sykehjemsbeboere, høyere alder, høyere ettårsdødelighet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511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86B7A-CDA7-F640-0B60-4D58897E3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73A425C-B379-6869-14DF-944725BC0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6A3B02A-A531-7EF1-A8FC-7F1E81BA4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Hovedfunn</a:t>
            </a:r>
          </a:p>
          <a:p>
            <a:pPr marL="171450" indent="-171450">
              <a:buFontTx/>
              <a:buChar char="-"/>
            </a:pPr>
            <a:r>
              <a:rPr lang="nb-NO" dirty="0"/>
              <a:t>Aldri lavere forekomst/ lavest i landet</a:t>
            </a:r>
          </a:p>
          <a:p>
            <a:pPr marL="171450" indent="-171450">
              <a:buFontTx/>
              <a:buChar char="-"/>
            </a:pPr>
            <a:r>
              <a:rPr lang="nb-NO" dirty="0"/>
              <a:t>Eldste størst</a:t>
            </a:r>
          </a:p>
          <a:p>
            <a:pPr marL="171450" indent="-171450">
              <a:buFontTx/>
              <a:buChar char="-"/>
            </a:pPr>
            <a:r>
              <a:rPr lang="nb-NO" dirty="0" err="1"/>
              <a:t>Trokantære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/>
              <a:t>HVORFOR? Forekomst/ ikke sett på årsaker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B05F01E-A1EB-1F48-254C-A1F3EE39C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35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1: kommer tilbake til. </a:t>
            </a:r>
          </a:p>
          <a:p>
            <a:r>
              <a:rPr lang="nb-NO" dirty="0"/>
              <a:t>3: Protese- beskytter mot brudd-  </a:t>
            </a:r>
            <a:r>
              <a:rPr lang="nb-NO" dirty="0" err="1"/>
              <a:t>økn</a:t>
            </a:r>
            <a:r>
              <a:rPr lang="nb-NO" dirty="0"/>
              <a:t> i befolk, kan forklare 18% av nedgangen i 2019 Norge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726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Tre viktige faktorer på benhelse.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907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Kan ikke gå i dybden, men flere faktorer som antagelig har spilt en rolle de siste ti årene</a:t>
            </a:r>
          </a:p>
          <a:p>
            <a:r>
              <a:rPr lang="nb-NO" dirty="0" err="1"/>
              <a:t>NoFRACT</a:t>
            </a:r>
            <a:r>
              <a:rPr lang="nb-NO" dirty="0"/>
              <a:t>- alle </a:t>
            </a:r>
            <a:r>
              <a:rPr lang="nb-NO" dirty="0" err="1"/>
              <a:t>oslopas</a:t>
            </a:r>
            <a:r>
              <a:rPr lang="nb-NO" dirty="0"/>
              <a:t> over 50 år </a:t>
            </a:r>
            <a:r>
              <a:rPr lang="nb-NO" dirty="0" err="1"/>
              <a:t>SkadeLV</a:t>
            </a:r>
            <a:endParaRPr lang="nb-NO" dirty="0"/>
          </a:p>
          <a:p>
            <a:r>
              <a:rPr lang="nb-NO" dirty="0"/>
              <a:t>Fastlegene har hatt økt fokus på å følge opp D-vitaminmangel </a:t>
            </a:r>
          </a:p>
          <a:p>
            <a:r>
              <a:rPr lang="nb-NO" dirty="0" err="1"/>
              <a:t>Treningsprogr</a:t>
            </a:r>
            <a:r>
              <a:rPr lang="nb-NO" dirty="0"/>
              <a:t> i bydelene Sterk og Stødig. </a:t>
            </a:r>
          </a:p>
          <a:p>
            <a:r>
              <a:rPr lang="nb-NO" dirty="0"/>
              <a:t>Befolkningen- høyere andel ikke-</a:t>
            </a:r>
            <a:r>
              <a:rPr lang="nb-NO" dirty="0" err="1"/>
              <a:t>vestl</a:t>
            </a:r>
            <a:r>
              <a:rPr lang="nb-NO" dirty="0"/>
              <a:t>, men de er ikke gamle nok til å </a:t>
            </a:r>
            <a:r>
              <a:rPr lang="nb-NO" dirty="0" err="1"/>
              <a:t>konkl</a:t>
            </a:r>
            <a:r>
              <a:rPr lang="nb-NO" dirty="0"/>
              <a:t> enda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231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 2 Forebygging. Konklusjon fra del 1- Forebygging virker</a:t>
            </a:r>
          </a:p>
          <a:p>
            <a:r>
              <a:rPr lang="nb-NO" dirty="0" err="1"/>
              <a:t>Hjemmejust</a:t>
            </a:r>
            <a:r>
              <a:rPr lang="nb-NO" dirty="0"/>
              <a:t>: løse tepper, håndtak i dusj, belysning</a:t>
            </a:r>
          </a:p>
          <a:p>
            <a:r>
              <a:rPr lang="nb-NO" dirty="0"/>
              <a:t>Sikkerhet i hverdag: riktig fottøy, </a:t>
            </a:r>
            <a:r>
              <a:rPr lang="nb-NO" dirty="0" err="1"/>
              <a:t>ganghj.midl</a:t>
            </a:r>
            <a:r>
              <a:rPr lang="nb-NO" dirty="0"/>
              <a:t>.</a:t>
            </a:r>
          </a:p>
          <a:p>
            <a:r>
              <a:rPr lang="nb-NO" dirty="0" err="1"/>
              <a:t>Medikam</a:t>
            </a:r>
            <a:r>
              <a:rPr lang="nb-NO" dirty="0"/>
              <a:t>: med som påvirker balanse/svimmel?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707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BD0B9-EAB6-43F3-1DBB-4ECDC8BF2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0564468-8D74-AB24-37CA-245CBC8E7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C43C554-6E4A-A9FB-229D-4B212976B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Sekundærforebygging</a:t>
            </a:r>
          </a:p>
          <a:p>
            <a:r>
              <a:rPr lang="nb-NO" dirty="0"/>
              <a:t>Eldre pop øker- Mål om å være selvstendig så lenge som mulig</a:t>
            </a:r>
          </a:p>
          <a:p>
            <a:r>
              <a:rPr lang="nb-NO" dirty="0"/>
              <a:t>Brudd reduserer muligheten til 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FAF76EF-017E-3832-AF4C-548C81C2C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161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Insidens</a:t>
            </a:r>
          </a:p>
          <a:p>
            <a:r>
              <a:rPr lang="nb-NO" dirty="0" err="1"/>
              <a:t>Befolkn</a:t>
            </a:r>
            <a:r>
              <a:rPr lang="nb-NO" dirty="0"/>
              <a:t> Oslo. Tid 2019/ hvert 10.år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714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NoFRACT</a:t>
            </a:r>
            <a:r>
              <a:rPr lang="nb-NO" dirty="0"/>
              <a:t> resultater nylig </a:t>
            </a:r>
            <a:r>
              <a:rPr lang="nb-NO" dirty="0" err="1"/>
              <a:t>publ</a:t>
            </a:r>
            <a:r>
              <a:rPr lang="nb-NO" dirty="0"/>
              <a:t>. Multisenterstudie fant at </a:t>
            </a:r>
            <a:r>
              <a:rPr lang="nb-NO" dirty="0" err="1"/>
              <a:t>sekundærforeb</a:t>
            </a:r>
            <a:r>
              <a:rPr lang="nb-NO" dirty="0"/>
              <a:t> reduserte risiko for nye brudd med 13% </a:t>
            </a:r>
            <a:r>
              <a:rPr lang="nb-NO" dirty="0" err="1"/>
              <a:t>kv</a:t>
            </a:r>
            <a:r>
              <a:rPr lang="nb-NO" dirty="0"/>
              <a:t> og 10% menn + 18% og 15% lavere risk for død </a:t>
            </a:r>
          </a:p>
          <a:p>
            <a:r>
              <a:rPr lang="nb-NO" dirty="0"/>
              <a:t>Effektiv behandling: ZOL- </a:t>
            </a:r>
            <a:r>
              <a:rPr lang="nb-NO" dirty="0" err="1"/>
              <a:t>ca</a:t>
            </a:r>
            <a:r>
              <a:rPr lang="nb-NO" dirty="0"/>
              <a:t> 50% halvering bruddrisk</a:t>
            </a:r>
          </a:p>
          <a:p>
            <a:r>
              <a:rPr lang="nb-NO" dirty="0"/>
              <a:t>20-30% reduksjon i brudd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129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DBFA2-A4F9-2C24-D7BA-89A0C5607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3262FF3-47BD-12C8-8A1E-3F08259A6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67E1A4D-04FA-2426-17D7-16C13375B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spes Oslo? Fokus på forebygging!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796C4D-297B-1635-64A9-3FE4DC4A0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41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Silver tsunami-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3895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Forebygging virker</a:t>
            </a:r>
          </a:p>
          <a:p>
            <a:r>
              <a:rPr lang="nb-NO" dirty="0"/>
              <a:t>Den eldre </a:t>
            </a:r>
            <a:r>
              <a:rPr lang="nb-NO" dirty="0" err="1"/>
              <a:t>befolkn</a:t>
            </a:r>
            <a:r>
              <a:rPr lang="nb-NO" dirty="0"/>
              <a:t> øker- vi må tenke forebyggende </a:t>
            </a:r>
            <a:r>
              <a:rPr lang="nb-NO" dirty="0" err="1"/>
              <a:t>beh</a:t>
            </a:r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949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trengs?</a:t>
            </a:r>
          </a:p>
          <a:p>
            <a:r>
              <a:rPr lang="nb-NO" dirty="0"/>
              <a:t>FLS- i hele landet- fortsette med det som virker- </a:t>
            </a:r>
            <a:r>
              <a:rPr lang="nb-NO" dirty="0" err="1"/>
              <a:t>bl.a</a:t>
            </a:r>
            <a:r>
              <a:rPr lang="nb-NO" dirty="0"/>
              <a:t> </a:t>
            </a:r>
            <a:r>
              <a:rPr lang="nb-NO" dirty="0" err="1"/>
              <a:t>zol</a:t>
            </a:r>
            <a:r>
              <a:rPr lang="nb-NO" dirty="0"/>
              <a:t> </a:t>
            </a:r>
          </a:p>
          <a:p>
            <a:r>
              <a:rPr lang="nb-NO" dirty="0"/>
              <a:t>Holde de eldre selvstendige så lenge som mulig- hvordan?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030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«Fremtidens eldre generasjon». Chat.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Publ</a:t>
            </a:r>
            <a:r>
              <a:rPr lang="nb-NO" dirty="0"/>
              <a:t> Oi juni</a:t>
            </a:r>
          </a:p>
          <a:p>
            <a:r>
              <a:rPr lang="nb-NO" dirty="0"/>
              <a:t>Presentert res i </a:t>
            </a:r>
            <a:r>
              <a:rPr lang="nb-NO" dirty="0" err="1"/>
              <a:t>Spl</a:t>
            </a:r>
            <a:r>
              <a:rPr lang="nb-NO" dirty="0"/>
              <a:t> </a:t>
            </a:r>
            <a:r>
              <a:rPr lang="nb-NO" dirty="0" err="1"/>
              <a:t>spesialutg</a:t>
            </a:r>
            <a:r>
              <a:rPr lang="nb-NO" dirty="0"/>
              <a:t> </a:t>
            </a:r>
          </a:p>
          <a:p>
            <a:r>
              <a:rPr lang="nb-NO" dirty="0"/>
              <a:t>Hvorfor Oslo? </a:t>
            </a:r>
            <a:r>
              <a:rPr lang="nb-NO" dirty="0">
                <a:sym typeface="Wingdings" panose="05000000000000000000" pitchFamily="2" charset="2"/>
              </a:rPr>
              <a:t>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04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Hoftbrudd</a:t>
            </a:r>
            <a:r>
              <a:rPr lang="nb-NO" dirty="0"/>
              <a:t>- alv. </a:t>
            </a:r>
            <a:r>
              <a:rPr lang="nb-NO" dirty="0" err="1"/>
              <a:t>Konsekv</a:t>
            </a:r>
            <a:r>
              <a:rPr lang="nb-NO" dirty="0"/>
              <a:t> av </a:t>
            </a:r>
            <a:r>
              <a:rPr lang="nb-NO" dirty="0" err="1"/>
              <a:t>osteo</a:t>
            </a:r>
            <a:r>
              <a:rPr lang="nb-NO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Verdensbasis ligger </a:t>
            </a:r>
            <a:r>
              <a:rPr lang="nb-NO" dirty="0" err="1"/>
              <a:t>skandinavia</a:t>
            </a:r>
            <a:r>
              <a:rPr lang="nb-NO" dirty="0"/>
              <a:t> på topp, obs mørketall spes asiatiske land</a:t>
            </a:r>
          </a:p>
          <a:p>
            <a:r>
              <a:rPr lang="nb-NO" dirty="0"/>
              <a:t>Oslo HAR HATT høyere forekomst enn resten av landet , spes områder langs kysten og i nord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576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Resultat fra 2019 – 758 brudd</a:t>
            </a:r>
          </a:p>
          <a:p>
            <a:r>
              <a:rPr lang="nb-NO" dirty="0"/>
              <a:t>Alle hoftebrudd i 2019 Oslo 3 </a:t>
            </a:r>
            <a:r>
              <a:rPr lang="nb-NO" dirty="0" err="1"/>
              <a:t>s.hus</a:t>
            </a:r>
            <a:endParaRPr lang="nb-NO" dirty="0"/>
          </a:p>
          <a:p>
            <a:r>
              <a:rPr lang="nb-NO" dirty="0"/>
              <a:t>95% fall fra egen høyde</a:t>
            </a:r>
          </a:p>
          <a:p>
            <a:r>
              <a:rPr lang="nb-NO" dirty="0"/>
              <a:t>73% fall innendørs – kun 42% i eget hjem, 23% sykehjem/ andre institusjoner</a:t>
            </a:r>
          </a:p>
          <a:p>
            <a:r>
              <a:rPr lang="nb-NO" dirty="0"/>
              <a:t>53% bodde i eget hjem uten hjelp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92609-5F61-4A71-AC63-D50978D88B1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230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Segoe UI" panose="020B0502040204020203" pitchFamily="34" charset="0"/>
              </a:rPr>
              <a:t>Litt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flere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lårhalsbrudd</a:t>
            </a:r>
            <a:r>
              <a:rPr lang="en-US" sz="1200" dirty="0">
                <a:effectLst/>
                <a:latin typeface="Segoe UI" panose="020B0502040204020203" pitchFamily="34" charset="0"/>
              </a:rPr>
              <a:t>, 59% (sign)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696D1-238F-42E8-846B-8F27BFE8FBF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99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Følge trenden i høyrisikoområder.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«gullstandard» - Journal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Samme metode fra 70-tallet, </a:t>
            </a:r>
            <a:r>
              <a:rPr lang="nb-NO" dirty="0" err="1"/>
              <a:t>ekskl</a:t>
            </a:r>
            <a:r>
              <a:rPr lang="nb-NO" dirty="0"/>
              <a:t> </a:t>
            </a:r>
            <a:r>
              <a:rPr lang="nb-NO" dirty="0" err="1"/>
              <a:t>subtroc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92609-5F61-4A71-AC63-D50978D88B1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74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Forekomst fordelt på alder og kjønn fra 1978-2019. </a:t>
            </a:r>
          </a:p>
          <a:p>
            <a:r>
              <a:rPr lang="nb-NO" dirty="0"/>
              <a:t>Rød graf er 2019, ligger klart lavere hele veien</a:t>
            </a:r>
          </a:p>
          <a:p>
            <a:r>
              <a:rPr lang="nb-NO" dirty="0"/>
              <a:t>Størst </a:t>
            </a:r>
            <a:r>
              <a:rPr lang="nb-NO" b="1" dirty="0"/>
              <a:t>nedgang</a:t>
            </a:r>
            <a:r>
              <a:rPr lang="nb-NO" dirty="0"/>
              <a:t> i aldergruppen </a:t>
            </a:r>
            <a:r>
              <a:rPr lang="nb-NO" b="1" dirty="0"/>
              <a:t>70+ </a:t>
            </a:r>
            <a:r>
              <a:rPr lang="nb-NO" dirty="0"/>
              <a:t>for begge kjønn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6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er forekomsten justert etter alder og fordelt på kjønn. Alle over 50 år,. Uten </a:t>
            </a:r>
            <a:r>
              <a:rPr lang="nb-NO" dirty="0" err="1"/>
              <a:t>konf.intervall</a:t>
            </a:r>
            <a:r>
              <a:rPr lang="nb-NO" dirty="0"/>
              <a:t>. </a:t>
            </a:r>
          </a:p>
          <a:p>
            <a:r>
              <a:rPr lang="nb-NO" dirty="0"/>
              <a:t>Kun for å se utviklingen grafisk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53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C73801-6CCC-00D3-A0F4-8E30D0A7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1D460F-A0AE-9E7C-7C85-B82F3FED5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AAB694-D0CE-4DE3-30D7-F1BB02665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2D73C6B-C2A4-8B9D-3281-0CB4DD5F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F65B-A784-4858-9EB4-AE70033C6909}" type="datetimeFigureOut">
              <a:rPr lang="nb-NO" smtClean="0"/>
              <a:t>11.04.2025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4AAACE-CCEC-E727-242F-EFAC3F30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2AAAFB-3786-FF7E-9B9B-521AB96D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8A56-CC21-41C8-AD4D-BEFC6553BC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764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82364"/>
            <a:ext cx="3815106" cy="39064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892" y="5836459"/>
            <a:ext cx="2493108" cy="12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4" r:id="rId4"/>
    <p:sldLayoutId id="2147483660" r:id="rId5"/>
    <p:sldLayoutId id="2147483675" r:id="rId6"/>
    <p:sldLayoutId id="2147483661" r:id="rId7"/>
    <p:sldLayoutId id="2147483676" r:id="rId8"/>
    <p:sldLayoutId id="2147483673" r:id="rId9"/>
    <p:sldLayoutId id="2147483677" r:id="rId10"/>
    <p:sldLayoutId id="2147483664" r:id="rId11"/>
    <p:sldLayoutId id="2147483678" r:id="rId12"/>
    <p:sldLayoutId id="2147483665" r:id="rId13"/>
    <p:sldLayoutId id="2147483679" r:id="rId14"/>
    <p:sldLayoutId id="2147483666" r:id="rId15"/>
    <p:sldLayoutId id="2147483680" r:id="rId16"/>
    <p:sldLayoutId id="2147483667" r:id="rId17"/>
    <p:sldLayoutId id="2147483681" r:id="rId18"/>
    <p:sldLayoutId id="2147483668" r:id="rId19"/>
    <p:sldLayoutId id="2147483682" r:id="rId20"/>
    <p:sldLayoutId id="214748368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35.jpe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ingvildhestnes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AEC859-E1BD-4844-BEBF-9F7D63DA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40" y="658373"/>
            <a:ext cx="5613559" cy="1649087"/>
          </a:xfrm>
        </p:spPr>
        <p:txBody>
          <a:bodyPr>
            <a:noAutofit/>
          </a:bodyPr>
          <a:lstStyle/>
          <a:p>
            <a:r>
              <a:rPr lang="nb-NO" sz="6000" b="1" dirty="0">
                <a:solidFill>
                  <a:schemeClr val="tx1"/>
                </a:solidFill>
                <a:latin typeface="Abadi Extra Light" panose="020F0502020204030204" pitchFamily="34" charset="0"/>
              </a:rPr>
              <a:t>Forekomst og forebygging av hoftebrudd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3B5EB7-893F-4352-9F3C-A08824330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440" y="3725997"/>
            <a:ext cx="4549833" cy="1649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Ingvild Hestnes</a:t>
            </a:r>
          </a:p>
          <a:p>
            <a:pPr marL="0" indent="0">
              <a:buNone/>
            </a:pPr>
            <a:r>
              <a:rPr lang="nb-NO" dirty="0" err="1">
                <a:solidFill>
                  <a:schemeClr val="tx1"/>
                </a:solidFill>
              </a:rPr>
              <a:t>PhD</a:t>
            </a:r>
            <a:r>
              <a:rPr lang="nb-NO" dirty="0">
                <a:solidFill>
                  <a:schemeClr val="tx1"/>
                </a:solidFill>
              </a:rPr>
              <a:t> kandidat med. fakultet UiO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Osteoporosesykepleier, ortopedisk klinikk, OUS</a:t>
            </a:r>
          </a:p>
        </p:txBody>
      </p:sp>
      <p:pic>
        <p:nvPicPr>
          <p:cNvPr id="4104" name="Picture 8" descr="Hip Fractures - Symptoms &amp; Treatment | familydoctor.org">
            <a:extLst>
              <a:ext uri="{FF2B5EF4-FFF2-40B4-BE49-F238E27FC236}">
                <a16:creationId xmlns:a16="http://schemas.microsoft.com/office/drawing/2014/main" id="{343E3078-C748-AB2F-0758-58E623CCA9E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5" b="13525"/>
          <a:stretch>
            <a:fillRect/>
          </a:stretch>
        </p:blipFill>
        <p:spPr bwMode="auto">
          <a:xfrm>
            <a:off x="6096002" y="161365"/>
            <a:ext cx="5931048" cy="55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253569-BCAD-244E-7763-BB297C706A06}"/>
              </a:ext>
            </a:extLst>
          </p:cNvPr>
          <p:cNvSpPr txBox="1"/>
          <p:nvPr/>
        </p:nvSpPr>
        <p:spPr>
          <a:xfrm>
            <a:off x="10187492" y="5723068"/>
            <a:ext cx="2004508" cy="205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/>
              <a:t>Foto: </a:t>
            </a:r>
            <a:r>
              <a:rPr lang="en-US" sz="700" b="0" i="0" dirty="0">
                <a:solidFill>
                  <a:srgbClr val="212121"/>
                </a:solidFill>
                <a:effectLst/>
                <a:highlight>
                  <a:srgbClr val="F6F6F6"/>
                </a:highlight>
                <a:latin typeface="museo-sans-rounded"/>
              </a:rPr>
              <a:t>American Academy of Family Physicians</a:t>
            </a:r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198127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D0E654B-FC58-B075-A5C8-83CED94C7767}"/>
              </a:ext>
            </a:extLst>
          </p:cNvPr>
          <p:cNvSpPr/>
          <p:nvPr/>
        </p:nvSpPr>
        <p:spPr>
          <a:xfrm>
            <a:off x="1474294" y="691149"/>
            <a:ext cx="9243412" cy="13081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solidFill>
                  <a:schemeClr val="tx1"/>
                </a:solidFill>
              </a:rPr>
              <a:t>Rekordlave tall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536312-F63C-1602-3EF2-2F81EF01446F}"/>
              </a:ext>
            </a:extLst>
          </p:cNvPr>
          <p:cNvSpPr txBox="1"/>
          <p:nvPr/>
        </p:nvSpPr>
        <p:spPr>
          <a:xfrm>
            <a:off x="2380019" y="2886489"/>
            <a:ext cx="2268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/>
              <a:t>46%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FFEAF8D-2B31-86D1-9852-4E7C25F0CB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247"/>
          <a:stretch/>
        </p:blipFill>
        <p:spPr>
          <a:xfrm>
            <a:off x="4507253" y="2857531"/>
            <a:ext cx="1507896" cy="130813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E66DB4-D848-9D4F-353D-DF1D243EC0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047"/>
          <a:stretch/>
        </p:blipFill>
        <p:spPr>
          <a:xfrm>
            <a:off x="2965091" y="3971510"/>
            <a:ext cx="1964943" cy="166926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930B12C-EBD7-7B2D-2720-14EB6237CBAC}"/>
              </a:ext>
            </a:extLst>
          </p:cNvPr>
          <p:cNvSpPr txBox="1"/>
          <p:nvPr/>
        </p:nvSpPr>
        <p:spPr>
          <a:xfrm>
            <a:off x="6789846" y="2705725"/>
            <a:ext cx="2268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/>
              <a:t>37%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2E4E884-B24C-67ED-4772-CF8DF5E2FD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247"/>
          <a:stretch/>
        </p:blipFill>
        <p:spPr>
          <a:xfrm>
            <a:off x="9058033" y="2886489"/>
            <a:ext cx="1507896" cy="1308131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CD7E6AC9-DB77-8FC6-C9A5-97C29262E3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5047"/>
          <a:stretch/>
        </p:blipFill>
        <p:spPr>
          <a:xfrm>
            <a:off x="7720050" y="3971510"/>
            <a:ext cx="1964943" cy="1669269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8800899-6840-310C-C6C9-53B450501AE5}"/>
              </a:ext>
            </a:extLst>
          </p:cNvPr>
          <p:cNvSpPr txBox="1"/>
          <p:nvPr/>
        </p:nvSpPr>
        <p:spPr>
          <a:xfrm>
            <a:off x="10843088" y="5645840"/>
            <a:ext cx="1864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Ikon: </a:t>
            </a:r>
            <a:r>
              <a:rPr lang="nb-NO" sz="900" dirty="0" err="1"/>
              <a:t>TheNounProject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24980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02F3F11-AEBA-1115-3A70-36FEBBE9F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474"/>
          <a:stretch/>
        </p:blipFill>
        <p:spPr>
          <a:xfrm>
            <a:off x="-936227" y="276460"/>
            <a:ext cx="6683776" cy="578321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467B9F8-2EFF-A833-1B68-FEF2330756EE}"/>
              </a:ext>
            </a:extLst>
          </p:cNvPr>
          <p:cNvSpPr txBox="1"/>
          <p:nvPr/>
        </p:nvSpPr>
        <p:spPr>
          <a:xfrm>
            <a:off x="5166126" y="450850"/>
            <a:ext cx="294917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51.5</a:t>
            </a:r>
            <a:r>
              <a:rPr lang="nb-NO" sz="3600" dirty="0">
                <a:solidFill>
                  <a:schemeClr val="tx1"/>
                </a:solidFill>
              </a:rPr>
              <a:t> (52.2-52.8)</a:t>
            </a:r>
            <a:endParaRPr lang="nb-NO" sz="36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B447925-1DCE-659D-EDA9-9442FD9F68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895"/>
          <a:stretch/>
        </p:blipFill>
        <p:spPr>
          <a:xfrm>
            <a:off x="5747549" y="1404957"/>
            <a:ext cx="1389521" cy="118255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2F5AEC4-C846-6268-4F01-947FEF0281BD}"/>
              </a:ext>
            </a:extLst>
          </p:cNvPr>
          <p:cNvSpPr txBox="1"/>
          <p:nvPr/>
        </p:nvSpPr>
        <p:spPr>
          <a:xfrm>
            <a:off x="8633226" y="450849"/>
            <a:ext cx="294917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36.2</a:t>
            </a:r>
            <a:r>
              <a:rPr lang="nb-NO" sz="3600" dirty="0">
                <a:solidFill>
                  <a:schemeClr val="tx1"/>
                </a:solidFill>
              </a:rPr>
              <a:t> (34.9-37.5)</a:t>
            </a:r>
            <a:endParaRPr lang="nb-NO" sz="36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D255BB3-6A11-7C65-78DD-C47A8F05A7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4895"/>
          <a:stretch/>
        </p:blipFill>
        <p:spPr>
          <a:xfrm>
            <a:off x="9151150" y="1404957"/>
            <a:ext cx="1389521" cy="1182555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EEFE54C-D24A-7AE3-9AF0-018E1CB88ADD}"/>
              </a:ext>
            </a:extLst>
          </p:cNvPr>
          <p:cNvSpPr txBox="1"/>
          <p:nvPr/>
        </p:nvSpPr>
        <p:spPr>
          <a:xfrm>
            <a:off x="2679700" y="2698660"/>
            <a:ext cx="951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Forekomst per 10.000 (KI) Norge </a:t>
            </a:r>
            <a:r>
              <a:rPr lang="nb-NO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</a:t>
            </a:r>
            <a:r>
              <a:rPr lang="nb-NO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Oslo</a:t>
            </a:r>
            <a:endParaRPr lang="nb-NO" sz="4400" b="1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177386A-0433-F1CE-27AD-B3AFC2D73B78}"/>
              </a:ext>
            </a:extLst>
          </p:cNvPr>
          <p:cNvSpPr/>
          <p:nvPr/>
        </p:nvSpPr>
        <p:spPr>
          <a:xfrm>
            <a:off x="1575201" y="4448263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131FF44-7123-5D48-B783-DDFF7E232673}"/>
              </a:ext>
            </a:extLst>
          </p:cNvPr>
          <p:cNvSpPr txBox="1"/>
          <p:nvPr/>
        </p:nvSpPr>
        <p:spPr>
          <a:xfrm>
            <a:off x="5296701" y="3786543"/>
            <a:ext cx="294917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4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47.5</a:t>
            </a:r>
            <a:r>
              <a:rPr lang="nb-NO" sz="3600" dirty="0">
                <a:solidFill>
                  <a:schemeClr val="tx1"/>
                </a:solidFill>
              </a:rPr>
              <a:t> (43.4-51.4)</a:t>
            </a:r>
            <a:endParaRPr lang="nb-NO" sz="3600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AEA35BB9-D10D-D1B4-49D8-862AB60EA1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230"/>
          <a:stretch/>
        </p:blipFill>
        <p:spPr>
          <a:xfrm>
            <a:off x="5807500" y="4670048"/>
            <a:ext cx="1593051" cy="1350435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EF5F145-1A14-91EB-9EF4-11A53A8896C2}"/>
              </a:ext>
            </a:extLst>
          </p:cNvPr>
          <p:cNvSpPr txBox="1"/>
          <p:nvPr/>
        </p:nvSpPr>
        <p:spPr>
          <a:xfrm>
            <a:off x="8700890" y="3786542"/>
            <a:ext cx="294917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4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30.3</a:t>
            </a:r>
            <a:r>
              <a:rPr lang="nb-NO" sz="3600" dirty="0">
                <a:solidFill>
                  <a:schemeClr val="tx1"/>
                </a:solidFill>
              </a:rPr>
              <a:t> (26.4-34.3)</a:t>
            </a:r>
            <a:endParaRPr lang="nb-NO" sz="3600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908D540-4952-F34C-78CE-5766D1F5B8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3098"/>
          <a:stretch/>
        </p:blipFill>
        <p:spPr>
          <a:xfrm>
            <a:off x="9151150" y="4747437"/>
            <a:ext cx="1593051" cy="1384398"/>
          </a:xfrm>
          <a:prstGeom prst="rect">
            <a:avLst/>
          </a:prstGeom>
        </p:spPr>
      </p:pic>
      <p:sp>
        <p:nvSpPr>
          <p:cNvPr id="16" name="Pil: høyre 15">
            <a:extLst>
              <a:ext uri="{FF2B5EF4-FFF2-40B4-BE49-F238E27FC236}">
                <a16:creationId xmlns:a16="http://schemas.microsoft.com/office/drawing/2014/main" id="{754951AD-EBE1-EEAA-EFD0-5E712AFFE718}"/>
              </a:ext>
            </a:extLst>
          </p:cNvPr>
          <p:cNvSpPr/>
          <p:nvPr/>
        </p:nvSpPr>
        <p:spPr>
          <a:xfrm>
            <a:off x="1943430" y="4510156"/>
            <a:ext cx="2317750" cy="342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il: høyre 16">
            <a:extLst>
              <a:ext uri="{FF2B5EF4-FFF2-40B4-BE49-F238E27FC236}">
                <a16:creationId xmlns:a16="http://schemas.microsoft.com/office/drawing/2014/main" id="{183F08E9-3356-C903-2310-9B8060D2855C}"/>
              </a:ext>
            </a:extLst>
          </p:cNvPr>
          <p:cNvSpPr/>
          <p:nvPr/>
        </p:nvSpPr>
        <p:spPr>
          <a:xfrm>
            <a:off x="7340600" y="4448263"/>
            <a:ext cx="1241826" cy="342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92254BC-B13A-073F-3ED2-3F8AAFE67EC8}"/>
              </a:ext>
            </a:extLst>
          </p:cNvPr>
          <p:cNvSpPr txBox="1"/>
          <p:nvPr/>
        </p:nvSpPr>
        <p:spPr>
          <a:xfrm>
            <a:off x="10843088" y="5645840"/>
            <a:ext cx="1864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Ikon: </a:t>
            </a:r>
            <a:r>
              <a:rPr lang="nb-NO" sz="900" dirty="0" err="1"/>
              <a:t>TheNounProject</a:t>
            </a:r>
            <a:endParaRPr lang="nb-NO" sz="9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E4DD567-1526-2C4A-88D7-EEB072290894}"/>
              </a:ext>
            </a:extLst>
          </p:cNvPr>
          <p:cNvSpPr txBox="1"/>
          <p:nvPr/>
        </p:nvSpPr>
        <p:spPr>
          <a:xfrm>
            <a:off x="238392" y="107183"/>
            <a:ext cx="3891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/>
              <a:t>Kjeldgaard et al, J Bone Miner Res, 2022 </a:t>
            </a:r>
          </a:p>
        </p:txBody>
      </p:sp>
    </p:spTree>
    <p:extLst>
      <p:ext uri="{BB962C8B-B14F-4D97-AF65-F5344CB8AC3E}">
        <p14:creationId xmlns:p14="http://schemas.microsoft.com/office/powerpoint/2010/main" val="6093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  <p:bldP spid="12" grpId="0"/>
      <p:bldP spid="14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4,641 World Map Outline Images, Stock Photos, 3D objects, &amp; Vectors |  Shutterstock">
            <a:extLst>
              <a:ext uri="{FF2B5EF4-FFF2-40B4-BE49-F238E27FC236}">
                <a16:creationId xmlns:a16="http://schemas.microsoft.com/office/drawing/2014/main" id="{1DA90711-AE18-01BA-8591-EA25CEEFE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1"/>
          <a:stretch/>
        </p:blipFill>
        <p:spPr bwMode="auto">
          <a:xfrm>
            <a:off x="1045488" y="-112954"/>
            <a:ext cx="10278824" cy="60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06E82EB-E6F2-C30B-23A1-3C41B5216DF6}"/>
              </a:ext>
            </a:extLst>
          </p:cNvPr>
          <p:cNvSpPr txBox="1"/>
          <p:nvPr/>
        </p:nvSpPr>
        <p:spPr>
          <a:xfrm>
            <a:off x="8337176" y="5744584"/>
            <a:ext cx="19256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/>
              <a:t>Foto: Shutterstock.com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0BF85A60-AC3F-E153-A7C3-0F2223C85EAF}"/>
              </a:ext>
            </a:extLst>
          </p:cNvPr>
          <p:cNvSpPr/>
          <p:nvPr/>
        </p:nvSpPr>
        <p:spPr>
          <a:xfrm>
            <a:off x="9226709" y="4027991"/>
            <a:ext cx="2448740" cy="7078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Singapore IR 260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A1B05AC6-F2B7-10D9-EC59-EA5EA773A6F9}"/>
              </a:ext>
            </a:extLst>
          </p:cNvPr>
          <p:cNvSpPr/>
          <p:nvPr/>
        </p:nvSpPr>
        <p:spPr>
          <a:xfrm>
            <a:off x="7112806" y="1815391"/>
            <a:ext cx="2448740" cy="6088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Danmark IR 258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34513560-A4D8-7509-659F-40E9F7105A69}"/>
              </a:ext>
            </a:extLst>
          </p:cNvPr>
          <p:cNvSpPr/>
          <p:nvPr/>
        </p:nvSpPr>
        <p:spPr>
          <a:xfrm>
            <a:off x="7112806" y="1100000"/>
            <a:ext cx="2448740" cy="5729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Oslo IR 314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A5138CD-F915-0E2A-2315-14E5A3274D0C}"/>
              </a:ext>
            </a:extLst>
          </p:cNvPr>
          <p:cNvSpPr txBox="1"/>
          <p:nvPr/>
        </p:nvSpPr>
        <p:spPr>
          <a:xfrm>
            <a:off x="589224" y="5393511"/>
            <a:ext cx="570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Sing</a:t>
            </a:r>
            <a:r>
              <a:rPr lang="nb-NO" sz="1400" dirty="0"/>
              <a:t> et al. 2023</a:t>
            </a:r>
            <a:r>
              <a:rPr lang="en-US" sz="1400" i="0" dirty="0">
                <a:solidFill>
                  <a:srgbClr val="2A2A2A"/>
                </a:solidFill>
                <a:effectLst/>
              </a:rPr>
              <a:t>, JBMR</a:t>
            </a:r>
            <a:endParaRPr lang="nb-NO" sz="1400" dirty="0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E961C4E9-5D0F-1D08-53B7-73E41101C646}"/>
              </a:ext>
            </a:extLst>
          </p:cNvPr>
          <p:cNvSpPr/>
          <p:nvPr/>
        </p:nvSpPr>
        <p:spPr>
          <a:xfrm>
            <a:off x="4293796" y="2594522"/>
            <a:ext cx="2603348" cy="5949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Storbritannia IR 123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FC9EA0B6-FD9B-FFB4-FE25-8864C4DD064E}"/>
              </a:ext>
            </a:extLst>
          </p:cNvPr>
          <p:cNvSpPr/>
          <p:nvPr/>
        </p:nvSpPr>
        <p:spPr>
          <a:xfrm>
            <a:off x="1374832" y="1682977"/>
            <a:ext cx="2312947" cy="5949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Canada IR 146</a:t>
            </a:r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8E52ABA4-42FD-49B7-1CE6-4567120042D9}"/>
              </a:ext>
            </a:extLst>
          </p:cNvPr>
          <p:cNvSpPr/>
          <p:nvPr/>
        </p:nvSpPr>
        <p:spPr>
          <a:xfrm>
            <a:off x="8798232" y="3019284"/>
            <a:ext cx="2326968" cy="7078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Japan IR 45.5</a:t>
            </a: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9B28ED90-A6D7-291F-1F3A-4C8B23B9A263}"/>
              </a:ext>
            </a:extLst>
          </p:cNvPr>
          <p:cNvSpPr/>
          <p:nvPr/>
        </p:nvSpPr>
        <p:spPr>
          <a:xfrm>
            <a:off x="1740921" y="3485790"/>
            <a:ext cx="2312947" cy="5949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Brasil IR 101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BF66275-760F-CE18-1025-95B1BF1E380D}"/>
              </a:ext>
            </a:extLst>
          </p:cNvPr>
          <p:cNvSpPr txBox="1"/>
          <p:nvPr/>
        </p:nvSpPr>
        <p:spPr>
          <a:xfrm>
            <a:off x="956588" y="370075"/>
            <a:ext cx="10168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Forekomst per 100.000 andre områder</a:t>
            </a:r>
            <a:endParaRPr lang="nb-NO" sz="4400" b="1" dirty="0"/>
          </a:p>
        </p:txBody>
      </p:sp>
    </p:spTree>
    <p:extLst>
      <p:ext uri="{BB962C8B-B14F-4D97-AF65-F5344CB8AC3E}">
        <p14:creationId xmlns:p14="http://schemas.microsoft.com/office/powerpoint/2010/main" val="25897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clip art, tekst, tegning, diagram&#10;&#10;Automatisk generert beskrivelse">
            <a:extLst>
              <a:ext uri="{FF2B5EF4-FFF2-40B4-BE49-F238E27FC236}">
                <a16:creationId xmlns:a16="http://schemas.microsoft.com/office/drawing/2014/main" id="{371DCAB3-91A2-E208-26B8-605FD3E4F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r="1882"/>
          <a:stretch/>
        </p:blipFill>
        <p:spPr>
          <a:xfrm>
            <a:off x="6397823" y="1461900"/>
            <a:ext cx="5191989" cy="36330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5CBFC76-7616-38F8-8B24-6CED6FD6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i bruddtype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20BD52-90AE-2CDF-0DFD-2066656A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791"/>
            <a:ext cx="5969000" cy="4315609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r>
              <a:rPr lang="nb-NO" dirty="0"/>
              <a:t>Kvinner får </a:t>
            </a:r>
            <a:r>
              <a:rPr lang="nb-NO" dirty="0" err="1"/>
              <a:t>trokantære</a:t>
            </a:r>
            <a:r>
              <a:rPr lang="nb-NO" dirty="0"/>
              <a:t> brudd i høy alder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Menn får </a:t>
            </a:r>
            <a:r>
              <a:rPr lang="nb-NO" dirty="0" err="1"/>
              <a:t>trokantære</a:t>
            </a:r>
            <a:r>
              <a:rPr lang="nb-NO" dirty="0"/>
              <a:t> brudd i lavere alder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Mer enn to ganger høyere risiko for </a:t>
            </a:r>
            <a:r>
              <a:rPr lang="nb-NO" dirty="0" err="1"/>
              <a:t>trokantære</a:t>
            </a:r>
            <a:r>
              <a:rPr lang="nb-NO" dirty="0"/>
              <a:t> brudd hos menn på 90-tallet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18CDE2A-58CF-29ED-236E-B08FC18F866E}"/>
              </a:ext>
            </a:extLst>
          </p:cNvPr>
          <p:cNvSpPr txBox="1"/>
          <p:nvPr/>
        </p:nvSpPr>
        <p:spPr>
          <a:xfrm>
            <a:off x="7641426" y="5451259"/>
            <a:ext cx="422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Foto: https://www.helse-bergen.no/nasjonalt-kvalitets-og-kompetansenettverk-for-leddproteser-og-hoftebrudd/behandlingsmetoder/#hoftebrudd</a:t>
            </a:r>
          </a:p>
        </p:txBody>
      </p:sp>
      <p:sp>
        <p:nvSpPr>
          <p:cNvPr id="6" name="Pil: vinkeltegn 5">
            <a:extLst>
              <a:ext uri="{FF2B5EF4-FFF2-40B4-BE49-F238E27FC236}">
                <a16:creationId xmlns:a16="http://schemas.microsoft.com/office/drawing/2014/main" id="{E8502AB2-13EF-1061-D48E-DB7AF402A933}"/>
              </a:ext>
            </a:extLst>
          </p:cNvPr>
          <p:cNvSpPr/>
          <p:nvPr/>
        </p:nvSpPr>
        <p:spPr>
          <a:xfrm>
            <a:off x="241959" y="1750698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Pil: vinkeltegn 6">
            <a:extLst>
              <a:ext uri="{FF2B5EF4-FFF2-40B4-BE49-F238E27FC236}">
                <a16:creationId xmlns:a16="http://schemas.microsoft.com/office/drawing/2014/main" id="{357892B6-EFBB-024D-27C6-3EB8D04F5A09}"/>
              </a:ext>
            </a:extLst>
          </p:cNvPr>
          <p:cNvSpPr/>
          <p:nvPr/>
        </p:nvSpPr>
        <p:spPr>
          <a:xfrm>
            <a:off x="241960" y="3278413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Pil: vinkeltegn 7">
            <a:extLst>
              <a:ext uri="{FF2B5EF4-FFF2-40B4-BE49-F238E27FC236}">
                <a16:creationId xmlns:a16="http://schemas.microsoft.com/office/drawing/2014/main" id="{643EBF10-F2AE-93D9-86F5-0619120A6F61}"/>
              </a:ext>
            </a:extLst>
          </p:cNvPr>
          <p:cNvSpPr/>
          <p:nvPr/>
        </p:nvSpPr>
        <p:spPr>
          <a:xfrm>
            <a:off x="241961" y="4806128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5452F-344A-C137-D98A-9AA2A9423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Question Words Bulb Word Cloud Concept Stock Vector (Royalty Free)  369446630 | Shutterstock">
            <a:extLst>
              <a:ext uri="{FF2B5EF4-FFF2-40B4-BE49-F238E27FC236}">
                <a16:creationId xmlns:a16="http://schemas.microsoft.com/office/drawing/2014/main" id="{1BB13C62-6C7E-1978-F8AC-2811C7058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2"/>
          <a:stretch/>
        </p:blipFill>
        <p:spPr bwMode="auto">
          <a:xfrm>
            <a:off x="5173582" y="534099"/>
            <a:ext cx="6776460" cy="495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9A5873-FE35-2032-C5FF-92049433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791"/>
            <a:ext cx="5969000" cy="4315609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/>
              <a:t>Aldri målt lavere forekomst i Oslo</a:t>
            </a:r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r>
              <a:rPr lang="nb-NO" sz="3200" dirty="0"/>
              <a:t>Størst nedgang hos den eldste </a:t>
            </a:r>
          </a:p>
          <a:p>
            <a:pPr marL="0" indent="0">
              <a:buNone/>
            </a:pPr>
            <a:r>
              <a:rPr lang="nb-NO" sz="3200" dirty="0"/>
              <a:t>befolkningen</a:t>
            </a:r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r>
              <a:rPr lang="nb-NO" sz="3200" dirty="0"/>
              <a:t>Lavere risiko for </a:t>
            </a:r>
            <a:r>
              <a:rPr lang="nb-NO" sz="3200" dirty="0" err="1"/>
              <a:t>trokantære</a:t>
            </a:r>
            <a:r>
              <a:rPr lang="nb-NO" sz="3200" dirty="0"/>
              <a:t> brudd</a:t>
            </a:r>
          </a:p>
        </p:txBody>
      </p:sp>
      <p:sp>
        <p:nvSpPr>
          <p:cNvPr id="6" name="Pil: vinkeltegn 5">
            <a:extLst>
              <a:ext uri="{FF2B5EF4-FFF2-40B4-BE49-F238E27FC236}">
                <a16:creationId xmlns:a16="http://schemas.microsoft.com/office/drawing/2014/main" id="{9994A1A0-F66F-09C0-4FB3-696B028802A4}"/>
              </a:ext>
            </a:extLst>
          </p:cNvPr>
          <p:cNvSpPr/>
          <p:nvPr/>
        </p:nvSpPr>
        <p:spPr>
          <a:xfrm>
            <a:off x="241957" y="2512698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Pil: vinkeltegn 6">
            <a:extLst>
              <a:ext uri="{FF2B5EF4-FFF2-40B4-BE49-F238E27FC236}">
                <a16:creationId xmlns:a16="http://schemas.microsoft.com/office/drawing/2014/main" id="{9ED23C07-3362-C8E5-3788-4C5E65A9E389}"/>
              </a:ext>
            </a:extLst>
          </p:cNvPr>
          <p:cNvSpPr/>
          <p:nvPr/>
        </p:nvSpPr>
        <p:spPr>
          <a:xfrm>
            <a:off x="241957" y="4040413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Pil: vinkeltegn 10">
            <a:extLst>
              <a:ext uri="{FF2B5EF4-FFF2-40B4-BE49-F238E27FC236}">
                <a16:creationId xmlns:a16="http://schemas.microsoft.com/office/drawing/2014/main" id="{B829BFFA-A738-3A16-7F24-2B33ED335124}"/>
              </a:ext>
            </a:extLst>
          </p:cNvPr>
          <p:cNvSpPr/>
          <p:nvPr/>
        </p:nvSpPr>
        <p:spPr>
          <a:xfrm>
            <a:off x="241958" y="1170791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skjermbilde, klær, Menneskeansikt&#10;&#10;KI-generert innhold kan være feil.">
            <a:extLst>
              <a:ext uri="{FF2B5EF4-FFF2-40B4-BE49-F238E27FC236}">
                <a16:creationId xmlns:a16="http://schemas.microsoft.com/office/drawing/2014/main" id="{1A7409CB-A964-747A-E112-01EE12A30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6" b="18923"/>
          <a:stretch/>
        </p:blipFill>
        <p:spPr>
          <a:xfrm>
            <a:off x="7661564" y="125080"/>
            <a:ext cx="4156363" cy="6607839"/>
          </a:xfrm>
        </p:spPr>
      </p:pic>
      <p:pic>
        <p:nvPicPr>
          <p:cNvPr id="6" name="Picture 2" descr="Question Words Bulb Word Cloud Concept Stock Vector (Royalty Free)  369446630 | Shutterstock">
            <a:extLst>
              <a:ext uri="{FF2B5EF4-FFF2-40B4-BE49-F238E27FC236}">
                <a16:creationId xmlns:a16="http://schemas.microsoft.com/office/drawing/2014/main" id="{6E749770-7480-D86A-0878-44179839C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2"/>
          <a:stretch/>
        </p:blipFill>
        <p:spPr bwMode="auto">
          <a:xfrm>
            <a:off x="116673" y="284717"/>
            <a:ext cx="6776460" cy="495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B512C1-3DE3-F8E7-DB12-272549005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2451"/>
            <a:ext cx="5727295" cy="4933950"/>
          </a:xfrm>
        </p:spPr>
        <p:txBody>
          <a:bodyPr/>
          <a:lstStyle/>
          <a:p>
            <a:pPr marL="0" lvl="0" indent="0">
              <a:buNone/>
            </a:pPr>
            <a:r>
              <a:rPr lang="nb-NO" sz="3600" b="1" dirty="0">
                <a:solidFill>
                  <a:schemeClr val="accent1">
                    <a:lumMod val="75000"/>
                  </a:schemeClr>
                </a:solidFill>
              </a:rPr>
              <a:t>Osteoporosebehandling </a:t>
            </a:r>
            <a:r>
              <a:rPr lang="nb-NO" sz="3600" b="1" baseline="30000" dirty="0">
                <a:solidFill>
                  <a:schemeClr val="accent1">
                    <a:lumMod val="75000"/>
                  </a:schemeClr>
                </a:solidFill>
              </a:rPr>
              <a:t>a, c</a:t>
            </a:r>
            <a:endParaRPr lang="nb-NO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Friskere eldre populasjon </a:t>
            </a:r>
            <a:r>
              <a:rPr lang="nb-NO" sz="3600" baseline="30000" dirty="0"/>
              <a:t>b</a:t>
            </a:r>
            <a:endParaRPr lang="nb-NO" sz="3600" dirty="0"/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Protese i hoften </a:t>
            </a:r>
            <a:r>
              <a:rPr lang="nb-NO" sz="3600" baseline="30000" dirty="0"/>
              <a:t>b</a:t>
            </a:r>
            <a:endParaRPr lang="nb-NO" sz="3600" dirty="0"/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Andre tiltak i Oslo? </a:t>
            </a: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endParaRPr lang="nb-NO" sz="3600" dirty="0"/>
          </a:p>
        </p:txBody>
      </p:sp>
      <p:sp>
        <p:nvSpPr>
          <p:cNvPr id="4" name="Pil: vinkeltegn 3">
            <a:extLst>
              <a:ext uri="{FF2B5EF4-FFF2-40B4-BE49-F238E27FC236}">
                <a16:creationId xmlns:a16="http://schemas.microsoft.com/office/drawing/2014/main" id="{E2F576BA-CEEC-AE07-F201-1AA2938E2D26}"/>
              </a:ext>
            </a:extLst>
          </p:cNvPr>
          <p:cNvSpPr/>
          <p:nvPr/>
        </p:nvSpPr>
        <p:spPr>
          <a:xfrm>
            <a:off x="276247" y="600052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A87086B-C65C-9969-3FFE-588CA28C0D1B}"/>
              </a:ext>
            </a:extLst>
          </p:cNvPr>
          <p:cNvSpPr txBox="1"/>
          <p:nvPr/>
        </p:nvSpPr>
        <p:spPr>
          <a:xfrm>
            <a:off x="5800298" y="5398287"/>
            <a:ext cx="62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nb-NO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</a:t>
            </a:r>
            <a:r>
              <a:rPr lang="nb-NO" sz="1400" dirty="0"/>
              <a:t>Støen, </a:t>
            </a:r>
            <a:r>
              <a:rPr lang="nb-NO" sz="1400" dirty="0" err="1"/>
              <a:t>Nordsletten</a:t>
            </a:r>
            <a:r>
              <a:rPr lang="nb-NO" sz="1400" dirty="0"/>
              <a:t> et al. 2012; </a:t>
            </a:r>
            <a:r>
              <a:rPr lang="nb-NO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nb-NO" sz="1400" dirty="0"/>
              <a:t>Kjeldgaard, Meyer et al. 2022; </a:t>
            </a:r>
            <a:r>
              <a:rPr lang="nb-NO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nb-NO" sz="1400" dirty="0"/>
              <a:t>Kjeldgaard, Holvik et al. 2023</a:t>
            </a:r>
          </a:p>
        </p:txBody>
      </p:sp>
      <p:sp>
        <p:nvSpPr>
          <p:cNvPr id="9" name="Pil: vinkeltegn 8">
            <a:extLst>
              <a:ext uri="{FF2B5EF4-FFF2-40B4-BE49-F238E27FC236}">
                <a16:creationId xmlns:a16="http://schemas.microsoft.com/office/drawing/2014/main" id="{CF7EB49F-D5E2-7386-504C-7B10ABEF2BE0}"/>
              </a:ext>
            </a:extLst>
          </p:cNvPr>
          <p:cNvSpPr/>
          <p:nvPr/>
        </p:nvSpPr>
        <p:spPr>
          <a:xfrm>
            <a:off x="258953" y="4393063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Pil: vinkeltegn 9">
            <a:extLst>
              <a:ext uri="{FF2B5EF4-FFF2-40B4-BE49-F238E27FC236}">
                <a16:creationId xmlns:a16="http://schemas.microsoft.com/office/drawing/2014/main" id="{199675FD-51DD-DE57-39A6-8CB5F11DA2AE}"/>
              </a:ext>
            </a:extLst>
          </p:cNvPr>
          <p:cNvSpPr/>
          <p:nvPr/>
        </p:nvSpPr>
        <p:spPr>
          <a:xfrm>
            <a:off x="258954" y="3019426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Pil: vinkeltegn 10">
            <a:extLst>
              <a:ext uri="{FF2B5EF4-FFF2-40B4-BE49-F238E27FC236}">
                <a16:creationId xmlns:a16="http://schemas.microsoft.com/office/drawing/2014/main" id="{19AB7C9D-1B4E-5DD5-B429-16726DE13A69}"/>
              </a:ext>
            </a:extLst>
          </p:cNvPr>
          <p:cNvSpPr/>
          <p:nvPr/>
        </p:nvSpPr>
        <p:spPr>
          <a:xfrm>
            <a:off x="277584" y="1810066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134ED8-542C-B76B-84A2-DC827B4A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26" y="1810065"/>
            <a:ext cx="5088328" cy="280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8327BB4-1366-1FD9-C142-5245E531AC61}"/>
              </a:ext>
            </a:extLst>
          </p:cNvPr>
          <p:cNvSpPr txBox="1"/>
          <p:nvPr/>
        </p:nvSpPr>
        <p:spPr>
          <a:xfrm>
            <a:off x="9508500" y="4611352"/>
            <a:ext cx="2424547" cy="21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0" i="0" dirty="0">
                <a:effectLst/>
                <a:latin typeface="Arial" panose="020B0604020202020204" pitchFamily="34" charset="0"/>
              </a:rPr>
              <a:t>Foto: </a:t>
            </a:r>
            <a:r>
              <a:rPr lang="nb-NO" sz="800" b="0" i="0" dirty="0" err="1">
                <a:effectLst/>
                <a:latin typeface="Arial" panose="020B0604020202020204" pitchFamily="34" charset="0"/>
              </a:rPr>
              <a:t>Lordn</a:t>
            </a:r>
            <a:r>
              <a:rPr lang="nb-NO" sz="800" b="0" i="0" dirty="0">
                <a:effectLst/>
                <a:latin typeface="Arial" panose="020B0604020202020204" pitchFamily="34" charset="0"/>
              </a:rPr>
              <a:t> | Kreditering: </a:t>
            </a:r>
            <a:r>
              <a:rPr lang="nb-NO" sz="800" b="0" i="0" dirty="0" err="1">
                <a:effectLst/>
                <a:latin typeface="Arial" panose="020B0604020202020204" pitchFamily="34" charset="0"/>
              </a:rPr>
              <a:t>Getty</a:t>
            </a:r>
            <a:r>
              <a:rPr lang="nb-NO" sz="800" b="0" i="0" dirty="0">
                <a:effectLst/>
                <a:latin typeface="Arial" panose="020B0604020202020204" pitchFamily="34" charset="0"/>
              </a:rPr>
              <a:t> Images/</a:t>
            </a:r>
            <a:r>
              <a:rPr lang="nb-NO" sz="800" b="0" i="0" dirty="0" err="1">
                <a:effectLst/>
                <a:latin typeface="Arial" panose="020B0604020202020204" pitchFamily="34" charset="0"/>
              </a:rPr>
              <a:t>iStock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239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ong Old Lady Royalty-Free Images, Stock Photos &amp; Pictures | Shutterstock">
            <a:extLst>
              <a:ext uri="{FF2B5EF4-FFF2-40B4-BE49-F238E27FC236}">
                <a16:creationId xmlns:a16="http://schemas.microsoft.com/office/drawing/2014/main" id="{EE35EBA4-0721-8651-E78B-6D06061FE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8137" b="6375"/>
          <a:stretch/>
        </p:blipFill>
        <p:spPr bwMode="auto">
          <a:xfrm>
            <a:off x="6096000" y="496605"/>
            <a:ext cx="6530492" cy="50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CC87D45-8A05-E4A4-6416-CA301874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Friskere eldre befolkning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7E2EB1-30C7-3767-36EF-573DA72E5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177"/>
            <a:ext cx="10515600" cy="3199889"/>
          </a:xfrm>
        </p:spPr>
        <p:txBody>
          <a:bodyPr/>
          <a:lstStyle/>
          <a:p>
            <a:pPr marL="0" indent="0">
              <a:buNone/>
            </a:pPr>
            <a:r>
              <a:rPr lang="nb-NO" sz="3600" dirty="0"/>
              <a:t>Færre røyker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3600" dirty="0"/>
              <a:t>Høyere vekt/ færre underernærte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3600" dirty="0"/>
              <a:t>Mer fysisk aktivitet</a:t>
            </a:r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7791066-51C4-48EE-2A12-F7D393E14D1D}"/>
              </a:ext>
            </a:extLst>
          </p:cNvPr>
          <p:cNvSpPr txBox="1"/>
          <p:nvPr/>
        </p:nvSpPr>
        <p:spPr>
          <a:xfrm>
            <a:off x="10201747" y="5667102"/>
            <a:ext cx="19902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b="0" i="0" dirty="0">
                <a:solidFill>
                  <a:srgbClr val="75757A"/>
                </a:solidFill>
                <a:effectLst/>
                <a:latin typeface="arial" panose="020B0604020202020204" pitchFamily="34" charset="0"/>
              </a:rPr>
              <a:t>Foto: </a:t>
            </a:r>
            <a:r>
              <a:rPr lang="nb-NO" sz="800" b="0" i="0" dirty="0" err="1">
                <a:solidFill>
                  <a:srgbClr val="75757A"/>
                </a:solidFill>
                <a:effectLst/>
                <a:latin typeface="arial" panose="020B0604020202020204" pitchFamily="34" charset="0"/>
              </a:rPr>
              <a:t>Shutterstock</a:t>
            </a:r>
            <a:endParaRPr lang="nb-NO" sz="800" dirty="0"/>
          </a:p>
        </p:txBody>
      </p:sp>
      <p:sp>
        <p:nvSpPr>
          <p:cNvPr id="5" name="Pil: vinkeltegn 4">
            <a:extLst>
              <a:ext uri="{FF2B5EF4-FFF2-40B4-BE49-F238E27FC236}">
                <a16:creationId xmlns:a16="http://schemas.microsoft.com/office/drawing/2014/main" id="{17225497-1B49-A4A6-9E2A-01F3667E2126}"/>
              </a:ext>
            </a:extLst>
          </p:cNvPr>
          <p:cNvSpPr/>
          <p:nvPr/>
        </p:nvSpPr>
        <p:spPr>
          <a:xfrm>
            <a:off x="375621" y="3835525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il: vinkeltegn 5">
            <a:extLst>
              <a:ext uri="{FF2B5EF4-FFF2-40B4-BE49-F238E27FC236}">
                <a16:creationId xmlns:a16="http://schemas.microsoft.com/office/drawing/2014/main" id="{A124BED8-5B1D-7E70-13A4-5E55BFCAA1EF}"/>
              </a:ext>
            </a:extLst>
          </p:cNvPr>
          <p:cNvSpPr/>
          <p:nvPr/>
        </p:nvSpPr>
        <p:spPr>
          <a:xfrm>
            <a:off x="375621" y="1801541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Pil: vinkeltegn 8">
            <a:extLst>
              <a:ext uri="{FF2B5EF4-FFF2-40B4-BE49-F238E27FC236}">
                <a16:creationId xmlns:a16="http://schemas.microsoft.com/office/drawing/2014/main" id="{FE0B3035-C09F-10FB-ED6A-C1A2A22B7970}"/>
              </a:ext>
            </a:extLst>
          </p:cNvPr>
          <p:cNvSpPr/>
          <p:nvPr/>
        </p:nvSpPr>
        <p:spPr>
          <a:xfrm>
            <a:off x="375621" y="2818869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4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8D1169-358D-9D2D-770C-3C55623C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spesielt med Oslo?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651F24-7F84-70FD-FB47-CECDB77E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4111" cy="366077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FLS/sekundærforebygging på sykehus og i kommunen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NoFRACT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Fallpoliklinikk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il: vinkeltegn 3">
            <a:extLst>
              <a:ext uri="{FF2B5EF4-FFF2-40B4-BE49-F238E27FC236}">
                <a16:creationId xmlns:a16="http://schemas.microsoft.com/office/drawing/2014/main" id="{C86CDA5E-771B-CF9F-4231-1E8C6EF618BF}"/>
              </a:ext>
            </a:extLst>
          </p:cNvPr>
          <p:cNvSpPr/>
          <p:nvPr/>
        </p:nvSpPr>
        <p:spPr>
          <a:xfrm>
            <a:off x="334383" y="1797301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Pil: vinkeltegn 4">
            <a:extLst>
              <a:ext uri="{FF2B5EF4-FFF2-40B4-BE49-F238E27FC236}">
                <a16:creationId xmlns:a16="http://schemas.microsoft.com/office/drawing/2014/main" id="{653E3163-5522-6CD8-1194-ACBB95B505C7}"/>
              </a:ext>
            </a:extLst>
          </p:cNvPr>
          <p:cNvSpPr/>
          <p:nvPr/>
        </p:nvSpPr>
        <p:spPr>
          <a:xfrm>
            <a:off x="343974" y="4264564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il: vinkeltegn 5">
            <a:extLst>
              <a:ext uri="{FF2B5EF4-FFF2-40B4-BE49-F238E27FC236}">
                <a16:creationId xmlns:a16="http://schemas.microsoft.com/office/drawing/2014/main" id="{496BF5A7-2093-8BCD-67A2-DBFE4787C8E4}"/>
              </a:ext>
            </a:extLst>
          </p:cNvPr>
          <p:cNvSpPr/>
          <p:nvPr/>
        </p:nvSpPr>
        <p:spPr>
          <a:xfrm>
            <a:off x="338865" y="3219430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2FE606CD-4E9C-AB0F-FF33-86023A09FC9C}"/>
              </a:ext>
            </a:extLst>
          </p:cNvPr>
          <p:cNvSpPr txBox="1">
            <a:spLocks/>
          </p:cNvSpPr>
          <p:nvPr/>
        </p:nvSpPr>
        <p:spPr>
          <a:xfrm>
            <a:off x="6368527" y="1825624"/>
            <a:ext cx="5257800" cy="3660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Pasientforløp med fallmelding og fallforebygging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Treningsprogram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Samarbeid på tvers av fagområder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Befolkningssammensetning?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12" name="Pil: vinkeltegn 11">
            <a:extLst>
              <a:ext uri="{FF2B5EF4-FFF2-40B4-BE49-F238E27FC236}">
                <a16:creationId xmlns:a16="http://schemas.microsoft.com/office/drawing/2014/main" id="{8876E782-DA66-7685-2669-20480AC93850}"/>
              </a:ext>
            </a:extLst>
          </p:cNvPr>
          <p:cNvSpPr/>
          <p:nvPr/>
        </p:nvSpPr>
        <p:spPr>
          <a:xfrm>
            <a:off x="5676119" y="4214313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B892CF83-A339-4465-EB6D-16CB17711ED2}"/>
              </a:ext>
            </a:extLst>
          </p:cNvPr>
          <p:cNvSpPr/>
          <p:nvPr/>
        </p:nvSpPr>
        <p:spPr>
          <a:xfrm>
            <a:off x="5676120" y="3128677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4" name="Pil: vinkeltegn 13">
            <a:extLst>
              <a:ext uri="{FF2B5EF4-FFF2-40B4-BE49-F238E27FC236}">
                <a16:creationId xmlns:a16="http://schemas.microsoft.com/office/drawing/2014/main" id="{96AB3785-15AB-5BC4-A557-08C990FA399F}"/>
              </a:ext>
            </a:extLst>
          </p:cNvPr>
          <p:cNvSpPr/>
          <p:nvPr/>
        </p:nvSpPr>
        <p:spPr>
          <a:xfrm>
            <a:off x="5749067" y="1825624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33F2B58B-8404-BDF4-ACED-D9E4A1DE3BD6}"/>
              </a:ext>
            </a:extLst>
          </p:cNvPr>
          <p:cNvSpPr/>
          <p:nvPr/>
        </p:nvSpPr>
        <p:spPr>
          <a:xfrm>
            <a:off x="5730689" y="5299949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9F46ED-B15E-26E8-1792-F04152CB2A3B}"/>
              </a:ext>
            </a:extLst>
          </p:cNvPr>
          <p:cNvSpPr txBox="1">
            <a:spLocks/>
          </p:cNvSpPr>
          <p:nvPr/>
        </p:nvSpPr>
        <p:spPr>
          <a:xfrm>
            <a:off x="696193" y="2301482"/>
            <a:ext cx="4897582" cy="1325563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4A9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8000" b="1" dirty="0">
                <a:solidFill>
                  <a:schemeClr val="tx1"/>
                </a:solidFill>
              </a:rPr>
              <a:t>Forebygging</a:t>
            </a:r>
            <a:endParaRPr lang="nb-NO" sz="6600" b="1" dirty="0">
              <a:solidFill>
                <a:schemeClr val="tx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3D434AD-D4BF-8356-1987-F5D8BDF2C896}"/>
              </a:ext>
            </a:extLst>
          </p:cNvPr>
          <p:cNvSpPr txBox="1"/>
          <p:nvPr/>
        </p:nvSpPr>
        <p:spPr>
          <a:xfrm>
            <a:off x="6369624" y="286428"/>
            <a:ext cx="5126183" cy="543225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1500"/>
              </a:spcBef>
              <a:spcAft>
                <a:spcPts val="900"/>
              </a:spcAft>
            </a:pPr>
            <a:r>
              <a:rPr lang="nb-NO" sz="2800" b="1" i="0" dirty="0">
                <a:solidFill>
                  <a:srgbClr val="000000"/>
                </a:solidFill>
                <a:effectLst/>
                <a:latin typeface="Inter"/>
              </a:rPr>
              <a:t>CHAT GPT SINE RÅD FOR FOREBYGGING AV HOFTEBRUDD</a:t>
            </a:r>
          </a:p>
          <a:p>
            <a:pPr algn="l">
              <a:spcBef>
                <a:spcPts val="15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Inter"/>
              </a:rPr>
              <a:t> Fysisk aktivitet</a:t>
            </a:r>
            <a:endParaRPr lang="nb-NO" sz="28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nb-NO" sz="2800" b="1" i="0" dirty="0" err="1">
                <a:solidFill>
                  <a:srgbClr val="000000"/>
                </a:solidFill>
                <a:effectLst/>
                <a:latin typeface="Inter"/>
              </a:rPr>
              <a:t>Hjemmejusteringer</a:t>
            </a:r>
            <a:endParaRPr lang="nb-NO" sz="28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Inter"/>
              </a:rPr>
              <a:t> Riktig kosthold</a:t>
            </a:r>
            <a:endParaRPr lang="nb-NO" sz="28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Inter"/>
              </a:rPr>
              <a:t> Benskjørhet (osteoporose) screening</a:t>
            </a:r>
            <a:endParaRPr lang="nb-NO" sz="28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Inter"/>
              </a:rPr>
              <a:t> Sikkerhet i hverdagen</a:t>
            </a:r>
            <a:endParaRPr lang="nb-NO" sz="28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nb-NO" sz="2800" b="1" i="0" dirty="0">
                <a:solidFill>
                  <a:srgbClr val="000000"/>
                </a:solidFill>
                <a:effectLst/>
                <a:latin typeface="Inter"/>
              </a:rPr>
              <a:t> Medikamentgjennomgang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6816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106491-E736-5A6F-3F6C-C55BB4A5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20" y="348313"/>
            <a:ext cx="4897582" cy="1325563"/>
          </a:xfrm>
        </p:spPr>
        <p:txBody>
          <a:bodyPr/>
          <a:lstStyle/>
          <a:p>
            <a:pPr algn="ctr"/>
            <a:r>
              <a:rPr lang="nb-NO" sz="6600" b="1" dirty="0">
                <a:solidFill>
                  <a:schemeClr val="tx1"/>
                </a:solidFill>
              </a:rPr>
              <a:t>Forekomst</a:t>
            </a:r>
          </a:p>
        </p:txBody>
      </p:sp>
      <p:pic>
        <p:nvPicPr>
          <p:cNvPr id="4" name="Plassholder for innhold 4" descr="Et bilde som inneholder utendørs, himmel, vann, tåke&#10;&#10;Automatisk generert beskrivelse">
            <a:extLst>
              <a:ext uri="{FF2B5EF4-FFF2-40B4-BE49-F238E27FC236}">
                <a16:creationId xmlns:a16="http://schemas.microsoft.com/office/drawing/2014/main" id="{669D3526-1717-CC8C-9EA7-47C87C3A6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2" r="-1" b="27183"/>
          <a:stretch/>
        </p:blipFill>
        <p:spPr>
          <a:xfrm>
            <a:off x="6096001" y="1"/>
            <a:ext cx="6095999" cy="5928526"/>
          </a:xfrm>
          <a:prstGeom prst="rect">
            <a:avLst/>
          </a:prstGeom>
          <a:noFill/>
        </p:spPr>
      </p:pic>
      <p:sp>
        <p:nvSpPr>
          <p:cNvPr id="5" name="Bildeforklaring: pil opp 4">
            <a:extLst>
              <a:ext uri="{FF2B5EF4-FFF2-40B4-BE49-F238E27FC236}">
                <a16:creationId xmlns:a16="http://schemas.microsoft.com/office/drawing/2014/main" id="{DCDCFE66-F863-0636-0077-C88F0F27DD68}"/>
              </a:ext>
            </a:extLst>
          </p:cNvPr>
          <p:cNvSpPr/>
          <p:nvPr/>
        </p:nvSpPr>
        <p:spPr>
          <a:xfrm>
            <a:off x="235530" y="1191490"/>
            <a:ext cx="5680362" cy="4405745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«Antall nye tilfeller som oppstår i en bestemt befolkning i løpet av en spesifikk tidsperiode»</a:t>
            </a:r>
          </a:p>
        </p:txBody>
      </p:sp>
    </p:spTree>
    <p:extLst>
      <p:ext uri="{BB962C8B-B14F-4D97-AF65-F5344CB8AC3E}">
        <p14:creationId xmlns:p14="http://schemas.microsoft.com/office/powerpoint/2010/main" val="57919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ADCD5-5F97-255E-FCF8-43B0197DE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op At One: Make Your First Break Your Last | International Osteoporosis  Foundation">
            <a:extLst>
              <a:ext uri="{FF2B5EF4-FFF2-40B4-BE49-F238E27FC236}">
                <a16:creationId xmlns:a16="http://schemas.microsoft.com/office/drawing/2014/main" id="{4473E5D6-8E9B-AA60-5B3C-309FCA29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362" y="1"/>
            <a:ext cx="4223277" cy="592852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FFD0F1B-D344-7DCD-7C65-AAF29B7FDAAD}"/>
              </a:ext>
            </a:extLst>
          </p:cNvPr>
          <p:cNvSpPr txBox="1">
            <a:spLocks/>
          </p:cNvSpPr>
          <p:nvPr/>
        </p:nvSpPr>
        <p:spPr>
          <a:xfrm>
            <a:off x="696193" y="2301482"/>
            <a:ext cx="4897582" cy="1325563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4A9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8000" b="1" dirty="0">
                <a:solidFill>
                  <a:schemeClr val="tx1"/>
                </a:solidFill>
              </a:rPr>
              <a:t>Forebygging</a:t>
            </a:r>
            <a:endParaRPr lang="nb-NO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09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57BB09-EB0C-C5D5-3ECA-C3FBAE25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1"/>
                </a:solidFill>
              </a:rPr>
              <a:t>Osteoporosebehandling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869AC42-1959-4B1A-E6C6-579414A5E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63" y="1365662"/>
            <a:ext cx="7860102" cy="3538874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CEACF478-961A-A4F3-A8C1-6C5DC48A24B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83" y="497186"/>
            <a:ext cx="3859254" cy="51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8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24F82-1610-0123-6D4B-6F4F0CFAB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C149E6-642F-85FA-C9E0-B6817624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spesielt med Oslo?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458B3-5BBA-543B-8FF6-4E2FAC8C3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4111" cy="366077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FLS/sekundærforebygging på sykehus og i kommunen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NoFRACT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Fallpoliklinikk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il: vinkeltegn 3">
            <a:extLst>
              <a:ext uri="{FF2B5EF4-FFF2-40B4-BE49-F238E27FC236}">
                <a16:creationId xmlns:a16="http://schemas.microsoft.com/office/drawing/2014/main" id="{0A7D76EF-8764-2C10-BE57-B4F3B752FA24}"/>
              </a:ext>
            </a:extLst>
          </p:cNvPr>
          <p:cNvSpPr/>
          <p:nvPr/>
        </p:nvSpPr>
        <p:spPr>
          <a:xfrm>
            <a:off x="334383" y="1797301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Pil: vinkeltegn 4">
            <a:extLst>
              <a:ext uri="{FF2B5EF4-FFF2-40B4-BE49-F238E27FC236}">
                <a16:creationId xmlns:a16="http://schemas.microsoft.com/office/drawing/2014/main" id="{C73C8795-764A-69A6-61EA-A0DB56A1D4C8}"/>
              </a:ext>
            </a:extLst>
          </p:cNvPr>
          <p:cNvSpPr/>
          <p:nvPr/>
        </p:nvSpPr>
        <p:spPr>
          <a:xfrm>
            <a:off x="343974" y="4264564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il: vinkeltegn 5">
            <a:extLst>
              <a:ext uri="{FF2B5EF4-FFF2-40B4-BE49-F238E27FC236}">
                <a16:creationId xmlns:a16="http://schemas.microsoft.com/office/drawing/2014/main" id="{A224638A-4C3E-7AEF-4832-B33B9DD11908}"/>
              </a:ext>
            </a:extLst>
          </p:cNvPr>
          <p:cNvSpPr/>
          <p:nvPr/>
        </p:nvSpPr>
        <p:spPr>
          <a:xfrm>
            <a:off x="338865" y="3219430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3DE4958-3275-6B6D-22D5-1568C9D95EB1}"/>
              </a:ext>
            </a:extLst>
          </p:cNvPr>
          <p:cNvSpPr txBox="1">
            <a:spLocks/>
          </p:cNvSpPr>
          <p:nvPr/>
        </p:nvSpPr>
        <p:spPr>
          <a:xfrm>
            <a:off x="6368527" y="1825624"/>
            <a:ext cx="5257800" cy="3660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Pasientforløp med fallmelding og fallforebygging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Treningsprogram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Samarbeid på tvers av fagområder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Befolkningssammensetning?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12" name="Pil: vinkeltegn 11">
            <a:extLst>
              <a:ext uri="{FF2B5EF4-FFF2-40B4-BE49-F238E27FC236}">
                <a16:creationId xmlns:a16="http://schemas.microsoft.com/office/drawing/2014/main" id="{5CA07904-6428-13F0-A9D0-A2D6A95E00A1}"/>
              </a:ext>
            </a:extLst>
          </p:cNvPr>
          <p:cNvSpPr/>
          <p:nvPr/>
        </p:nvSpPr>
        <p:spPr>
          <a:xfrm>
            <a:off x="5676119" y="4214313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4A615510-8B7D-E7E7-0EAD-665D7239A835}"/>
              </a:ext>
            </a:extLst>
          </p:cNvPr>
          <p:cNvSpPr/>
          <p:nvPr/>
        </p:nvSpPr>
        <p:spPr>
          <a:xfrm>
            <a:off x="5676120" y="3128677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4" name="Pil: vinkeltegn 13">
            <a:extLst>
              <a:ext uri="{FF2B5EF4-FFF2-40B4-BE49-F238E27FC236}">
                <a16:creationId xmlns:a16="http://schemas.microsoft.com/office/drawing/2014/main" id="{E4C05778-60F1-4E5A-919C-496EC05BD1F7}"/>
              </a:ext>
            </a:extLst>
          </p:cNvPr>
          <p:cNvSpPr/>
          <p:nvPr/>
        </p:nvSpPr>
        <p:spPr>
          <a:xfrm>
            <a:off x="5749067" y="1825624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B3001D3F-0BB3-1D38-C5DC-708E6FDD3505}"/>
              </a:ext>
            </a:extLst>
          </p:cNvPr>
          <p:cNvSpPr/>
          <p:nvPr/>
        </p:nvSpPr>
        <p:spPr>
          <a:xfrm>
            <a:off x="5730689" y="5299949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D242DED-D7B6-5F9D-C975-1CFD23122101}"/>
              </a:ext>
            </a:extLst>
          </p:cNvPr>
          <p:cNvSpPr/>
          <p:nvPr/>
        </p:nvSpPr>
        <p:spPr>
          <a:xfrm>
            <a:off x="111838" y="1292629"/>
            <a:ext cx="5257803" cy="162098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D1DA06D-E68F-F98F-A14B-C550E4573BF3}"/>
              </a:ext>
            </a:extLst>
          </p:cNvPr>
          <p:cNvSpPr/>
          <p:nvPr/>
        </p:nvSpPr>
        <p:spPr>
          <a:xfrm>
            <a:off x="6211646" y="1371600"/>
            <a:ext cx="5257803" cy="162098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F38EA15-A09E-76EB-E98D-843FA7FC2766}"/>
              </a:ext>
            </a:extLst>
          </p:cNvPr>
          <p:cNvSpPr/>
          <p:nvPr/>
        </p:nvSpPr>
        <p:spPr>
          <a:xfrm>
            <a:off x="166408" y="2607792"/>
            <a:ext cx="5257803" cy="162098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5049650-BF11-ABA6-0DFF-FE250751F57B}"/>
              </a:ext>
            </a:extLst>
          </p:cNvPr>
          <p:cNvSpPr/>
          <p:nvPr/>
        </p:nvSpPr>
        <p:spPr>
          <a:xfrm>
            <a:off x="111839" y="3922955"/>
            <a:ext cx="5257803" cy="162098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7030EA7-C8F2-750B-0F4F-8F59EF62C8AD}"/>
              </a:ext>
            </a:extLst>
          </p:cNvPr>
          <p:cNvSpPr/>
          <p:nvPr/>
        </p:nvSpPr>
        <p:spPr>
          <a:xfrm>
            <a:off x="6266215" y="2593331"/>
            <a:ext cx="5257803" cy="162098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1425EB4-7B67-7EC5-60D1-ADF17A565B0B}"/>
              </a:ext>
            </a:extLst>
          </p:cNvPr>
          <p:cNvSpPr/>
          <p:nvPr/>
        </p:nvSpPr>
        <p:spPr>
          <a:xfrm>
            <a:off x="6266215" y="3774750"/>
            <a:ext cx="5257803" cy="162098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879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98744DF0-9DA9-23AE-BF32-24E77BAF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>
            <a:noAutofit/>
          </a:bodyPr>
          <a:lstStyle/>
          <a:p>
            <a:r>
              <a:rPr lang="en-US" sz="6600" dirty="0"/>
              <a:t>Men er </a:t>
            </a:r>
            <a:r>
              <a:rPr lang="en-US" sz="6600" dirty="0" err="1"/>
              <a:t>dette</a:t>
            </a:r>
            <a:r>
              <a:rPr lang="en-US" sz="6600" dirty="0"/>
              <a:t> </a:t>
            </a:r>
            <a:r>
              <a:rPr lang="en-US" sz="6600" dirty="0" err="1"/>
              <a:t>nok</a:t>
            </a:r>
            <a:r>
              <a:rPr lang="en-US" sz="6600" dirty="0"/>
              <a:t>?</a:t>
            </a:r>
          </a:p>
        </p:txBody>
      </p:sp>
      <p:pic>
        <p:nvPicPr>
          <p:cNvPr id="1026" name="Picture 2" descr="What is the Silver Tsunami?. Now, more than ever, society needs to… | by  TontineTrust Blog | Medium">
            <a:extLst>
              <a:ext uri="{FF2B5EF4-FFF2-40B4-BE49-F238E27FC236}">
                <a16:creationId xmlns:a16="http://schemas.microsoft.com/office/drawing/2014/main" id="{FC799B63-6336-A69D-621C-D363D142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5" b="1"/>
          <a:stretch/>
        </p:blipFill>
        <p:spPr bwMode="auto">
          <a:xfrm>
            <a:off x="6096001" y="1"/>
            <a:ext cx="6095999" cy="592852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0D3B61E-7830-D3FD-D511-557C4BD07CCD}"/>
              </a:ext>
            </a:extLst>
          </p:cNvPr>
          <p:cNvSpPr txBox="1"/>
          <p:nvPr/>
        </p:nvSpPr>
        <p:spPr>
          <a:xfrm>
            <a:off x="6096000" y="6068291"/>
            <a:ext cx="3214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https://medium.com/@Maxhd/what-on-earth-is-the-silver-tsunami-5a708e5c7ec0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648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, plakat, Font, design&#10;&#10;Automatisk generert beskrivelse">
            <a:extLst>
              <a:ext uri="{FF2B5EF4-FFF2-40B4-BE49-F238E27FC236}">
                <a16:creationId xmlns:a16="http://schemas.microsoft.com/office/drawing/2014/main" id="{B080B959-478D-3FDE-5722-E275EAD44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0"/>
          <a:stretch/>
        </p:blipFill>
        <p:spPr>
          <a:xfrm>
            <a:off x="304799" y="119028"/>
            <a:ext cx="8811491" cy="5796556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54A9CB5-9A89-4785-62A8-CE9A099024DE}"/>
              </a:ext>
            </a:extLst>
          </p:cNvPr>
          <p:cNvSpPr txBox="1"/>
          <p:nvPr/>
        </p:nvSpPr>
        <p:spPr>
          <a:xfrm>
            <a:off x="9268689" y="4881418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Kilde: A. </a:t>
            </a:r>
            <a:r>
              <a:rPr lang="nb-NO" dirty="0" err="1"/>
              <a:t>Djuv</a:t>
            </a:r>
            <a:r>
              <a:rPr lang="nb-NO" dirty="0"/>
              <a:t> og </a:t>
            </a:r>
            <a:r>
              <a:rPr lang="nb-NO" dirty="0" err="1"/>
              <a:t>medforf</a:t>
            </a:r>
            <a:r>
              <a:rPr lang="nb-NO" dirty="0"/>
              <a:t>., Sykepleien Osteoporose, okt’24</a:t>
            </a:r>
          </a:p>
        </p:txBody>
      </p:sp>
    </p:spTree>
    <p:extLst>
      <p:ext uri="{BB962C8B-B14F-4D97-AF65-F5344CB8AC3E}">
        <p14:creationId xmlns:p14="http://schemas.microsoft.com/office/powerpoint/2010/main" val="3494613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D96B2E7-B096-9C17-D82B-BE68EF985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68" y="4825642"/>
            <a:ext cx="11765664" cy="6795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0C899A0-5741-C7C7-8D0D-9E56EA782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68" y="3122651"/>
            <a:ext cx="4892230" cy="17029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2" descr="Strong Old Lady Royalty-Free Images, Stock Photos &amp; Pictures | Shutterstock">
            <a:extLst>
              <a:ext uri="{FF2B5EF4-FFF2-40B4-BE49-F238E27FC236}">
                <a16:creationId xmlns:a16="http://schemas.microsoft.com/office/drawing/2014/main" id="{82C01779-AD60-DD4E-A50F-E7013C7CF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8137" b="6375"/>
          <a:stretch/>
        </p:blipFill>
        <p:spPr bwMode="auto">
          <a:xfrm>
            <a:off x="6661606" y="365125"/>
            <a:ext cx="4943153" cy="3839868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vegg, person, klær, innendørs&#10;&#10;KI-generert innhold kan være feil.">
            <a:extLst>
              <a:ext uri="{FF2B5EF4-FFF2-40B4-BE49-F238E27FC236}">
                <a16:creationId xmlns:a16="http://schemas.microsoft.com/office/drawing/2014/main" id="{2C971B96-8433-9C9F-C554-B72ED81B5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t="3750"/>
          <a:stretch/>
        </p:blipFill>
        <p:spPr>
          <a:xfrm flipH="1">
            <a:off x="1182341" y="365125"/>
            <a:ext cx="3923057" cy="252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6F908830-8020-F058-6CB7-2AD35E80F0C0}"/>
              </a:ext>
            </a:extLst>
          </p:cNvPr>
          <p:cNvSpPr txBox="1"/>
          <p:nvPr/>
        </p:nvSpPr>
        <p:spPr>
          <a:xfrm>
            <a:off x="680199" y="920141"/>
            <a:ext cx="4348162" cy="2508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3200" kern="1200" dirty="0">
                <a:solidFill>
                  <a:srgbClr val="004A93"/>
                </a:solidFill>
                <a:latin typeface="+mn-lt"/>
                <a:ea typeface="+mn-ea"/>
                <a:cs typeface="+mn-cs"/>
              </a:rPr>
              <a:t>Kan du lage et bilde av en kvinne på 85 år som gjør det hun kan for å forebygge hoftebrudd?</a:t>
            </a:r>
          </a:p>
        </p:txBody>
      </p:sp>
      <p:pic>
        <p:nvPicPr>
          <p:cNvPr id="2052" name="Picture 4" descr="splide-image">
            <a:extLst>
              <a:ext uri="{FF2B5EF4-FFF2-40B4-BE49-F238E27FC236}">
                <a16:creationId xmlns:a16="http://schemas.microsoft.com/office/drawing/2014/main" id="{F2932860-5C33-3CA7-EA43-EA813A3B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"/>
          <a:stretch/>
        </p:blipFill>
        <p:spPr bwMode="auto">
          <a:xfrm>
            <a:off x="6096001" y="1"/>
            <a:ext cx="6095999" cy="592852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78AD6FA-D9E2-8E58-50D5-F1D4E90F0018}"/>
              </a:ext>
            </a:extLst>
          </p:cNvPr>
          <p:cNvSpPr txBox="1"/>
          <p:nvPr/>
        </p:nvSpPr>
        <p:spPr>
          <a:xfrm>
            <a:off x="1704109" y="569769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/>
              <a:t>Foto: https://chat.chatbotapp.ai/chats/-ONZIy-ouZKbIK1-wOSp?model=image-generator</a:t>
            </a:r>
          </a:p>
        </p:txBody>
      </p:sp>
    </p:spTree>
    <p:extLst>
      <p:ext uri="{BB962C8B-B14F-4D97-AF65-F5344CB8AC3E}">
        <p14:creationId xmlns:p14="http://schemas.microsoft.com/office/powerpoint/2010/main" val="2979610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D2CB5D-5D4B-6230-8278-52D68C05C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87" y="4075133"/>
            <a:ext cx="4394200" cy="2209800"/>
          </a:xfrm>
        </p:spPr>
        <p:txBody>
          <a:bodyPr/>
          <a:lstStyle/>
          <a:p>
            <a:pPr marL="0" indent="0">
              <a:buNone/>
            </a:pPr>
            <a:r>
              <a:rPr lang="nb-NO" sz="2400" b="1" dirty="0"/>
              <a:t>Kontakt:</a:t>
            </a:r>
          </a:p>
          <a:p>
            <a:pPr marL="0" indent="0">
              <a:buNone/>
            </a:pPr>
            <a:r>
              <a:rPr lang="nb-NO" sz="2400" dirty="0"/>
              <a:t>Ingvild Hestnes</a:t>
            </a:r>
          </a:p>
          <a:p>
            <a:pPr marL="0" indent="0">
              <a:buNone/>
            </a:pPr>
            <a:r>
              <a:rPr lang="nb-NO" sz="2400" dirty="0">
                <a:hlinkClick r:id="rId2"/>
              </a:rPr>
              <a:t>ingvildhestnes@gmail.com</a:t>
            </a:r>
            <a:endParaRPr lang="nb-NO" sz="2400" dirty="0"/>
          </a:p>
          <a:p>
            <a:pPr marL="0" indent="0">
              <a:buNone/>
            </a:pPr>
            <a:r>
              <a:rPr lang="nb-NO" sz="2400" dirty="0" err="1"/>
              <a:t>Tlf</a:t>
            </a:r>
            <a:r>
              <a:rPr lang="nb-NO" sz="2400" dirty="0"/>
              <a:t>: 98885651</a:t>
            </a:r>
          </a:p>
        </p:txBody>
      </p:sp>
      <p:sp>
        <p:nvSpPr>
          <p:cNvPr id="9" name="Snakkeboble: oval 8">
            <a:extLst>
              <a:ext uri="{FF2B5EF4-FFF2-40B4-BE49-F238E27FC236}">
                <a16:creationId xmlns:a16="http://schemas.microsoft.com/office/drawing/2014/main" id="{044944E8-2A06-DCF6-1782-371C240DBFD8}"/>
              </a:ext>
            </a:extLst>
          </p:cNvPr>
          <p:cNvSpPr/>
          <p:nvPr/>
        </p:nvSpPr>
        <p:spPr>
          <a:xfrm rot="784205">
            <a:off x="2507764" y="300987"/>
            <a:ext cx="5697648" cy="3821756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latin typeface="Aldhabi" panose="020F0502020204030204" pitchFamily="2" charset="-78"/>
                <a:cs typeface="Aldhabi" panose="020F0502020204030204" pitchFamily="2" charset="-78"/>
              </a:rPr>
              <a:t>Takk for meg!</a:t>
            </a:r>
            <a:r>
              <a:rPr lang="nb-NO" sz="5400" dirty="0">
                <a:latin typeface="Aldhabi" panose="020F0502020204030204" pitchFamily="2" charset="-78"/>
                <a:cs typeface="Aldhabi" panose="020F0502020204030204" pitchFamily="2" charset="-78"/>
              </a:rPr>
              <a:t> 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B7A19BC-F2C2-4D77-5EC8-FC3AAAEA206F}"/>
              </a:ext>
            </a:extLst>
          </p:cNvPr>
          <p:cNvSpPr txBox="1"/>
          <p:nvPr/>
        </p:nvSpPr>
        <p:spPr>
          <a:xfrm>
            <a:off x="7244145" y="4208502"/>
            <a:ext cx="4947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Takk til medforfattere</a:t>
            </a:r>
            <a:r>
              <a:rPr lang="nb-NO" sz="2400" dirty="0"/>
              <a:t>; </a:t>
            </a:r>
          </a:p>
          <a:p>
            <a:r>
              <a:rPr lang="nb-NO" sz="2400" dirty="0"/>
              <a:t>Lene B. Solberg, Haakon E. Meyer, </a:t>
            </a:r>
          </a:p>
          <a:p>
            <a:r>
              <a:rPr lang="nb-NO" sz="2400" dirty="0"/>
              <a:t>Mads Sundet, </a:t>
            </a:r>
            <a:r>
              <a:rPr lang="nb-NO" sz="2400" dirty="0" err="1"/>
              <a:t>Raju</a:t>
            </a:r>
            <a:r>
              <a:rPr lang="nb-NO" sz="2400" dirty="0"/>
              <a:t> </a:t>
            </a:r>
            <a:r>
              <a:rPr lang="nb-NO" sz="2400" dirty="0" err="1"/>
              <a:t>Rimal</a:t>
            </a:r>
            <a:r>
              <a:rPr lang="nb-NO" sz="2400" dirty="0"/>
              <a:t>, </a:t>
            </a:r>
          </a:p>
          <a:p>
            <a:r>
              <a:rPr lang="nb-NO" sz="2400" dirty="0"/>
              <a:t>Lars </a:t>
            </a:r>
            <a:r>
              <a:rPr lang="nb-NO" sz="2400" dirty="0" err="1"/>
              <a:t>Nordsletten</a:t>
            </a:r>
            <a:r>
              <a:rPr lang="nb-NO" sz="2400" dirty="0"/>
              <a:t>, Kari Anne </a:t>
            </a:r>
            <a:r>
              <a:rPr lang="nb-NO" sz="2400" dirty="0" err="1"/>
              <a:t>Hakestad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019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E79F462-24BF-1FB3-4D45-7891447B2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58" y="1330036"/>
            <a:ext cx="7031542" cy="267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ilde 3" descr="Et bilde som inneholder tekst, plakat, grafisk design, bok&#10;&#10;Automatisk generert beskrivelse">
            <a:extLst>
              <a:ext uri="{FF2B5EF4-FFF2-40B4-BE49-F238E27FC236}">
                <a16:creationId xmlns:a16="http://schemas.microsoft.com/office/drawing/2014/main" id="{626BFDB5-24C9-0561-0C50-D49461514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32" y="0"/>
            <a:ext cx="4262356" cy="57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6667" y="997286"/>
            <a:ext cx="6121998" cy="366077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Høyest forekomst av hoftebrudd i Europa og Nord-Amerika </a:t>
            </a:r>
            <a:r>
              <a:rPr lang="nb-NO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Oslo- verdens høyeste forekomst av hoftebrudd </a:t>
            </a:r>
            <a:r>
              <a:rPr lang="nb-NO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Flere hoftebrudd i Oslo enn i resten av landet </a:t>
            </a:r>
            <a:r>
              <a:rPr lang="nb-NO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20418A2-0731-2A99-51E6-606F41207F35}"/>
              </a:ext>
            </a:extLst>
          </p:cNvPr>
          <p:cNvSpPr txBox="1"/>
          <p:nvPr/>
        </p:nvSpPr>
        <p:spPr>
          <a:xfrm>
            <a:off x="2853978" y="5380616"/>
            <a:ext cx="38189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nb-NO" sz="1200" dirty="0" err="1"/>
              <a:t>Sing</a:t>
            </a:r>
            <a:r>
              <a:rPr lang="nb-NO" sz="1200" dirty="0"/>
              <a:t> et al, 2023; </a:t>
            </a:r>
            <a:r>
              <a:rPr lang="nb-NO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nb-NO" sz="1200" dirty="0"/>
              <a:t>Støen et al. 2012; </a:t>
            </a:r>
            <a:r>
              <a:rPr lang="nb-NO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nb-NO" sz="1200" dirty="0"/>
              <a:t>Forsen et al. 2020</a:t>
            </a:r>
          </a:p>
        </p:txBody>
      </p:sp>
      <p:sp>
        <p:nvSpPr>
          <p:cNvPr id="4" name="AutoShape 2" descr="An elderly woman in her own home, a cozy but modest living room. She is frail with a slender build and thinning gray hair. The woman is in the process of falling near a large area rug or carpet on the floor. The room is simple with a few pieces of furniture, such as a couch, a small coffee table, and some family photos on the wall. Her posture shows the moment of the fall, with one leg bent awkwardly, and her face reflecting a mixture of surprise and pain, emphasizing the seriousness of the injury.">
            <a:extLst>
              <a:ext uri="{FF2B5EF4-FFF2-40B4-BE49-F238E27FC236}">
                <a16:creationId xmlns:a16="http://schemas.microsoft.com/office/drawing/2014/main" id="{1A1A3580-CF94-B80F-1209-E13664E2EA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478280"/>
            <a:ext cx="210312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4" descr="An elderly woman in her own home, a cozy but modest living room. She is frail with a slender build and thinning gray hair. The woman is in the process of falling near a large area rug or carpet on the floor. The room is simple with a few pieces of furniture, such as a couch, a small coffee table, and some family photos on the wall. Her posture shows the moment of the fall, with one leg bent awkwardly, and her face reflecting a mixture of surprise and pain, emphasizing the seriousness of the injury.">
            <a:extLst>
              <a:ext uri="{FF2B5EF4-FFF2-40B4-BE49-F238E27FC236}">
                <a16:creationId xmlns:a16="http://schemas.microsoft.com/office/drawing/2014/main" id="{454EA5D3-ED8A-652F-E203-3F260BA111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155551"/>
            <a:ext cx="2425849" cy="24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" name="Pil: vinkeltegn 13">
            <a:extLst>
              <a:ext uri="{FF2B5EF4-FFF2-40B4-BE49-F238E27FC236}">
                <a16:creationId xmlns:a16="http://schemas.microsoft.com/office/drawing/2014/main" id="{B5664C42-786B-8D97-B95E-B89681E78A69}"/>
              </a:ext>
            </a:extLst>
          </p:cNvPr>
          <p:cNvSpPr/>
          <p:nvPr/>
        </p:nvSpPr>
        <p:spPr>
          <a:xfrm>
            <a:off x="272649" y="1170791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B5D65278-7627-CA87-53BF-BDD59495C88D}"/>
              </a:ext>
            </a:extLst>
          </p:cNvPr>
          <p:cNvSpPr/>
          <p:nvPr/>
        </p:nvSpPr>
        <p:spPr>
          <a:xfrm>
            <a:off x="295169" y="4003405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2F6DA95C-A0F6-385B-AB12-88BE625B00DF}"/>
              </a:ext>
            </a:extLst>
          </p:cNvPr>
          <p:cNvSpPr/>
          <p:nvPr/>
        </p:nvSpPr>
        <p:spPr>
          <a:xfrm>
            <a:off x="272648" y="2566811"/>
            <a:ext cx="462579" cy="43658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8CCF530-AECA-1B27-404B-C648ABB593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793"/>
          <a:stretch/>
        </p:blipFill>
        <p:spPr>
          <a:xfrm>
            <a:off x="7086502" y="859287"/>
            <a:ext cx="4659828" cy="401706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A893DD2-E165-46DE-C02A-0E8A804C721E}"/>
              </a:ext>
            </a:extLst>
          </p:cNvPr>
          <p:cNvSpPr txBox="1"/>
          <p:nvPr/>
        </p:nvSpPr>
        <p:spPr>
          <a:xfrm>
            <a:off x="10843088" y="5645840"/>
            <a:ext cx="1864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Ikon: </a:t>
            </a:r>
            <a:r>
              <a:rPr lang="nb-NO" sz="900" dirty="0" err="1"/>
              <a:t>TheNounProject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85744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B69DCDFE-B534-1A33-EC1D-CD83C4F0CC5C}"/>
              </a:ext>
            </a:extLst>
          </p:cNvPr>
          <p:cNvSpPr/>
          <p:nvPr/>
        </p:nvSpPr>
        <p:spPr>
          <a:xfrm>
            <a:off x="1599676" y="372180"/>
            <a:ext cx="9243412" cy="13081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400" dirty="0">
                <a:solidFill>
                  <a:schemeClr val="tx1"/>
                </a:solidFill>
              </a:rPr>
              <a:t>Hoftebrudd i Oslo i 2019 = 758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6D0276C-611F-D067-763A-638EBBF473A9}"/>
              </a:ext>
            </a:extLst>
          </p:cNvPr>
          <p:cNvSpPr txBox="1"/>
          <p:nvPr/>
        </p:nvSpPr>
        <p:spPr>
          <a:xfrm>
            <a:off x="969735" y="4399345"/>
            <a:ext cx="2268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/>
              <a:t>95%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9E59E3A-6EFB-CC0A-CD54-350D9586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234"/>
          <a:stretch/>
        </p:blipFill>
        <p:spPr>
          <a:xfrm>
            <a:off x="2447463" y="3928766"/>
            <a:ext cx="2771581" cy="221077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924FA18-0016-8C7A-6106-97495AC7B6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6311"/>
          <a:stretch/>
        </p:blipFill>
        <p:spPr>
          <a:xfrm>
            <a:off x="5885718" y="1944677"/>
            <a:ext cx="2174480" cy="18198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14C17DF-EDF5-5818-82D0-0AFD740F2BF9}"/>
              </a:ext>
            </a:extLst>
          </p:cNvPr>
          <p:cNvSpPr txBox="1"/>
          <p:nvPr/>
        </p:nvSpPr>
        <p:spPr>
          <a:xfrm>
            <a:off x="4084950" y="2473143"/>
            <a:ext cx="2268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/>
              <a:t>73</a:t>
            </a:r>
            <a:r>
              <a:rPr lang="nb-NO" sz="8000" dirty="0"/>
              <a:t>%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ED1A068-32B7-2B35-0019-7EA33F9C6EF7}"/>
              </a:ext>
            </a:extLst>
          </p:cNvPr>
          <p:cNvSpPr txBox="1"/>
          <p:nvPr/>
        </p:nvSpPr>
        <p:spPr>
          <a:xfrm>
            <a:off x="7645799" y="4399345"/>
            <a:ext cx="2268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/>
              <a:t>53</a:t>
            </a:r>
            <a:r>
              <a:rPr lang="nb-NO" sz="8000" dirty="0"/>
              <a:t>%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0275809-FF2E-EE7A-116A-5C5634CF64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3191"/>
          <a:stretch/>
        </p:blipFill>
        <p:spPr>
          <a:xfrm>
            <a:off x="9499587" y="3571504"/>
            <a:ext cx="2233234" cy="193864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5EE3B8B-D049-16BD-B8EE-8ECE3F05FD5B}"/>
              </a:ext>
            </a:extLst>
          </p:cNvPr>
          <p:cNvSpPr txBox="1"/>
          <p:nvPr/>
        </p:nvSpPr>
        <p:spPr>
          <a:xfrm>
            <a:off x="10843088" y="5645840"/>
            <a:ext cx="1864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Ikon: </a:t>
            </a:r>
            <a:r>
              <a:rPr lang="nb-NO" sz="900" dirty="0" err="1"/>
              <a:t>TheNounProject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34056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0E6836D3-5CC4-60CD-D70B-21E49C388FEF}"/>
              </a:ext>
            </a:extLst>
          </p:cNvPr>
          <p:cNvSpPr txBox="1"/>
          <p:nvPr/>
        </p:nvSpPr>
        <p:spPr>
          <a:xfrm>
            <a:off x="6381251" y="3311574"/>
            <a:ext cx="4156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dirty="0"/>
              <a:t>446 (59%) lårhals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dirty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dirty="0"/>
              <a:t>312 (41%) </a:t>
            </a:r>
            <a:r>
              <a:rPr lang="nb-NO" sz="3200" dirty="0" err="1"/>
              <a:t>trokantær</a:t>
            </a:r>
            <a:endParaRPr lang="nb-NO" sz="32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37BE7CC-2A86-080A-554C-C6DAF316BC6B}"/>
              </a:ext>
            </a:extLst>
          </p:cNvPr>
          <p:cNvSpPr/>
          <p:nvPr/>
        </p:nvSpPr>
        <p:spPr>
          <a:xfrm>
            <a:off x="1821977" y="2639403"/>
            <a:ext cx="4156882" cy="260817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8ADC6ED-8BE6-BC88-C417-C5C99B2E74AE}"/>
              </a:ext>
            </a:extLst>
          </p:cNvPr>
          <p:cNvSpPr txBox="1"/>
          <p:nvPr/>
        </p:nvSpPr>
        <p:spPr>
          <a:xfrm>
            <a:off x="2163058" y="2796099"/>
            <a:ext cx="34747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dirty="0"/>
              <a:t>70% kvinner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6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dirty="0"/>
              <a:t>Median alder: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dirty="0"/>
              <a:t>84 år kvinner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dirty="0"/>
              <a:t>79 år menn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A737DE1-B889-C02B-A9C8-3A94D64B80D0}"/>
              </a:ext>
            </a:extLst>
          </p:cNvPr>
          <p:cNvSpPr/>
          <p:nvPr/>
        </p:nvSpPr>
        <p:spPr>
          <a:xfrm>
            <a:off x="1599676" y="372180"/>
            <a:ext cx="9243412" cy="13081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400" dirty="0">
                <a:solidFill>
                  <a:schemeClr val="tx1"/>
                </a:solidFill>
              </a:rPr>
              <a:t>Hoftebrudd i Oslo i 2019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ED937B8-2647-B10A-3E61-2A897DE5AB7D}"/>
              </a:ext>
            </a:extLst>
          </p:cNvPr>
          <p:cNvSpPr/>
          <p:nvPr/>
        </p:nvSpPr>
        <p:spPr>
          <a:xfrm>
            <a:off x="6381249" y="2646176"/>
            <a:ext cx="4156882" cy="260817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00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DBE6698-6D8A-C78F-D796-44DA1D441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80" y="532399"/>
            <a:ext cx="4724569" cy="181895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903D3E5-4706-C2EA-D134-EE26761FB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109" y="532399"/>
            <a:ext cx="6089198" cy="170497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885777C-4820-A69C-DF63-73E131A63B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728"/>
          <a:stretch/>
        </p:blipFill>
        <p:spPr>
          <a:xfrm>
            <a:off x="461679" y="3086167"/>
            <a:ext cx="4724569" cy="153555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2A42D7E-D611-3F11-8913-12DCA1BC6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109" y="3086167"/>
            <a:ext cx="4950691" cy="2153551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7CC17CFB-07B5-9AD3-78A3-715CBE9E0827}"/>
              </a:ext>
            </a:extLst>
          </p:cNvPr>
          <p:cNvCxnSpPr/>
          <p:nvPr/>
        </p:nvCxnSpPr>
        <p:spPr>
          <a:xfrm>
            <a:off x="5669280" y="344245"/>
            <a:ext cx="0" cy="53142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A4154E11-D6CC-C9A2-7E3E-18A15FA8A3B4}"/>
              </a:ext>
            </a:extLst>
          </p:cNvPr>
          <p:cNvCxnSpPr>
            <a:cxnSpLocks/>
          </p:cNvCxnSpPr>
          <p:nvPr/>
        </p:nvCxnSpPr>
        <p:spPr>
          <a:xfrm flipH="1">
            <a:off x="322729" y="2767788"/>
            <a:ext cx="113600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61517" y="363034"/>
            <a:ext cx="1904255" cy="1774524"/>
          </a:xfrm>
        </p:spPr>
        <p:txBody>
          <a:bodyPr/>
          <a:lstStyle/>
          <a:p>
            <a:r>
              <a:rPr lang="nb-NO" sz="5400" dirty="0">
                <a:solidFill>
                  <a:schemeClr val="tx1"/>
                </a:solidFill>
              </a:rPr>
              <a:t>1978-2019</a:t>
            </a:r>
            <a:br>
              <a:rPr lang="nb-NO" sz="5400" dirty="0">
                <a:solidFill>
                  <a:schemeClr val="tx1"/>
                </a:solidFill>
              </a:rPr>
            </a:br>
            <a:endParaRPr lang="nb-NO" sz="5400" dirty="0">
              <a:solidFill>
                <a:schemeClr val="tx1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7" y="-1"/>
            <a:ext cx="9374940" cy="6826809"/>
          </a:xfr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22BDAB0-EA39-489B-ADCC-C1E940610DD0}"/>
              </a:ext>
            </a:extLst>
          </p:cNvPr>
          <p:cNvSpPr/>
          <p:nvPr/>
        </p:nvSpPr>
        <p:spPr>
          <a:xfrm>
            <a:off x="3172691" y="363034"/>
            <a:ext cx="2209055" cy="4361365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39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130094"/>
              </p:ext>
            </p:extLst>
          </p:nvPr>
        </p:nvGraphicFramePr>
        <p:xfrm>
          <a:off x="1612900" y="150607"/>
          <a:ext cx="9537700" cy="567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463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S - Overordnet – UIO NO" id="{9DBC855B-0B83-48AD-A4D7-334950C61A6E}" vid="{F4F741FA-FFE5-4A34-AC6B-D53D2CE4CE1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d2fee4-f966-4b18-be43-daf3702d7d8a"/>
    <FNSPRollUpIngress xmlns="9bd2fee4-f966-4b18-be43-daf3702d7d8a" xsi:nil="true"/>
    <TaxKeywordTaxHTField xmlns="9bd2fee4-f966-4b18-be43-daf3702d7d8a">
      <Terms xmlns="http://schemas.microsoft.com/office/infopath/2007/PartnerControls">
        <TermInfo xmlns="http://schemas.microsoft.com/office/infopath/2007/PartnerControls">
          <TermName xmlns="http://schemas.microsoft.com/office/infopath/2007/PartnerControls">_£Bilde</TermName>
          <TermId xmlns="http://schemas.microsoft.com/office/infopath/2007/PartnerControls">11111111-1111-1111-1111-111111111111</TermId>
        </TermInfo>
      </Terms>
    </TaxKeywordTaxHTField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BAE3D978FAEB4686AA585E92FCD550" ma:contentTypeVersion="24" ma:contentTypeDescription="Opprett et nytt dokument." ma:contentTypeScope="" ma:versionID="768fd7e36a67a420fb99df17746222ac">
  <xsd:schema xmlns:xsd="http://www.w3.org/2001/XMLSchema" xmlns:xs="http://www.w3.org/2001/XMLSchema" xmlns:p="http://schemas.microsoft.com/office/2006/metadata/properties" xmlns:ns1="http://schemas.microsoft.com/sharepoint/v3" xmlns:ns2="9bd2fee4-f966-4b18-be43-daf3702d7d8a" targetNamespace="http://schemas.microsoft.com/office/2006/metadata/properties" ma:root="true" ma:fieldsID="2fb046964cda6642f338729c2ad66851" ns1:_="" ns2:_="">
    <xsd:import namespace="http://schemas.microsoft.com/sharepoint/v3"/>
    <xsd:import namespace="9bd2fee4-f966-4b18-be43-daf3702d7d8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2fee4-f966-4b18-be43-daf3702d7d8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cb1fb2a3-5973-49f9-b9fa-d726c68fd4b6}" ma:internalName="TaxCatchAll" ma:showField="CatchAllData" ma:web="9bd2fee4-f966-4b18-be43-daf3702d7d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cb1fb2a3-5973-49f9-b9fa-d726c68fd4b6}" ma:internalName="TaxCatchAllLabel" ma:readOnly="true" ma:showField="CatchAllDataLabel" ma:web="9bd2fee4-f966-4b18-be43-daf3702d7d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84156F-C1EB-4BD2-AF95-75D305D82614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bd2fee4-f966-4b18-be43-daf3702d7d8a"/>
  </ds:schemaRefs>
</ds:datastoreItem>
</file>

<file path=customXml/itemProps2.xml><?xml version="1.0" encoding="utf-8"?>
<ds:datastoreItem xmlns:ds="http://schemas.openxmlformats.org/officeDocument/2006/customXml" ds:itemID="{56CD49DE-C878-4E20-9BDD-DEAAF7439E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bd2fee4-f966-4b18-be43-daf3702d7d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1EADB5-E7F5-409B-981A-6AB96E1C8D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UIO NO</Template>
  <TotalTime>6112</TotalTime>
  <Words>1211</Words>
  <Application>Microsoft Office PowerPoint</Application>
  <PresentationFormat>Widescreen</PresentationFormat>
  <Paragraphs>223</Paragraphs>
  <Slides>27</Slides>
  <Notes>25</Notes>
  <HiddenSlides>0</HiddenSlides>
  <MMClips>0</MMClips>
  <ScaleCrop>false</ScaleCrop>
  <HeadingPairs>
    <vt:vector size="6" baseType="variant">
      <vt:variant>
        <vt:lpstr>Brukte skrifter</vt:lpstr>
      </vt:variant>
      <vt:variant>
        <vt:i4>11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9" baseType="lpstr">
      <vt:lpstr>Abadi Extra Light</vt:lpstr>
      <vt:lpstr>Aldhabi</vt:lpstr>
      <vt:lpstr>Arial</vt:lpstr>
      <vt:lpstr>Arial</vt:lpstr>
      <vt:lpstr>Baskerville Old Face</vt:lpstr>
      <vt:lpstr>Calibri</vt:lpstr>
      <vt:lpstr>Inter</vt:lpstr>
      <vt:lpstr>museo-sans-rounded</vt:lpstr>
      <vt:lpstr>Segoe UI</vt:lpstr>
      <vt:lpstr>Times New Roman</vt:lpstr>
      <vt:lpstr>Wingdings</vt:lpstr>
      <vt:lpstr>Office-tema</vt:lpstr>
      <vt:lpstr>Forekomst og forebygging av hoftebrudd</vt:lpstr>
      <vt:lpstr>Forekomst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1978-2019 </vt:lpstr>
      <vt:lpstr>PowerPoint-presentasjon</vt:lpstr>
      <vt:lpstr>PowerPoint-presentasjon</vt:lpstr>
      <vt:lpstr>PowerPoint-presentasjon</vt:lpstr>
      <vt:lpstr>PowerPoint-presentasjon</vt:lpstr>
      <vt:lpstr>Endringer i bruddtype</vt:lpstr>
      <vt:lpstr>PowerPoint-presentasjon</vt:lpstr>
      <vt:lpstr>PowerPoint-presentasjon</vt:lpstr>
      <vt:lpstr>PowerPoint-presentasjon</vt:lpstr>
      <vt:lpstr>Friskere eldre befolkning</vt:lpstr>
      <vt:lpstr>Hva er spesielt med Oslo?</vt:lpstr>
      <vt:lpstr>PowerPoint-presentasjon</vt:lpstr>
      <vt:lpstr>PowerPoint-presentasjon</vt:lpstr>
      <vt:lpstr>Osteoporosebehandling</vt:lpstr>
      <vt:lpstr>Hva er spesielt med Oslo?</vt:lpstr>
      <vt:lpstr>Men er dette nok?</vt:lpstr>
      <vt:lpstr>PowerPoint-presentasjon</vt:lpstr>
      <vt:lpstr>PowerPoint-presentasjon</vt:lpstr>
      <vt:lpstr>PowerPoint-presentasjon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 fracture incidence in Oslo</dc:title>
  <dc:subject>pptmal</dc:subject>
  <dc:creator>Ingvild Hestnes</dc:creator>
  <cp:keywords>N</cp:keywords>
  <cp:lastModifiedBy>edel bruun bastøe</cp:lastModifiedBy>
  <cp:revision>17</cp:revision>
  <dcterms:created xsi:type="dcterms:W3CDTF">2024-08-06T10:47:55Z</dcterms:created>
  <dcterms:modified xsi:type="dcterms:W3CDTF">2025-04-11T10:23:33Z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0x010100D4BAE3D978FAEB4686AA585E92FCD550</vt:lpwstr>
  </property>
  <property fmtid="{D5CDD505-2E9C-101B-9397-08002B2CF9AE}" pid="3" name="TaxKeyword">
    <vt:lpwstr/>
  </property>
</Properties>
</file>