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34"/>
  </p:notesMasterIdLst>
  <p:sldIdLst>
    <p:sldId id="296" r:id="rId7"/>
    <p:sldId id="300" r:id="rId8"/>
    <p:sldId id="285" r:id="rId9"/>
    <p:sldId id="263" r:id="rId10"/>
    <p:sldId id="264" r:id="rId11"/>
    <p:sldId id="279" r:id="rId12"/>
    <p:sldId id="265" r:id="rId13"/>
    <p:sldId id="284" r:id="rId14"/>
    <p:sldId id="266" r:id="rId15"/>
    <p:sldId id="268" r:id="rId16"/>
    <p:sldId id="301" r:id="rId17"/>
    <p:sldId id="291" r:id="rId18"/>
    <p:sldId id="280" r:id="rId19"/>
    <p:sldId id="281" r:id="rId20"/>
    <p:sldId id="292" r:id="rId21"/>
    <p:sldId id="289" r:id="rId22"/>
    <p:sldId id="275" r:id="rId23"/>
    <p:sldId id="277" r:id="rId24"/>
    <p:sldId id="283" r:id="rId25"/>
    <p:sldId id="271" r:id="rId26"/>
    <p:sldId id="269" r:id="rId27"/>
    <p:sldId id="272" r:id="rId28"/>
    <p:sldId id="298" r:id="rId29"/>
    <p:sldId id="287" r:id="rId30"/>
    <p:sldId id="299" r:id="rId31"/>
    <p:sldId id="286" r:id="rId32"/>
    <p:sldId id="288" r:id="rId3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5036" autoAdjust="0"/>
  </p:normalViewPr>
  <p:slideViewPr>
    <p:cSldViewPr snapToGrid="0" showGuides="1">
      <p:cViewPr>
        <p:scale>
          <a:sx n="50" d="100"/>
          <a:sy n="50" d="100"/>
        </p:scale>
        <p:origin x="968" y="32"/>
      </p:cViewPr>
      <p:guideLst>
        <p:guide orient="horz" pos="2115"/>
        <p:guide pos="2857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7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6D68B-A986-4378-9DE7-F26104CE236C}" type="datetimeFigureOut">
              <a:rPr lang="nb-NO" smtClean="0"/>
              <a:t>24.10.2020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C62F3-B3A1-4F36-BB4F-2348621257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9794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800" i="1" dirty="0">
                <a:solidFill>
                  <a:schemeClr val="bg1"/>
                </a:solidFill>
              </a:rPr>
              <a:t>..en kjenning av politiet..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C62F3-B3A1-4F36-BB4F-234862125717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7829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C62F3-B3A1-4F36-BB4F-234862125717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9187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C62F3-B3A1-4F36-BB4F-234862125717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949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C62F3-B3A1-4F36-BB4F-234862125717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3360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C62F3-B3A1-4F36-BB4F-234862125717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7757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C62F3-B3A1-4F36-BB4F-234862125717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1483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b-NO" sz="2800" dirty="0"/>
              <a:t>..ECMO på UNN..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C62F3-B3A1-4F36-BB4F-234862125717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1182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.spørsmål eller kommentarer..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C62F3-B3A1-4F36-BB4F-234862125717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3044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C62F3-B3A1-4F36-BB4F-23486212571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1587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C62F3-B3A1-4F36-BB4F-234862125717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4638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i="1" dirty="0">
                <a:solidFill>
                  <a:schemeClr val="bg1"/>
                </a:solidFill>
              </a:rPr>
              <a:t>.. Hadde vakt på anestesien til 17.00.. ..fikk lov hos Tommy å gå et par minutter</a:t>
            </a:r>
            <a:r>
              <a:rPr lang="nb-NO" sz="1200" i="1" baseline="0" dirty="0">
                <a:solidFill>
                  <a:schemeClr val="bg1"/>
                </a:solidFill>
              </a:rPr>
              <a:t> før fra anestesien..</a:t>
            </a:r>
            <a:endParaRPr lang="nb-NO" sz="1200" i="1" dirty="0">
              <a:solidFill>
                <a:schemeClr val="bg1"/>
              </a:solidFill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C62F3-B3A1-4F36-BB4F-234862125717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0540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C62F3-B3A1-4F36-BB4F-23486212571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6400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C62F3-B3A1-4F36-BB4F-234862125717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1367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C62F3-B3A1-4F36-BB4F-234862125717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3407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C62F3-B3A1-4F36-BB4F-234862125717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9302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C62F3-B3A1-4F36-BB4F-234862125717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1933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1553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6733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6312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EBE34-B1F6-4C4E-BD98-9113BAA1564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2342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EBE34-B1F6-4C4E-BD98-9113BAA1564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560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EBE34-B1F6-4C4E-BD98-9113BAA1564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1403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EBE34-B1F6-4C4E-BD98-9113BAA1564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1627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EBE34-B1F6-4C4E-BD98-9113BAA1564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5107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EBE34-B1F6-4C4E-BD98-9113BAA1564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3898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EBE34-B1F6-4C4E-BD98-9113BAA1564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5568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EBE34-B1F6-4C4E-BD98-9113BAA1564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8935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8275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483" y="1433838"/>
            <a:ext cx="8712486" cy="47431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3627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EBE34-B1F6-4C4E-BD98-9113BAA1564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7767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EBE34-B1F6-4C4E-BD98-9113BAA1564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4431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EBE34-B1F6-4C4E-BD98-9113BAA1564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545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39EB5-28F9-415F-883C-B78A5DA1E6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8259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39EB5-28F9-415F-883C-B78A5DA1E6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6153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39EB5-28F9-415F-883C-B78A5DA1E6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1717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39EB5-28F9-415F-883C-B78A5DA1E6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5867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39EB5-28F9-415F-883C-B78A5DA1E6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7174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39EB5-28F9-415F-883C-B78A5DA1E6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52371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39EB5-28F9-415F-883C-B78A5DA1E6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944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9210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39EB5-28F9-415F-883C-B78A5DA1E6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77810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39EB5-28F9-415F-883C-B78A5DA1E6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6615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39EB5-28F9-415F-883C-B78A5DA1E6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184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39EB5-28F9-415F-883C-B78A5DA1E6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4682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CD10-1406-450F-A42F-A5471C8E1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43148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CD10-1406-450F-A42F-A5471C8E1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39857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CD10-1406-450F-A42F-A5471C8E1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03343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CD10-1406-450F-A42F-A5471C8E1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92636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CD10-1406-450F-A42F-A5471C8E1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67249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CD10-1406-450F-A42F-A5471C8E1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463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3020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CD10-1406-450F-A42F-A5471C8E1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90347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CD10-1406-450F-A42F-A5471C8E1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03847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CD10-1406-450F-A42F-A5471C8E1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86270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CD10-1406-450F-A42F-A5471C8E1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06373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CD10-1406-450F-A42F-A5471C8E1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38488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C6D6-CF40-47A7-B1FE-44DD49FA95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22119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C6D6-CF40-47A7-B1FE-44DD49FA95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29513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C6D6-CF40-47A7-B1FE-44DD49FA95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3988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C6D6-CF40-47A7-B1FE-44DD49FA95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21121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C6D6-CF40-47A7-B1FE-44DD49FA95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4961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96350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C6D6-CF40-47A7-B1FE-44DD49FA95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88570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C6D6-CF40-47A7-B1FE-44DD49FA95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61731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C6D6-CF40-47A7-B1FE-44DD49FA95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92482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C6D6-CF40-47A7-B1FE-44DD49FA95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545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C6D6-CF40-47A7-B1FE-44DD49FA95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59604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C6D6-CF40-47A7-B1FE-44DD49FA95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43336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4C88-7A69-42D9-9813-79EEB37B7F4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9416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4C88-7A69-42D9-9813-79EEB37B7F4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32386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4C88-7A69-42D9-9813-79EEB37B7F4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13394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4C88-7A69-42D9-9813-79EEB37B7F4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376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4595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4C88-7A69-42D9-9813-79EEB37B7F4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88443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4C88-7A69-42D9-9813-79EEB37B7F4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42304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4C88-7A69-42D9-9813-79EEB37B7F4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72144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4C88-7A69-42D9-9813-79EEB37B7F4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18156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4C88-7A69-42D9-9813-79EEB37B7F4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34155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4C88-7A69-42D9-9813-79EEB37B7F4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45141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4C88-7A69-42D9-9813-79EEB37B7F4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0655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929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8970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144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3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E602D-47C7-4B19-97EC-D02E943149A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482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EBE34-B1F6-4C4E-BD98-9113BAA1564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570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39EB5-28F9-415F-883C-B78A5DA1E6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359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6CD10-1406-450F-A42F-A5471C8E12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755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1C6D6-CF40-47A7-B1FE-44DD49FA95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911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24C88-7A69-42D9-9813-79EEB37B7F4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406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nrk.no/tromsogfinnmark/olaf-oppdaget-den-forlatte-barnevogna_-_-sa-at-spor-ledet-ned-til-vannet-1.14815975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1.xml"/><Relationship Id="rId9" Type="http://schemas.openxmlformats.org/officeDocument/2006/relationships/hyperlink" Target="https://www.itromso.no/nyheter/2019/12/09/Olaf-Jacobsen-fant-barnevogna-p%C3%A5-Fagereng-%E2%80%93-Jeg-har-v%C3%A6rt-borti-forskjellige-ting-men-ingen-kan-v%C3%A6re-forberedt-p%C3%A5-noe-s%C3%A5nt-20579009.ec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s://www.vg.no/nyheter/innenriks/i/EWkEpP/fire-personer-ble-hentet-opp-fra-sjoeen-i-tromsoe-jente-i-barneskolealder-doede" TargetMode="External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hyperlink" Target="https://www.itromso.no/nyheter/2019/12/02/Redningsaksjon-ved-Kval%C3%B8yvegen-20528115.ece" TargetMode="Externa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pubmed.ncbi.nlm.nih.gov/10665559/" TargetMode="External"/><Relationship Id="rId5" Type="http://schemas.openxmlformats.org/officeDocument/2006/relationships/hyperlink" Target="https://pubmed.ncbi.nlm.nih.gov/22296952/?from_single_result=%22Hypothermic+cardiac+arrest+far+away+from+the+center+providing+rewarming+with+extracorporeal+circulation" TargetMode="Externa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hyperlink" Target="https://www.vg.no/nyheter/innenriks/i/Ad5Bp5/tromsoe-i-sorg-etter-doedsfallene-helt-fryktelig" TargetMode="External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6" Type="http://schemas.openxmlformats.org/officeDocument/2006/relationships/hyperlink" Target="https://ecmonord.com/" TargetMode="External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itromso.no/nyheter/2019/12/09/Olaf-Jacobsen-fant-barnevogna-p%C3%A5-Fagereng-%E2%80%93-Jeg-har-v%C3%A6rt-borti-forskjellige-ting-men-ingen-kan-v%C3%A6re-forberedt-p%C3%A5-noe-s%C3%A5nt-20579009.ece" TargetMode="External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hyperlink" Target="https://www.nettavisen.no/nyheter/innenriks/kvinne-og-tre-barn-hentet-opp-fra-sjoen-i-tromso--jente-i-barneskolealder-omkom/3423888356.html" TargetMode="Externa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1</a:t>
            </a:fld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24"/>
            <a:ext cx="9144000" cy="6994566"/>
          </a:xfrm>
          <a:prstGeom prst="rect">
            <a:avLst/>
          </a:prstGeom>
        </p:spPr>
      </p:pic>
      <p:sp>
        <p:nvSpPr>
          <p:cNvPr id="11" name="Plassholder for innhold 10"/>
          <p:cNvSpPr>
            <a:spLocks noGrp="1"/>
          </p:cNvSpPr>
          <p:nvPr>
            <p:ph idx="1"/>
          </p:nvPr>
        </p:nvSpPr>
        <p:spPr>
          <a:xfrm>
            <a:off x="-1" y="422225"/>
            <a:ext cx="9144001" cy="22387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b-NO" sz="6000" b="1" i="1" dirty="0">
                <a:solidFill>
                  <a:schemeClr val="bg1"/>
                </a:solidFill>
              </a:rPr>
              <a:t>.. Når ulykken er ute ..</a:t>
            </a:r>
          </a:p>
          <a:p>
            <a:pPr marL="0" indent="0" algn="ctr">
              <a:buNone/>
            </a:pPr>
            <a:endParaRPr lang="nb-NO" sz="1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nb-NO" sz="4400" b="1" dirty="0">
                <a:solidFill>
                  <a:schemeClr val="bg1"/>
                </a:solidFill>
              </a:rPr>
              <a:t>..hypotermi - drukning..</a:t>
            </a:r>
          </a:p>
          <a:p>
            <a:pPr marL="0" indent="0" algn="ctr">
              <a:buNone/>
            </a:pPr>
            <a:r>
              <a:rPr lang="nb-NO" sz="3200" dirty="0">
                <a:solidFill>
                  <a:schemeClr val="bg1"/>
                </a:solidFill>
              </a:rPr>
              <a:t>..4 personer hentes opp fra sjøen </a:t>
            </a:r>
          </a:p>
          <a:p>
            <a:pPr marL="0" indent="0" algn="ctr">
              <a:buNone/>
            </a:pPr>
            <a:r>
              <a:rPr lang="nb-NO" sz="3200" dirty="0">
                <a:solidFill>
                  <a:schemeClr val="bg1"/>
                </a:solidFill>
              </a:rPr>
              <a:t>i Tromsø </a:t>
            </a:r>
          </a:p>
          <a:p>
            <a:pPr marL="0" indent="0" algn="ctr">
              <a:buNone/>
            </a:pPr>
            <a:r>
              <a:rPr lang="nb-NO" sz="3200" dirty="0">
                <a:solidFill>
                  <a:schemeClr val="bg1"/>
                </a:solidFill>
              </a:rPr>
              <a:t>Mandag 2. desember 2019 Kl.17.30</a:t>
            </a:r>
          </a:p>
          <a:p>
            <a:pPr marL="0" indent="0" algn="ctr">
              <a:buNone/>
            </a:pPr>
            <a:endParaRPr lang="nb-NO" sz="4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nb-NO" sz="4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nb-NO" sz="40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755" y="4130996"/>
            <a:ext cx="4125278" cy="23225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61626" y="6482212"/>
            <a:ext cx="3203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hlinkClick r:id="rId7"/>
              </a:rPr>
              <a:t>Foto: Pål Hansen, NRK-Troms</a:t>
            </a:r>
            <a:endParaRPr lang="nb-NO" sz="2000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" y="5380074"/>
            <a:ext cx="9098280" cy="15014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800" dirty="0">
                <a:solidFill>
                  <a:schemeClr val="bg1"/>
                </a:solidFill>
              </a:rPr>
              <a:t>Olaf Jacobsen</a:t>
            </a:r>
          </a:p>
          <a:p>
            <a:pPr marL="0" indent="0">
              <a:buNone/>
            </a:pPr>
            <a:r>
              <a:rPr lang="nb-NO" sz="1800" dirty="0">
                <a:solidFill>
                  <a:schemeClr val="bg1"/>
                </a:solidFill>
              </a:rPr>
              <a:t>Anestesisykepleier; anestesi og </a:t>
            </a:r>
            <a:r>
              <a:rPr lang="nb-NO" sz="1800" dirty="0" err="1">
                <a:solidFill>
                  <a:schemeClr val="bg1"/>
                </a:solidFill>
              </a:rPr>
              <a:t>flyambulanse</a:t>
            </a:r>
            <a:r>
              <a:rPr lang="nb-NO" sz="1800" dirty="0">
                <a:solidFill>
                  <a:schemeClr val="bg1"/>
                </a:solidFill>
              </a:rPr>
              <a:t>, UNN-Tromsø</a:t>
            </a:r>
          </a:p>
          <a:p>
            <a:pPr marL="0" indent="0">
              <a:buNone/>
            </a:pPr>
            <a:r>
              <a:rPr lang="nb-NO" sz="1800" dirty="0">
                <a:solidFill>
                  <a:schemeClr val="bg1"/>
                </a:solidFill>
              </a:rPr>
              <a:t>Universitetslærer, Master i sykepleie, studieretning </a:t>
            </a:r>
            <a:r>
              <a:rPr lang="nb-NO" sz="1800" dirty="0" err="1">
                <a:solidFill>
                  <a:schemeClr val="bg1"/>
                </a:solidFill>
              </a:rPr>
              <a:t>anestesispl</a:t>
            </a:r>
            <a:r>
              <a:rPr lang="nb-NO" sz="1800" dirty="0">
                <a:solidFill>
                  <a:schemeClr val="bg1"/>
                </a:solidFill>
              </a:rPr>
              <a:t>. UIT</a:t>
            </a:r>
          </a:p>
          <a:p>
            <a:pPr marL="0" indent="0">
              <a:buNone/>
            </a:pPr>
            <a:r>
              <a:rPr lang="nb-NO" sz="1800" dirty="0">
                <a:solidFill>
                  <a:schemeClr val="bg1"/>
                </a:solidFill>
              </a:rPr>
              <a:t>Medlem Tromsø Røde Kors Hjelpekorps</a:t>
            </a:r>
          </a:p>
          <a:p>
            <a:pPr marL="0" indent="0">
              <a:buNone/>
            </a:pPr>
            <a:endParaRPr lang="nb-NO" sz="1800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330">
        <p14:prism/>
      </p:transition>
    </mc:Choice>
    <mc:Fallback xmlns="">
      <p:transition spd="slow" advTm="153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5635"/>
            <a:ext cx="7886700" cy="549277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/>
              <a:t>..</a:t>
            </a:r>
            <a:r>
              <a:rPr lang="nb-NO" b="1" i="1" dirty="0">
                <a:effectLst>
                  <a:outerShdw blurRad="38100" dist="63500" dir="4080000" algn="tl" rotWithShape="0">
                    <a:srgbClr val="969696"/>
                  </a:outerShdw>
                </a:effectLst>
              </a:rPr>
              <a:t> Hjerte-lungeredning</a:t>
            </a:r>
            <a:r>
              <a:rPr lang="nb-NO" dirty="0"/>
              <a:t>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773" y="754912"/>
            <a:ext cx="8496728" cy="5422051"/>
          </a:xfrm>
        </p:spPr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4000" kern="1200" dirty="0">
                <a:solidFill>
                  <a:schemeClr val="tx1"/>
                </a:solidFill>
                <a:effectLst/>
              </a:rPr>
              <a:t>..politiet har fått </a:t>
            </a:r>
            <a:r>
              <a:rPr lang="nb-NO" sz="4000" b="1" kern="1200" dirty="0">
                <a:solidFill>
                  <a:schemeClr val="tx1"/>
                </a:solidFill>
                <a:effectLst/>
              </a:rPr>
              <a:t>3 personer opp av vannet og roper start HLR og de starter HLR</a:t>
            </a:r>
            <a:r>
              <a:rPr lang="nb-NO" sz="4000" b="0" kern="1200" baseline="0" dirty="0">
                <a:solidFill>
                  <a:schemeClr val="tx1"/>
                </a:solidFill>
                <a:effectLst/>
              </a:rPr>
              <a:t> p</a:t>
            </a:r>
            <a:r>
              <a:rPr lang="nb-NO" sz="4000" kern="1200" dirty="0">
                <a:solidFill>
                  <a:schemeClr val="tx1"/>
                </a:solidFill>
                <a:effectLst/>
              </a:rPr>
              <a:t>å alle 3 personene..</a:t>
            </a:r>
          </a:p>
          <a:p>
            <a:pPr lvl="0"/>
            <a:r>
              <a:rPr lang="nb-NO" sz="4000" dirty="0"/>
              <a:t>..tar frem </a:t>
            </a:r>
            <a:r>
              <a:rPr lang="nb-NO" sz="4000" b="1" dirty="0" err="1"/>
              <a:t>pusteduk</a:t>
            </a:r>
            <a:r>
              <a:rPr lang="nb-NO" sz="4000" dirty="0"/>
              <a:t> fra lommeboka, starter innblåsninger (munn til munn/nese) på det lille barnet sammen med 1 politistudent og senere 1 erfaren politikvinne..  </a:t>
            </a:r>
          </a:p>
          <a:p>
            <a:pPr lvl="0"/>
            <a:endParaRPr lang="nb-NO" sz="1050" dirty="0"/>
          </a:p>
          <a:p>
            <a:pPr lvl="0"/>
            <a:r>
              <a:rPr lang="nb-NO" sz="4000" dirty="0"/>
              <a:t>..intens og konsentrert jobbing..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10</a:t>
            </a:fld>
            <a:endParaRPr lang="nb-NO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6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841">
        <p14:prism/>
      </p:transition>
    </mc:Choice>
    <mc:Fallback xmlns="">
      <p:transition spd="slow" advTm="308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6CD60-CE69-4563-86C3-C20FD182B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C8F35-C844-4CC7-98BA-899BA7F5E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483" y="3816025"/>
            <a:ext cx="8712486" cy="2360938"/>
          </a:xfrm>
        </p:spPr>
        <p:txBody>
          <a:bodyPr/>
          <a:lstStyle/>
          <a:p>
            <a:r>
              <a:rPr lang="nb-NO" i="1" dirty="0"/>
              <a:t>« Barn &lt; 10 kg: Vurder </a:t>
            </a:r>
            <a:r>
              <a:rPr lang="nb-NO" i="1" dirty="0" err="1"/>
              <a:t>foran-bak</a:t>
            </a:r>
            <a:r>
              <a:rPr lang="nb-NO" i="1" dirty="0"/>
              <a:t> (</a:t>
            </a:r>
            <a:r>
              <a:rPr lang="nb-NO" i="1" dirty="0" err="1"/>
              <a:t>antero-posterior</a:t>
            </a:r>
            <a:r>
              <a:rPr lang="nb-NO" i="1" dirty="0"/>
              <a:t>) elektrodeplassering.» </a:t>
            </a:r>
          </a:p>
          <a:p>
            <a:r>
              <a:rPr lang="nb-NO" dirty="0"/>
              <a:t>www.nrr.org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BEFF0-38C9-4DE7-9641-328AB608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8B7FD-2413-4A83-911F-5954D071E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645E9-3A76-4B6A-B2E4-9FDC79D06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11</a:t>
            </a:fld>
            <a:endParaRPr lang="nb-NO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B61DF9-8774-4B17-B919-F11B49153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t="53940" r="9196" b="31587"/>
          <a:stretch/>
        </p:blipFill>
        <p:spPr bwMode="auto">
          <a:xfrm>
            <a:off x="-25400" y="901700"/>
            <a:ext cx="9158950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430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935" y="1859621"/>
            <a:ext cx="8681663" cy="2702855"/>
          </a:xfrm>
        </p:spPr>
        <p:txBody>
          <a:bodyPr>
            <a:noAutofit/>
          </a:bodyPr>
          <a:lstStyle/>
          <a:p>
            <a:pPr algn="ctr"/>
            <a:r>
              <a:rPr lang="nb-NO" sz="4400" b="1" i="1" dirty="0">
                <a:latin typeface="+mn-lt"/>
              </a:rPr>
              <a:t>..</a:t>
            </a:r>
            <a:r>
              <a:rPr lang="nb-NO" sz="4400" i="1" dirty="0">
                <a:latin typeface="+mn-lt"/>
              </a:rPr>
              <a:t>det er </a:t>
            </a:r>
            <a:r>
              <a:rPr lang="nb-NO" sz="4400" b="1" i="1" dirty="0">
                <a:latin typeface="+mn-lt"/>
              </a:rPr>
              <a:t>grunnleggende HLR </a:t>
            </a:r>
            <a:r>
              <a:rPr lang="nb-NO" sz="4400" i="1" dirty="0">
                <a:latin typeface="+mn-lt"/>
              </a:rPr>
              <a:t>som teller her..</a:t>
            </a:r>
            <a:br>
              <a:rPr lang="nb-NO" sz="4400" b="1" i="1" dirty="0">
                <a:latin typeface="+mn-lt"/>
              </a:rPr>
            </a:br>
            <a:br>
              <a:rPr lang="nb-NO" sz="4400" b="1" i="1" dirty="0">
                <a:latin typeface="+mn-lt"/>
              </a:rPr>
            </a:br>
            <a:r>
              <a:rPr lang="nb-NO" sz="4400" b="1" i="1" dirty="0">
                <a:latin typeface="+mn-lt"/>
              </a:rPr>
              <a:t>..slikt finner man ikke i lærebøkene.. </a:t>
            </a:r>
            <a:br>
              <a:rPr lang="nb-NO" sz="4400" b="1" i="1" dirty="0">
                <a:latin typeface="+mn-lt"/>
              </a:rPr>
            </a:br>
            <a:endParaRPr lang="nb-NO" sz="440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12</a:t>
            </a:fld>
            <a:endParaRPr lang="nb-NO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6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332">
        <p14:prism/>
      </p:transition>
    </mc:Choice>
    <mc:Fallback xmlns="">
      <p:transition spd="slow" advTm="93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951" y="345989"/>
            <a:ext cx="8537824" cy="583097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nb-NO" sz="3600" b="1" dirty="0"/>
              <a:t>..kort kommunikasjon underveis..</a:t>
            </a:r>
          </a:p>
          <a:p>
            <a:pPr lvl="1"/>
            <a:r>
              <a:rPr lang="nb-NO" sz="3200" b="1" dirty="0"/>
              <a:t>..</a:t>
            </a:r>
            <a:r>
              <a:rPr lang="nb-NO" sz="3200" b="1" i="1" dirty="0"/>
              <a:t>15:2</a:t>
            </a:r>
            <a:r>
              <a:rPr lang="nb-NO" sz="3200" b="1" dirty="0"/>
              <a:t>..</a:t>
            </a:r>
          </a:p>
          <a:p>
            <a:pPr lvl="1"/>
            <a:r>
              <a:rPr lang="nb-NO" sz="3200" dirty="0"/>
              <a:t>..mengder av </a:t>
            </a:r>
            <a:r>
              <a:rPr lang="nb-NO" sz="3200" b="1" dirty="0"/>
              <a:t>oppkast og sjøvann kommer ut av munn og nese, særlig ut av nesen..</a:t>
            </a:r>
            <a:br>
              <a:rPr lang="nb-NO" sz="3200" b="1" dirty="0"/>
            </a:br>
            <a:r>
              <a:rPr lang="nb-NO" sz="3200" dirty="0"/>
              <a:t>..vi snur kort på siden flere ganger..</a:t>
            </a:r>
          </a:p>
          <a:p>
            <a:r>
              <a:rPr lang="nb-NO" sz="3600" dirty="0"/>
              <a:t>..</a:t>
            </a:r>
            <a:r>
              <a:rPr lang="nb-NO" sz="3600" b="1" dirty="0"/>
              <a:t>nøytral</a:t>
            </a:r>
            <a:r>
              <a:rPr lang="nb-NO" sz="3600" dirty="0"/>
              <a:t> stilling..? </a:t>
            </a:r>
          </a:p>
          <a:p>
            <a:r>
              <a:rPr lang="nb-NO" sz="3600" dirty="0"/>
              <a:t>vanskelig holde munnen åpen, ganske </a:t>
            </a:r>
            <a:r>
              <a:rPr lang="nb-NO" sz="3600" b="1" dirty="0"/>
              <a:t>stiv kjeve</a:t>
            </a:r>
            <a:r>
              <a:rPr lang="nb-NO" sz="3600" dirty="0"/>
              <a:t>, men nesen er </a:t>
            </a:r>
            <a:r>
              <a:rPr lang="nb-NO" sz="3600" b="1" dirty="0"/>
              <a:t>åpen for </a:t>
            </a:r>
            <a:r>
              <a:rPr lang="nb-NO" sz="3600" b="1" dirty="0" err="1"/>
              <a:t>innblåsning</a:t>
            </a:r>
            <a:r>
              <a:rPr lang="nb-NO" sz="3600" dirty="0"/>
              <a:t>..</a:t>
            </a:r>
          </a:p>
          <a:p>
            <a:r>
              <a:rPr lang="nb-NO" sz="3600" dirty="0"/>
              <a:t>..er </a:t>
            </a:r>
            <a:r>
              <a:rPr lang="nb-NO" sz="3600" b="1" dirty="0"/>
              <a:t>iskald på hendene </a:t>
            </a:r>
            <a:r>
              <a:rPr lang="nb-NO" sz="3600" dirty="0"/>
              <a:t>allerede fra sykkelturen, ligger på knærne med hendene ned i </a:t>
            </a:r>
            <a:r>
              <a:rPr lang="nb-NO" sz="3600" b="1" dirty="0"/>
              <a:t>snøsørpa</a:t>
            </a:r>
            <a:r>
              <a:rPr lang="nb-NO" sz="3600" dirty="0"/>
              <a:t>..</a:t>
            </a:r>
          </a:p>
          <a:p>
            <a:endParaRPr lang="nb-NO" sz="3600" b="1" dirty="0"/>
          </a:p>
          <a:p>
            <a:r>
              <a:rPr lang="nb-NO" sz="3600" dirty="0"/>
              <a:t>..ser «</a:t>
            </a:r>
            <a:r>
              <a:rPr lang="nb-NO" sz="3600" b="1" dirty="0"/>
              <a:t>en armada av redningspersonell»</a:t>
            </a:r>
            <a:r>
              <a:rPr lang="nb-NO" sz="3600" dirty="0"/>
              <a:t> i øyekroken..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13</a:t>
            </a:fld>
            <a:endParaRPr lang="nb-NO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2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7510">
        <p14:prism/>
      </p:transition>
    </mc:Choice>
    <mc:Fallback xmlns="">
      <p:transition spd="slow" advTm="375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61" y="420130"/>
            <a:ext cx="8973880" cy="5756833"/>
          </a:xfrm>
        </p:spPr>
        <p:txBody>
          <a:bodyPr>
            <a:noAutofit/>
          </a:bodyPr>
          <a:lstStyle/>
          <a:p>
            <a:r>
              <a:rPr lang="nb-NO" sz="3200" dirty="0"/>
              <a:t>..brannmann Håvard kommer til med </a:t>
            </a:r>
            <a:r>
              <a:rPr lang="nb-NO" sz="3200" b="1" dirty="0"/>
              <a:t>hjertestarter</a:t>
            </a:r>
            <a:r>
              <a:rPr lang="nb-NO" sz="3200" dirty="0"/>
              <a:t>.. </a:t>
            </a:r>
            <a:r>
              <a:rPr lang="nb-NO" sz="3200" dirty="0">
                <a:sym typeface="Wingdings" panose="05000000000000000000" pitchFamily="2" charset="2"/>
              </a:rPr>
              <a:t>‒</a:t>
            </a:r>
            <a:r>
              <a:rPr lang="nb-NO" sz="3200" dirty="0"/>
              <a:t> ..</a:t>
            </a:r>
            <a:r>
              <a:rPr lang="nb-NO" sz="3200" b="1" dirty="0"/>
              <a:t>store</a:t>
            </a:r>
            <a:r>
              <a:rPr lang="nb-NO" sz="3200" b="1" baseline="0" dirty="0"/>
              <a:t> elektroder</a:t>
            </a:r>
            <a:r>
              <a:rPr lang="nb-NO" sz="3200" baseline="0" dirty="0"/>
              <a:t>.. </a:t>
            </a:r>
            <a:br>
              <a:rPr lang="nb-NO" sz="3200" baseline="0" dirty="0"/>
            </a:br>
            <a:r>
              <a:rPr lang="nb-NO" sz="3200" baseline="0" dirty="0"/>
              <a:t>..kort kommunikasjon: </a:t>
            </a:r>
            <a:r>
              <a:rPr lang="nb-NO" sz="3200" b="1" i="1" baseline="0" dirty="0"/>
              <a:t>«</a:t>
            </a:r>
            <a:r>
              <a:rPr lang="nb-NO" sz="3200" b="1" i="1" baseline="0"/>
              <a:t>plasser elektrodene </a:t>
            </a:r>
            <a:r>
              <a:rPr lang="nb-NO" sz="3200" b="1" i="1" baseline="0" dirty="0"/>
              <a:t>så godt du kan».</a:t>
            </a:r>
            <a:r>
              <a:rPr lang="nb-NO" sz="3200" b="1" baseline="0" dirty="0"/>
              <a:t>. </a:t>
            </a:r>
            <a:br>
              <a:rPr lang="nb-NO" sz="3200" baseline="0" dirty="0"/>
            </a:br>
            <a:r>
              <a:rPr lang="nb-NO" sz="3200" baseline="0" dirty="0"/>
              <a:t>..ingen sjokkbar rytme</a:t>
            </a:r>
            <a:r>
              <a:rPr lang="nb-NO" sz="3200" dirty="0"/>
              <a:t> </a:t>
            </a:r>
            <a:r>
              <a:rPr lang="nb-NO" sz="3200" dirty="0">
                <a:sym typeface="Wingdings" panose="05000000000000000000" pitchFamily="2" charset="2"/>
              </a:rPr>
              <a:t> </a:t>
            </a:r>
            <a:r>
              <a:rPr lang="nb-NO" sz="3200" b="1" baseline="0" dirty="0"/>
              <a:t>fortsatt HLR</a:t>
            </a:r>
            <a:r>
              <a:rPr lang="nb-NO" sz="3200" baseline="0" dirty="0"/>
              <a:t>..</a:t>
            </a:r>
          </a:p>
          <a:p>
            <a:r>
              <a:rPr lang="nb-NO" sz="3200" dirty="0"/>
              <a:t>..ambulansepersonell kommer til, får </a:t>
            </a:r>
            <a:r>
              <a:rPr lang="nb-NO" sz="3200" b="1" dirty="0" err="1"/>
              <a:t>lærdalsbag</a:t>
            </a:r>
            <a:r>
              <a:rPr lang="nb-NO" sz="3200" dirty="0"/>
              <a:t> og </a:t>
            </a:r>
            <a:r>
              <a:rPr lang="nb-NO" sz="3200" b="1" dirty="0"/>
              <a:t>svelgtube</a:t>
            </a:r>
            <a:r>
              <a:rPr lang="nb-NO" sz="3200" dirty="0"/>
              <a:t> </a:t>
            </a:r>
            <a:r>
              <a:rPr lang="nb-NO" sz="3200" dirty="0">
                <a:sym typeface="Wingdings" panose="05000000000000000000" pitchFamily="2" charset="2"/>
              </a:rPr>
              <a:t> </a:t>
            </a:r>
            <a:r>
              <a:rPr lang="nb-NO" sz="3200" b="1" dirty="0">
                <a:sym typeface="Wingdings" panose="05000000000000000000" pitchFamily="2" charset="2"/>
              </a:rPr>
              <a:t>helt frie luftveier..</a:t>
            </a:r>
          </a:p>
          <a:p>
            <a:r>
              <a:rPr lang="nb-NO" sz="3200" b="1" dirty="0"/>
              <a:t>..alle jobber rolig og konsentrert..</a:t>
            </a:r>
            <a:r>
              <a:rPr lang="nb-NO" sz="3200" dirty="0">
                <a:sym typeface="Wingdings" panose="05000000000000000000" pitchFamily="2" charset="2"/>
              </a:rPr>
              <a:t> ‒ </a:t>
            </a:r>
            <a:r>
              <a:rPr lang="nb-NO" sz="3200" b="1" dirty="0"/>
              <a:t>..roen smitter..</a:t>
            </a:r>
          </a:p>
          <a:p>
            <a:r>
              <a:rPr lang="nb-NO" sz="3200" dirty="0">
                <a:sym typeface="Wingdings" panose="05000000000000000000" pitchFamily="2" charset="2"/>
              </a:rPr>
              <a:t>..helikopterlege Magnar kommer til.. ‒ ..kort kommunikasjon.. ‒ </a:t>
            </a:r>
            <a:r>
              <a:rPr lang="nb-NO" sz="3200" b="1" dirty="0">
                <a:sym typeface="Wingdings" panose="05000000000000000000" pitchFamily="2" charset="2"/>
              </a:rPr>
              <a:t>..</a:t>
            </a:r>
            <a:r>
              <a:rPr lang="nb-NO" sz="3200" b="1" i="1" dirty="0">
                <a:sym typeface="Wingdings" panose="05000000000000000000" pitchFamily="2" charset="2"/>
              </a:rPr>
              <a:t>Skal vi bare ta barnet i ambulansen og kjøre til sykehuset?</a:t>
            </a:r>
            <a:r>
              <a:rPr lang="nb-NO" sz="3200" dirty="0">
                <a:sym typeface="Wingdings" panose="05000000000000000000" pitchFamily="2" charset="2"/>
              </a:rPr>
              <a:t> ..han bekrefter det..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14</a:t>
            </a:fld>
            <a:endParaRPr lang="nb-NO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4806">
        <p14:prism/>
      </p:transition>
    </mc:Choice>
    <mc:Fallback xmlns="">
      <p:transition spd="slow" advTm="548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4000" dirty="0">
                <a:sym typeface="Wingdings" panose="05000000000000000000" pitchFamily="2" charset="2"/>
              </a:rPr>
              <a:t>..blir med i ambulansen, fortsetter med </a:t>
            </a:r>
            <a:r>
              <a:rPr lang="nb-NO" sz="4000" b="1" dirty="0">
                <a:sym typeface="Wingdings" panose="05000000000000000000" pitchFamily="2" charset="2"/>
              </a:rPr>
              <a:t>luftveiene</a:t>
            </a:r>
            <a:r>
              <a:rPr lang="nb-NO" sz="4000" dirty="0">
                <a:sym typeface="Wingdings" panose="05000000000000000000" pitchFamily="2" charset="2"/>
              </a:rPr>
              <a:t>..</a:t>
            </a:r>
          </a:p>
          <a:p>
            <a:r>
              <a:rPr lang="nb-NO" sz="4000" dirty="0">
                <a:sym typeface="Wingdings" panose="05000000000000000000" pitchFamily="2" charset="2"/>
              </a:rPr>
              <a:t>..Øystein, ambulansepersonell, </a:t>
            </a:r>
            <a:r>
              <a:rPr lang="nb-NO" sz="4000" b="1" dirty="0">
                <a:sym typeface="Wingdings" panose="05000000000000000000" pitchFamily="2" charset="2"/>
              </a:rPr>
              <a:t>komprimerer</a:t>
            </a:r>
            <a:r>
              <a:rPr lang="nb-NO" sz="4000" dirty="0">
                <a:sym typeface="Wingdings" panose="05000000000000000000" pitchFamily="2" charset="2"/>
              </a:rPr>
              <a:t>..</a:t>
            </a:r>
          </a:p>
          <a:p>
            <a:r>
              <a:rPr lang="nb-NO" sz="4000" dirty="0">
                <a:sym typeface="Wingdings" panose="05000000000000000000" pitchFamily="2" charset="2"/>
              </a:rPr>
              <a:t>..</a:t>
            </a:r>
            <a:r>
              <a:rPr lang="nb-NO" sz="4000" dirty="0" err="1">
                <a:sym typeface="Wingdings" panose="05000000000000000000" pitchFamily="2" charset="2"/>
              </a:rPr>
              <a:t>CorPuls</a:t>
            </a:r>
            <a:r>
              <a:rPr lang="nb-NO" sz="4000" dirty="0">
                <a:sym typeface="Wingdings" panose="05000000000000000000" pitchFamily="2" charset="2"/>
              </a:rPr>
              <a:t>, barneelektroder..</a:t>
            </a:r>
          </a:p>
          <a:p>
            <a:pPr lvl="1"/>
            <a:r>
              <a:rPr lang="nb-NO" sz="3600" dirty="0">
                <a:sym typeface="Wingdings" panose="05000000000000000000" pitchFamily="2" charset="2"/>
              </a:rPr>
              <a:t> ..</a:t>
            </a:r>
            <a:r>
              <a:rPr lang="nb-NO" sz="3600" b="1" dirty="0">
                <a:sym typeface="Wingdings" panose="05000000000000000000" pitchFamily="2" charset="2"/>
              </a:rPr>
              <a:t>asystoli</a:t>
            </a:r>
            <a:r>
              <a:rPr lang="nb-NO" sz="3600" dirty="0">
                <a:sym typeface="Wingdings" panose="05000000000000000000" pitchFamily="2" charset="2"/>
              </a:rPr>
              <a:t> ‒ ingen sjokkbar rytme..</a:t>
            </a:r>
          </a:p>
          <a:p>
            <a:r>
              <a:rPr lang="nb-NO" sz="4000" dirty="0">
                <a:sym typeface="Wingdings" panose="05000000000000000000" pitchFamily="2" charset="2"/>
              </a:rPr>
              <a:t>..prøver å </a:t>
            </a:r>
            <a:r>
              <a:rPr lang="nb-NO" sz="4000" b="1" dirty="0">
                <a:sym typeface="Wingdings" panose="05000000000000000000" pitchFamily="2" charset="2"/>
              </a:rPr>
              <a:t>suge</a:t>
            </a:r>
            <a:r>
              <a:rPr lang="nb-NO" sz="4000" dirty="0">
                <a:sym typeface="Wingdings" panose="05000000000000000000" pitchFamily="2" charset="2"/>
              </a:rPr>
              <a:t> i svelget..</a:t>
            </a:r>
            <a:endParaRPr lang="nb-NO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15</a:t>
            </a:fld>
            <a:endParaRPr lang="nb-NO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6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023">
        <p14:prism/>
      </p:transition>
    </mc:Choice>
    <mc:Fallback xmlns="">
      <p:transition spd="slow" advTm="160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77491E-8C19-4754-B2F9-3A1F4E8CD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C3AA82A-50FD-461A-ACA7-C5E1F3978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5400" i="1" dirty="0"/>
              <a:t>..</a:t>
            </a:r>
            <a:r>
              <a:rPr lang="nb-NO" sz="5400" b="1" i="1" dirty="0"/>
              <a:t>avanserte</a:t>
            </a:r>
            <a:r>
              <a:rPr lang="nb-NO" sz="5400" i="1" dirty="0"/>
              <a:t> HLR-tiltak </a:t>
            </a:r>
            <a:br>
              <a:rPr lang="nb-NO" sz="5400" i="1" dirty="0"/>
            </a:br>
            <a:r>
              <a:rPr lang="nb-NO" sz="5400" i="1" dirty="0"/>
              <a:t>kommer etter hvert som det er </a:t>
            </a:r>
            <a:r>
              <a:rPr lang="nb-NO" sz="5400" b="1" i="1" dirty="0"/>
              <a:t>mulig</a:t>
            </a:r>
            <a:br>
              <a:rPr lang="nb-NO" sz="5400" b="1" i="1" dirty="0"/>
            </a:br>
            <a:r>
              <a:rPr lang="nb-NO" sz="5400" b="1" i="1" dirty="0"/>
              <a:t> </a:t>
            </a:r>
            <a:r>
              <a:rPr lang="nb-NO" sz="5400" i="1" dirty="0"/>
              <a:t>og etter </a:t>
            </a:r>
            <a:r>
              <a:rPr lang="nb-NO" sz="5400" b="1" i="1" dirty="0"/>
              <a:t>vurdering..</a:t>
            </a:r>
          </a:p>
          <a:p>
            <a:pPr marL="0" indent="0" algn="ctr">
              <a:buNone/>
            </a:pPr>
            <a:endParaRPr lang="nb-NO" sz="5400" b="1" i="1" dirty="0"/>
          </a:p>
          <a:p>
            <a:pPr algn="ctr"/>
            <a:endParaRPr lang="nb-NO" sz="54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914651-A271-44D6-88A2-A7845DAAE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E1F6268-9CE1-4B19-950B-5C9FBAA1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03941E2-BE67-4D36-A800-278026E00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16</a:t>
            </a:fld>
            <a:endParaRPr lang="nb-NO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3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777">
        <p14:prism/>
      </p:transition>
    </mc:Choice>
    <mc:Fallback xmlns="">
      <p:transition spd="slow" advTm="137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57" y="-1082"/>
            <a:ext cx="4568015" cy="3046145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56896" y="6356351"/>
            <a:ext cx="3086100" cy="365125"/>
          </a:xfrm>
        </p:spPr>
        <p:txBody>
          <a:bodyPr/>
          <a:lstStyle/>
          <a:p>
            <a:r>
              <a:rPr lang="nb-NO" sz="1100"/>
              <a:t>Fagerengulykka-021219-Olaf-Jacobsen-2020</a:t>
            </a:r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17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28" y="3045063"/>
            <a:ext cx="4571999" cy="3174762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180" y="0"/>
            <a:ext cx="4874486" cy="3076717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13" y="3045063"/>
            <a:ext cx="4719786" cy="3174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1424" y="5720794"/>
            <a:ext cx="3092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  <a:hlinkClick r:id="rId9"/>
              </a:rPr>
              <a:t>Foto Ronald Johansen </a:t>
            </a:r>
            <a:r>
              <a:rPr lang="nb-NO" b="1" dirty="0" err="1">
                <a:solidFill>
                  <a:schemeClr val="bg1"/>
                </a:solidFill>
                <a:hlinkClick r:id="rId9"/>
              </a:rPr>
              <a:t>iTromsø</a:t>
            </a:r>
            <a:endParaRPr lang="nb-NO" b="1" dirty="0">
              <a:solidFill>
                <a:schemeClr val="bg1"/>
              </a:solidFill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2190975" y="61357"/>
            <a:ext cx="4747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>
                <a:solidFill>
                  <a:schemeClr val="bg1"/>
                </a:solidFill>
              </a:rPr>
              <a:t>..redningsressursene..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4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575">
        <p14:prism/>
      </p:transition>
    </mc:Choice>
    <mc:Fallback xmlns="">
      <p:transition spd="slow" advTm="135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0638" cy="61087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18</a:t>
            </a:fld>
            <a:endParaRPr lang="nb-NO"/>
          </a:p>
        </p:txBody>
      </p:sp>
      <p:sp>
        <p:nvSpPr>
          <p:cNvPr id="5" name="TextBox 4"/>
          <p:cNvSpPr txBox="1"/>
          <p:nvPr/>
        </p:nvSpPr>
        <p:spPr>
          <a:xfrm>
            <a:off x="6463941" y="5557619"/>
            <a:ext cx="2569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hlinkClick r:id="rId6"/>
              </a:rPr>
              <a:t>Foto Rune Stoltz</a:t>
            </a:r>
            <a:endParaRPr lang="nb-NO" sz="2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050" y="174626"/>
            <a:ext cx="9048750" cy="2445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b-NO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algn="ctr"/>
            <a:r>
              <a:rPr lang="nb-NO" b="1" dirty="0">
                <a:solidFill>
                  <a:schemeClr val="bg1"/>
                </a:solidFill>
                <a:sym typeface="Wingdings" panose="05000000000000000000" pitchFamily="2" charset="2"/>
              </a:rPr>
              <a:t>..</a:t>
            </a:r>
          </a:p>
          <a:p>
            <a:pPr algn="ctr"/>
            <a:r>
              <a:rPr lang="nb-NO" sz="21600" b="1" dirty="0">
                <a:solidFill>
                  <a:schemeClr val="bg1"/>
                </a:solidFill>
                <a:sym typeface="Wingdings" panose="05000000000000000000" pitchFamily="2" charset="2"/>
              </a:rPr>
              <a:t>..</a:t>
            </a:r>
            <a:r>
              <a:rPr lang="nb-NO" sz="21600" dirty="0">
                <a:solidFill>
                  <a:schemeClr val="bg1"/>
                </a:solidFill>
                <a:sym typeface="Wingdings" panose="05000000000000000000" pitchFamily="2" charset="2"/>
              </a:rPr>
              <a:t>brannvesenet med båt søker lengere ut..</a:t>
            </a:r>
          </a:p>
          <a:p>
            <a:pPr algn="ctr"/>
            <a:endParaRPr lang="nb-NO" sz="216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algn="ctr"/>
            <a:r>
              <a:rPr lang="nb-NO" sz="21600" b="1" i="1" dirty="0">
                <a:solidFill>
                  <a:schemeClr val="bg1"/>
                </a:solidFill>
                <a:sym typeface="Wingdings" panose="05000000000000000000" pitchFamily="2" charset="2"/>
              </a:rPr>
              <a:t>..de finner den siste..</a:t>
            </a:r>
          </a:p>
          <a:p>
            <a:pPr algn="ctr"/>
            <a:endParaRPr lang="nb-NO" b="1" dirty="0">
              <a:solidFill>
                <a:schemeClr val="bg1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7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419">
        <p14:prism/>
      </p:transition>
    </mc:Choice>
    <mc:Fallback xmlns="">
      <p:transition spd="slow" advTm="84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3531" cy="6229350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19</a:t>
            </a:fld>
            <a:endParaRPr lang="nb-NO"/>
          </a:p>
        </p:txBody>
      </p:sp>
      <p:sp>
        <p:nvSpPr>
          <p:cNvPr id="8" name="TekstSylinder 7"/>
          <p:cNvSpPr txBox="1"/>
          <p:nvPr/>
        </p:nvSpPr>
        <p:spPr>
          <a:xfrm>
            <a:off x="3000375" y="5736193"/>
            <a:ext cx="2995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hlinkClick r:id="rId5"/>
              </a:rPr>
              <a:t>Foto: Ronald Johansen</a:t>
            </a:r>
            <a:endParaRPr lang="nb-NO" sz="2400" dirty="0">
              <a:solidFill>
                <a:schemeClr val="bg1"/>
              </a:solidFill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5AFC9B-FD67-43E4-A27E-09AA2AE6771B}"/>
              </a:ext>
            </a:extLst>
          </p:cNvPr>
          <p:cNvSpPr txBox="1"/>
          <p:nvPr/>
        </p:nvSpPr>
        <p:spPr>
          <a:xfrm>
            <a:off x="1589617" y="51853"/>
            <a:ext cx="5739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</a:rPr>
              <a:t>..det hele var en stor aksjon..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396">
        <p14:prism/>
      </p:transition>
    </mc:Choice>
    <mc:Fallback xmlns="">
      <p:transition spd="slow" advTm="93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483" y="467834"/>
            <a:ext cx="8712486" cy="5709130"/>
          </a:xfrm>
        </p:spPr>
        <p:txBody>
          <a:bodyPr/>
          <a:lstStyle/>
          <a:p>
            <a:pPr marL="0" indent="0" algn="ctr">
              <a:buNone/>
            </a:pPr>
            <a:r>
              <a:rPr lang="nb-NO" i="1" dirty="0"/>
              <a:t>..</a:t>
            </a:r>
            <a:r>
              <a:rPr lang="nb-NO" b="1" i="1" dirty="0"/>
              <a:t>erfaringer </a:t>
            </a:r>
            <a:r>
              <a:rPr lang="nb-NO" i="1" dirty="0"/>
              <a:t>fra de </a:t>
            </a:r>
            <a:r>
              <a:rPr lang="nb-NO" b="1" i="1" dirty="0"/>
              <a:t>aller fleste deler </a:t>
            </a:r>
            <a:r>
              <a:rPr lang="nb-NO" i="1" dirty="0"/>
              <a:t>av rednings- og den akuttmedisinske kjeden..</a:t>
            </a:r>
            <a:endParaRPr lang="nb-NO" b="1" i="1" dirty="0"/>
          </a:p>
          <a:p>
            <a:pPr marL="0" indent="0" algn="ctr">
              <a:buNone/>
            </a:pPr>
            <a:r>
              <a:rPr lang="nb-NO" b="1" i="1" dirty="0"/>
              <a:t>..deltatt i prehospital og </a:t>
            </a:r>
            <a:r>
              <a:rPr lang="nb-NO" b="1" i="1" dirty="0" err="1"/>
              <a:t>intrahospital</a:t>
            </a:r>
            <a:r>
              <a:rPr lang="nb-NO" b="1" i="1" dirty="0"/>
              <a:t> AHLR ved drukning og hypotermi ved et par av UNN sine verdensrekorder..</a:t>
            </a:r>
          </a:p>
          <a:p>
            <a:pPr marL="0" indent="0" algn="ctr">
              <a:buNone/>
            </a:pPr>
            <a:r>
              <a:rPr lang="nb-NO" b="1" i="1" dirty="0">
                <a:hlinkClick r:id="rId5"/>
              </a:rPr>
              <a:t>..6 t 52 min til ROSC..</a:t>
            </a:r>
            <a:endParaRPr lang="nb-NO" b="1" i="1" dirty="0"/>
          </a:p>
          <a:p>
            <a:pPr marL="0" indent="0" algn="ctr">
              <a:buNone/>
            </a:pPr>
            <a:r>
              <a:rPr lang="nb-NO" b="1" i="1" dirty="0">
                <a:hlinkClick r:id="rId6"/>
              </a:rPr>
              <a:t>..13,7⁰ C..</a:t>
            </a:r>
            <a:endParaRPr lang="nb-NO" b="1" i="1" dirty="0"/>
          </a:p>
          <a:p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2</a:t>
            </a:fld>
            <a:endParaRPr lang="nb-NO"/>
          </a:p>
        </p:txBody>
      </p:sp>
      <p:pic>
        <p:nvPicPr>
          <p:cNvPr id="7" name="Picture 2" descr="https://smp.vgc.no/v2/images/38cbbd3d-1980-4591-bbc8-a30f18dcf41a?fit=crop&amp;h=1224&amp;w=1632&amp;s=2f3c2eb52fc662745e4f0d8b953b4e1ca76df6d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33" y="4222684"/>
            <a:ext cx="3432304" cy="257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66497" y="5147964"/>
            <a:ext cx="42257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400" b="1" i="1" dirty="0">
                <a:solidFill>
                  <a:schemeClr val="bg1"/>
                </a:solidFill>
              </a:rPr>
              <a:t>«John Arve Johansen var </a:t>
            </a:r>
          </a:p>
          <a:p>
            <a:pPr algn="ctr"/>
            <a:r>
              <a:rPr lang="nb-NO" sz="2400" b="1" i="1" dirty="0">
                <a:solidFill>
                  <a:schemeClr val="bg1"/>
                </a:solidFill>
              </a:rPr>
              <a:t>DØD I SYV TIMER.»</a:t>
            </a:r>
            <a:r>
              <a:rPr lang="nb-NO" sz="2400" b="1" dirty="0">
                <a:solidFill>
                  <a:schemeClr val="bg1"/>
                </a:solidFill>
              </a:rPr>
              <a:t> VG. </a:t>
            </a:r>
          </a:p>
          <a:p>
            <a:pPr algn="ctr"/>
            <a:r>
              <a:rPr lang="nb-NO" sz="2400" b="1" dirty="0">
                <a:solidFill>
                  <a:schemeClr val="bg1"/>
                </a:solidFill>
              </a:rPr>
              <a:t>Foto: </a:t>
            </a:r>
            <a:r>
              <a:rPr lang="nb-NO" sz="2400" b="1" dirty="0" err="1">
                <a:solidFill>
                  <a:schemeClr val="bg1"/>
                </a:solidFill>
              </a:rPr>
              <a:t>Eckard</a:t>
            </a:r>
            <a:r>
              <a:rPr lang="nb-NO" sz="2400" b="1" dirty="0">
                <a:solidFill>
                  <a:schemeClr val="bg1"/>
                </a:solidFill>
              </a:rPr>
              <a:t> Mark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2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606">
        <p14:prism/>
      </p:transition>
    </mc:Choice>
    <mc:Fallback xmlns="">
      <p:transition spd="slow" advTm="166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7987"/>
            <a:ext cx="7886700" cy="771699"/>
          </a:xfrm>
        </p:spPr>
        <p:txBody>
          <a:bodyPr/>
          <a:lstStyle/>
          <a:p>
            <a:pPr algn="ctr"/>
            <a:r>
              <a:rPr lang="nb-NO" b="1" i="1" dirty="0">
                <a:effectLst>
                  <a:outerShdw blurRad="38100" dist="63500" dir="4080000" algn="tl" rotWithShape="0">
                    <a:srgbClr val="969696"/>
                  </a:outerShdw>
                </a:effectLst>
              </a:rPr>
              <a:t>..mottak på sykehuset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89686"/>
            <a:ext cx="7886700" cy="528727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b-NO" dirty="0"/>
              <a:t>..fortsetter </a:t>
            </a:r>
            <a:r>
              <a:rPr lang="nb-NO" b="1" dirty="0"/>
              <a:t>HLR</a:t>
            </a:r>
            <a:r>
              <a:rPr lang="nb-NO" dirty="0"/>
              <a:t>..</a:t>
            </a:r>
          </a:p>
          <a:p>
            <a:pPr marL="0" indent="0">
              <a:buNone/>
            </a:pPr>
            <a:r>
              <a:rPr lang="nb-NO" dirty="0"/>
              <a:t>..triller gjennom akuttmottaket,</a:t>
            </a:r>
            <a:r>
              <a:rPr lang="nb-NO" baseline="0" dirty="0"/>
              <a:t> blir dirigert </a:t>
            </a:r>
            <a:r>
              <a:rPr lang="nb-NO" b="1" baseline="0" dirty="0"/>
              <a:t>rett til operasjonsstua..</a:t>
            </a:r>
            <a:r>
              <a:rPr lang="nb-NO" dirty="0">
                <a:sym typeface="Wingdings" panose="05000000000000000000" pitchFamily="2" charset="2"/>
              </a:rPr>
              <a:t> ‒</a:t>
            </a:r>
            <a:r>
              <a:rPr lang="nb-NO" b="1" baseline="0" dirty="0"/>
              <a:t> ..jfr. hypotermiprosedyren.</a:t>
            </a:r>
            <a:r>
              <a:rPr lang="nb-NO" baseline="0" dirty="0"/>
              <a:t>.</a:t>
            </a:r>
          </a:p>
          <a:p>
            <a:pPr marL="0" indent="0">
              <a:buNone/>
            </a:pPr>
            <a:r>
              <a:rPr lang="nb-NO" baseline="0" dirty="0"/>
              <a:t>..mottas på operasjonsstua </a:t>
            </a:r>
            <a:r>
              <a:rPr lang="nb-NO" b="1" baseline="0" dirty="0"/>
              <a:t>med effektiv orden og ro av kollega Tommy og anestesilege Bård</a:t>
            </a:r>
            <a:r>
              <a:rPr lang="nb-NO" b="1" baseline="0"/>
              <a:t>.</a:t>
            </a:r>
            <a:r>
              <a:rPr lang="nb-NO" b="0" baseline="0"/>
              <a:t>.</a:t>
            </a:r>
            <a:r>
              <a:rPr lang="nb-NO" baseline="0"/>
              <a:t>. </a:t>
            </a:r>
            <a:endParaRPr lang="nb-NO" dirty="0"/>
          </a:p>
          <a:p>
            <a:pPr marL="0" indent="0">
              <a:buNone/>
            </a:pPr>
            <a:r>
              <a:rPr lang="nb-NO" baseline="0" dirty="0"/>
              <a:t>..dirigeres til hjertestue</a:t>
            </a:r>
            <a:r>
              <a:rPr lang="nb-NO" dirty="0"/>
              <a:t> 10..</a:t>
            </a:r>
            <a:endParaRPr lang="nb-NO" baseline="0" dirty="0"/>
          </a:p>
          <a:p>
            <a:pPr marL="0" indent="0">
              <a:buNone/>
            </a:pPr>
            <a:r>
              <a:rPr lang="nb-NO" baseline="0" dirty="0"/>
              <a:t>..operasjonssykepleier Rita </a:t>
            </a:r>
            <a:r>
              <a:rPr lang="nb-NO" b="1" baseline="0" dirty="0"/>
              <a:t>klipper opp klærne</a:t>
            </a:r>
            <a:r>
              <a:rPr lang="nb-NO" baseline="0" dirty="0"/>
              <a:t>..</a:t>
            </a:r>
            <a:endParaRPr lang="nb-NO" dirty="0"/>
          </a:p>
          <a:p>
            <a:r>
              <a:rPr lang="nb-NO" dirty="0"/>
              <a:t>..hjerteanestesilege Jens Petter og kollega Frauke </a:t>
            </a:r>
            <a:r>
              <a:rPr lang="nb-NO" b="1" dirty="0" err="1"/>
              <a:t>intuberer</a:t>
            </a:r>
            <a:r>
              <a:rPr lang="nb-NO" b="1" dirty="0"/>
              <a:t> og kontrollerer og sikrer tuben </a:t>
            </a:r>
            <a:r>
              <a:rPr lang="nb-NO" dirty="0"/>
              <a:t>helt systematisk.. </a:t>
            </a:r>
            <a:br>
              <a:rPr lang="nb-NO" dirty="0"/>
            </a:br>
            <a:r>
              <a:rPr lang="nb-NO" baseline="0" dirty="0"/>
              <a:t>.. våt, sleip og kald hud..</a:t>
            </a:r>
            <a:r>
              <a:rPr lang="nb-NO" dirty="0">
                <a:sym typeface="Wingdings" panose="05000000000000000000" pitchFamily="2" charset="2"/>
              </a:rPr>
              <a:t> ‒</a:t>
            </a:r>
            <a:r>
              <a:rPr lang="nb-NO" baseline="0" dirty="0"/>
              <a:t> ..de</a:t>
            </a:r>
            <a:r>
              <a:rPr lang="nb-NO" dirty="0"/>
              <a:t> har </a:t>
            </a:r>
            <a:r>
              <a:rPr lang="nb-NO" b="1" dirty="0"/>
              <a:t>stålkontroll</a:t>
            </a:r>
            <a:r>
              <a:rPr lang="nb-NO" dirty="0"/>
              <a:t>..</a:t>
            </a:r>
            <a:endParaRPr lang="nb-NO" baseline="0" dirty="0"/>
          </a:p>
          <a:p>
            <a:r>
              <a:rPr lang="nb-NO" dirty="0"/>
              <a:t>..intraossøs </a:t>
            </a:r>
            <a:r>
              <a:rPr lang="nb-NO" dirty="0" err="1"/>
              <a:t>kanylere</a:t>
            </a:r>
            <a:r>
              <a:rPr lang="nb-NO" dirty="0"/>
              <a:t> vurderes, men </a:t>
            </a:r>
            <a:r>
              <a:rPr lang="nb-NO" b="1" dirty="0" err="1"/>
              <a:t>kanylering</a:t>
            </a:r>
            <a:r>
              <a:rPr lang="nb-NO" b="1" dirty="0"/>
              <a:t> for ECMO prioriteres</a:t>
            </a:r>
            <a:r>
              <a:rPr lang="nb-NO" dirty="0"/>
              <a:t>..</a:t>
            </a:r>
          </a:p>
          <a:p>
            <a:r>
              <a:rPr lang="nb-NO" dirty="0"/>
              <a:t>..overlater barnet i</a:t>
            </a:r>
            <a:r>
              <a:rPr lang="nb-NO" b="1" dirty="0"/>
              <a:t> deres hender</a:t>
            </a:r>
            <a:r>
              <a:rPr lang="nb-NO" dirty="0"/>
              <a:t>..</a:t>
            </a:r>
          </a:p>
          <a:p>
            <a:r>
              <a:rPr lang="nb-NO" dirty="0"/>
              <a:t>..melder meg for </a:t>
            </a:r>
            <a:r>
              <a:rPr lang="nb-NO" b="1" dirty="0"/>
              <a:t>videre innsats</a:t>
            </a:r>
            <a:r>
              <a:rPr lang="nb-NO" dirty="0"/>
              <a:t> til ø-hjelpskoordinator, kollega </a:t>
            </a:r>
            <a:r>
              <a:rPr lang="nb-NO" b="1" dirty="0"/>
              <a:t>Tommy</a:t>
            </a:r>
            <a:r>
              <a:rPr lang="nb-NO" dirty="0"/>
              <a:t>..</a:t>
            </a:r>
          </a:p>
          <a:p>
            <a:pPr lvl="1"/>
            <a:endParaRPr lang="nb-NO" dirty="0"/>
          </a:p>
          <a:p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20</a:t>
            </a:fld>
            <a:endParaRPr lang="nb-NO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6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1991">
        <p14:prism/>
      </p:transition>
    </mc:Choice>
    <mc:Fallback xmlns="">
      <p:transition spd="slow" advTm="619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954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nb-NO" sz="6000" b="1" i="1" dirty="0">
                <a:effectLst>
                  <a:outerShdw blurRad="38100" dist="63500" dir="4080000" algn="tl" rotWithShape="0">
                    <a:srgbClr val="969696"/>
                  </a:outerShdw>
                </a:effectLst>
              </a:rPr>
              <a:t>..politiets innsats..</a:t>
            </a:r>
            <a:endParaRPr lang="nb-NO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nb-NO" sz="3200" b="1" i="1" dirty="0"/>
              <a:t>..jeg har aldri sett noen gjennomføre søk i vann og organisering av hjerte og lungeredning så effektivt og riktig før.. </a:t>
            </a:r>
          </a:p>
          <a:p>
            <a:pPr lvl="0"/>
            <a:endParaRPr lang="nb-NO" sz="3200" b="1" i="1" dirty="0"/>
          </a:p>
          <a:p>
            <a:pPr lvl="0"/>
            <a:r>
              <a:rPr lang="nb-NO" sz="3200" b="1" i="1" dirty="0"/>
              <a:t>..jeg er imponert over jobben de gjorde. Det var virkelig en seriøs innsats..</a:t>
            </a:r>
          </a:p>
          <a:p>
            <a:pPr lvl="0"/>
            <a:endParaRPr lang="nb-NO" sz="3200" b="1" i="1" dirty="0"/>
          </a:p>
          <a:p>
            <a:r>
              <a:rPr lang="nb-NO" sz="3200" i="1" dirty="0"/>
              <a:t>..har prøvd å </a:t>
            </a:r>
            <a:r>
              <a:rPr lang="nb-NO" sz="3200" b="1" i="1" dirty="0"/>
              <a:t>formidle ros både  til </a:t>
            </a:r>
            <a:r>
              <a:rPr lang="nb-NO" sz="3200" i="1" dirty="0"/>
              <a:t> </a:t>
            </a:r>
            <a:r>
              <a:rPr lang="nb-NO" sz="3200" b="1" i="1" dirty="0"/>
              <a:t>politimannskapene</a:t>
            </a:r>
            <a:r>
              <a:rPr lang="nb-NO" sz="3200" i="1" dirty="0"/>
              <a:t> og </a:t>
            </a:r>
            <a:r>
              <a:rPr lang="nb-NO" sz="3200" b="1" i="1" dirty="0"/>
              <a:t>brannvesenet s</a:t>
            </a:r>
            <a:r>
              <a:rPr lang="nb-NO" sz="3200" i="1" dirty="0"/>
              <a:t>amt øvrige </a:t>
            </a:r>
            <a:r>
              <a:rPr lang="nb-NO" sz="3200" b="1" i="1" dirty="0"/>
              <a:t>innsatsmannskaper</a:t>
            </a:r>
            <a:r>
              <a:rPr lang="nb-NO" sz="3200" i="1" dirty="0"/>
              <a:t>.. </a:t>
            </a:r>
          </a:p>
          <a:p>
            <a:pPr lvl="0"/>
            <a:endParaRPr lang="nb-NO" sz="3200" b="1" i="1" dirty="0"/>
          </a:p>
          <a:p>
            <a:pPr lvl="0"/>
            <a:endParaRPr lang="nb-NO" sz="3200" i="1" kern="1200" dirty="0"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nb-NO" sz="32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21</a:t>
            </a:fld>
            <a:endParaRPr lang="nb-NO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6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2890">
        <p14:prism/>
      </p:transition>
    </mc:Choice>
    <mc:Fallback xmlns="">
      <p:transition spd="slow" advTm="22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478367"/>
            <a:ext cx="7886700" cy="743583"/>
          </a:xfrm>
        </p:spPr>
        <p:txBody>
          <a:bodyPr>
            <a:noAutofit/>
          </a:bodyPr>
          <a:lstStyle/>
          <a:p>
            <a:pPr algn="ctr"/>
            <a:r>
              <a:rPr lang="nb-NO" sz="4800" b="1" i="1" dirty="0">
                <a:effectLst>
                  <a:outerShdw blurRad="50800" dist="50800" dir="3000000" algn="ctr" rotWithShape="0">
                    <a:schemeClr val="bg1">
                      <a:lumMod val="50000"/>
                    </a:schemeClr>
                  </a:outerShdw>
                </a:effectLst>
              </a:rPr>
              <a:t>..den store trøsten..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54102"/>
            <a:ext cx="9144000" cy="39228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4400" i="1" dirty="0"/>
              <a:t>..</a:t>
            </a:r>
            <a:r>
              <a:rPr lang="nb-NO" sz="4400" b="1" i="1" dirty="0"/>
              <a:t>å kunne bidra</a:t>
            </a:r>
            <a:r>
              <a:rPr lang="nb-NO" sz="4400" i="1" dirty="0"/>
              <a:t> </a:t>
            </a:r>
          </a:p>
          <a:p>
            <a:pPr marL="0" indent="0" algn="ctr">
              <a:buNone/>
            </a:pPr>
            <a:r>
              <a:rPr lang="nb-NO" sz="4400" i="1" dirty="0"/>
              <a:t>med sine </a:t>
            </a:r>
            <a:r>
              <a:rPr lang="nb-NO" sz="4400" b="1" i="1" dirty="0"/>
              <a:t>kunnskaper og erfaringer</a:t>
            </a:r>
            <a:r>
              <a:rPr lang="nb-NO" sz="4400" i="1" dirty="0"/>
              <a:t>..</a:t>
            </a:r>
            <a:br>
              <a:rPr lang="nb-NO" sz="4400" i="1" dirty="0"/>
            </a:br>
            <a:endParaRPr lang="nb-NO" sz="4400" i="1" dirty="0"/>
          </a:p>
          <a:p>
            <a:pPr marL="0" indent="0" algn="ctr">
              <a:buNone/>
            </a:pPr>
            <a:endParaRPr lang="nb-NO" sz="4400" i="1" dirty="0"/>
          </a:p>
          <a:p>
            <a:pPr marL="0" indent="0" algn="ctr">
              <a:buNone/>
            </a:pPr>
            <a:endParaRPr lang="nb-NO" sz="4400" i="1" dirty="0"/>
          </a:p>
          <a:p>
            <a:pPr marL="0" indent="0" algn="ctr">
              <a:buNone/>
            </a:pPr>
            <a:endParaRPr lang="nb-NO" sz="4400" i="1" dirty="0"/>
          </a:p>
          <a:p>
            <a:pPr marL="0" indent="0" algn="ctr">
              <a:buNone/>
            </a:pPr>
            <a:endParaRPr lang="nb-NO" sz="4400" i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22</a:t>
            </a:fld>
            <a:endParaRPr lang="nb-NO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8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163">
        <p14:prism/>
      </p:transition>
    </mc:Choice>
    <mc:Fallback xmlns="">
      <p:transition spd="slow" advTm="141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7180"/>
            <a:ext cx="7886700" cy="878044"/>
          </a:xfrm>
        </p:spPr>
        <p:txBody>
          <a:bodyPr/>
          <a:lstStyle/>
          <a:p>
            <a:pPr algn="ctr"/>
            <a:r>
              <a:rPr lang="nb-NO" b="1" dirty="0">
                <a:latin typeface="+mn-lt"/>
              </a:rPr>
              <a:t>..etterarbeide..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483" y="945224"/>
            <a:ext cx="8712486" cy="5231739"/>
          </a:xfrm>
        </p:spPr>
        <p:txBody>
          <a:bodyPr>
            <a:noAutofit/>
          </a:bodyPr>
          <a:lstStyle/>
          <a:p>
            <a:r>
              <a:rPr lang="nb-NO" sz="2400" dirty="0"/>
              <a:t>..på </a:t>
            </a:r>
            <a:r>
              <a:rPr lang="nb-NO" sz="2400" b="1" dirty="0"/>
              <a:t>kvelden</a:t>
            </a:r>
            <a:r>
              <a:rPr lang="nb-NO" sz="2400" dirty="0"/>
              <a:t> på anestesi- og </a:t>
            </a:r>
            <a:r>
              <a:rPr lang="nb-NO" sz="2400" dirty="0" err="1"/>
              <a:t>operasjonsavd</a:t>
            </a:r>
            <a:r>
              <a:rPr lang="nb-NO" sz="2400" dirty="0"/>
              <a:t>. med mat og drikke..</a:t>
            </a:r>
          </a:p>
          <a:p>
            <a:r>
              <a:rPr lang="nb-NO" sz="2400" dirty="0"/>
              <a:t>..på dagtid</a:t>
            </a:r>
          </a:p>
          <a:p>
            <a:pPr lvl="1"/>
            <a:r>
              <a:rPr lang="nb-NO" dirty="0"/>
              <a:t>.. på </a:t>
            </a:r>
            <a:r>
              <a:rPr lang="nb-NO" b="1" dirty="0"/>
              <a:t>anestesi- og operasjonsavdelinga</a:t>
            </a:r>
            <a:r>
              <a:rPr lang="nb-NO" dirty="0"/>
              <a:t>..</a:t>
            </a:r>
          </a:p>
          <a:p>
            <a:pPr lvl="1"/>
            <a:r>
              <a:rPr lang="nb-NO" dirty="0"/>
              <a:t>..sammen med </a:t>
            </a:r>
            <a:r>
              <a:rPr lang="nb-NO" b="1" dirty="0"/>
              <a:t>ambulansetjenesten</a:t>
            </a:r>
            <a:r>
              <a:rPr lang="nb-NO" dirty="0"/>
              <a:t>..</a:t>
            </a:r>
          </a:p>
          <a:p>
            <a:pPr lvl="1"/>
            <a:r>
              <a:rPr lang="nb-NO" b="1" dirty="0"/>
              <a:t>.hele sykehuset sammen med øvrige redningsstyrker.</a:t>
            </a:r>
          </a:p>
          <a:p>
            <a:r>
              <a:rPr lang="nb-NO" sz="2400" i="1" dirty="0"/>
              <a:t>..</a:t>
            </a:r>
            <a:r>
              <a:rPr lang="nb-NO" sz="2400" b="1" i="1" dirty="0"/>
              <a:t>møtte </a:t>
            </a:r>
            <a:r>
              <a:rPr lang="nb-NO" sz="2400" b="1" i="1" dirty="0" err="1"/>
              <a:t>Wibke</a:t>
            </a:r>
            <a:r>
              <a:rPr lang="nb-NO" sz="2400" b="1" i="1" dirty="0"/>
              <a:t> Buch,</a:t>
            </a:r>
            <a:r>
              <a:rPr lang="nb-NO" sz="2400" i="1" dirty="0"/>
              <a:t> som hjalp meg, til en god samtale noen dager etterpå; hun fikk også snakke litt med hjerteanestesilege Jens Petter på UNN..</a:t>
            </a:r>
          </a:p>
          <a:p>
            <a:pPr lvl="1"/>
            <a:r>
              <a:rPr lang="nb-NO" i="1" dirty="0"/>
              <a:t>«</a:t>
            </a:r>
            <a:r>
              <a:rPr lang="nb-NO" i="1" dirty="0" err="1"/>
              <a:t>Wibke</a:t>
            </a:r>
            <a:r>
              <a:rPr lang="nb-NO" i="1" dirty="0"/>
              <a:t> Buch og jeg synes begge det er interessant å tenke på hvor godt vi samarbeidet den kvelden, uten at vi kjente hverandre fra før eller skjønte hva som hadde skjedd.» </a:t>
            </a:r>
          </a:p>
          <a:p>
            <a:r>
              <a:rPr lang="nb-NO" sz="2400" i="1" dirty="0"/>
              <a:t>..hadde også et langt og hyggelig </a:t>
            </a:r>
            <a:r>
              <a:rPr lang="nb-NO" sz="2400" b="1" i="1" dirty="0"/>
              <a:t>møte med den erfarne politikvinnen</a:t>
            </a:r>
            <a:r>
              <a:rPr lang="nb-NO" sz="2400" i="1" dirty="0"/>
              <a:t> noen dager etterpå over en kopp kaffe..</a:t>
            </a:r>
          </a:p>
          <a:p>
            <a:r>
              <a:rPr lang="nb-NO" sz="2400" i="1" dirty="0"/>
              <a:t>..har prøvd å </a:t>
            </a:r>
            <a:r>
              <a:rPr lang="nb-NO" sz="2400" b="1" i="1" dirty="0"/>
              <a:t>formidle ros til dem begge..</a:t>
            </a:r>
            <a:endParaRPr lang="nb-NO" sz="2400" b="1" dirty="0"/>
          </a:p>
          <a:p>
            <a:pPr lvl="1"/>
            <a:endParaRPr lang="nb-NO" b="1" dirty="0"/>
          </a:p>
          <a:p>
            <a:pPr marL="457200" lvl="1" indent="0">
              <a:buNone/>
            </a:pP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23</a:t>
            </a:fld>
            <a:endParaRPr lang="nb-NO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8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1248">
        <p14:prism/>
      </p:transition>
    </mc:Choice>
    <mc:Fallback xmlns="">
      <p:transition spd="slow" advTm="512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9426"/>
            <a:ext cx="7772400" cy="1006476"/>
          </a:xfrm>
        </p:spPr>
        <p:txBody>
          <a:bodyPr>
            <a:noAutofit/>
          </a:bodyPr>
          <a:lstStyle/>
          <a:p>
            <a:r>
              <a:rPr lang="nb-NO" sz="8800" b="1" i="1" dirty="0"/>
              <a:t>..</a:t>
            </a:r>
            <a:r>
              <a:rPr lang="nb-NO" sz="4800" b="1" i="1" dirty="0">
                <a:effectLst>
                  <a:outerShdw blurRad="38100" dist="63500" dir="4080000" algn="tl" rotWithShape="0">
                    <a:srgbClr val="969696"/>
                  </a:outerShdw>
                </a:effectLst>
              </a:rPr>
              <a:t>presseomtale</a:t>
            </a:r>
            <a:r>
              <a:rPr lang="nb-NO" sz="8800" b="1" i="1" dirty="0"/>
              <a:t>..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12" y="1419226"/>
            <a:ext cx="9144001" cy="1926364"/>
          </a:xfrm>
        </p:spPr>
        <p:txBody>
          <a:bodyPr>
            <a:noAutofit/>
          </a:bodyPr>
          <a:lstStyle/>
          <a:p>
            <a:r>
              <a:rPr lang="nb-NO" sz="3600" i="1" dirty="0"/>
              <a:t>..ventet 1 uke for å avklare med politiet mht. etterforskning mv..</a:t>
            </a:r>
          </a:p>
          <a:p>
            <a:endParaRPr lang="nb-NO" sz="1000" i="1" dirty="0"/>
          </a:p>
          <a:p>
            <a:r>
              <a:rPr lang="nb-NO" sz="3600" i="1" dirty="0"/>
              <a:t>..viktig å holde på taushetsplikten – avklare med egen org..</a:t>
            </a:r>
          </a:p>
          <a:p>
            <a:endParaRPr lang="nb-NO" sz="1000" b="1" i="1" dirty="0"/>
          </a:p>
          <a:p>
            <a:r>
              <a:rPr lang="nb-NO" sz="4400" b="1" i="1" dirty="0"/>
              <a:t>...også viktig å formidle erfaringer..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24</a:t>
            </a:fld>
            <a:endParaRPr lang="nb-NO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7216">
        <p14:prism/>
      </p:transition>
    </mc:Choice>
    <mc:Fallback xmlns="">
      <p:transition spd="slow" advTm="372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226"/>
            <a:ext cx="7886700" cy="825499"/>
          </a:xfrm>
        </p:spPr>
        <p:txBody>
          <a:bodyPr>
            <a:normAutofit/>
          </a:bodyPr>
          <a:lstStyle/>
          <a:p>
            <a:pPr algn="ctr"/>
            <a:r>
              <a:rPr lang="nb-NO" sz="4900" b="1" i="1" kern="1200" dirty="0">
                <a:solidFill>
                  <a:schemeClr val="tx1"/>
                </a:solidFill>
                <a:effectLst>
                  <a:outerShdw blurRad="38100" dist="63500" dir="4080000" algn="tl" rotWithShape="0">
                    <a:srgbClr val="969696"/>
                  </a:outerShdw>
                </a:effectLst>
              </a:rPr>
              <a:t>..ettertanker..</a:t>
            </a:r>
            <a:endParaRPr lang="nb-NO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-9525"/>
            <a:ext cx="7541814" cy="4595956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Fagerengulykka-021219-Olaf-Jacobsen-2020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25</a:t>
            </a:fld>
            <a:endParaRPr lang="nb-NO"/>
          </a:p>
        </p:txBody>
      </p:sp>
      <p:sp>
        <p:nvSpPr>
          <p:cNvPr id="5" name="TextBox 4"/>
          <p:cNvSpPr txBox="1"/>
          <p:nvPr/>
        </p:nvSpPr>
        <p:spPr>
          <a:xfrm>
            <a:off x="305690" y="4488181"/>
            <a:ext cx="8400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i="1" dirty="0"/>
              <a:t>«..det må ligge mye smerte bak denne tragedien.»</a:t>
            </a:r>
            <a:r>
              <a:rPr lang="nb-NO" sz="2800" b="1" dirty="0"/>
              <a:t> </a:t>
            </a:r>
            <a:endParaRPr lang="nb-NO" sz="2800" dirty="0"/>
          </a:p>
          <a:p>
            <a:pPr algn="ctr"/>
            <a:r>
              <a:rPr lang="nb-NO" sz="2000" dirty="0"/>
              <a:t>Sykepleier Torill Ottesen. Hun og familien bor i det gamle våningshuset på familiens gård  </a:t>
            </a:r>
            <a:r>
              <a:rPr lang="nb-NO" sz="2000" dirty="0" err="1"/>
              <a:t>Grundvåg</a:t>
            </a:r>
            <a:r>
              <a:rPr lang="nb-NO" sz="2000" dirty="0"/>
              <a:t> på Fagereng. </a:t>
            </a:r>
          </a:p>
          <a:p>
            <a:pPr algn="ctr"/>
            <a:r>
              <a:rPr lang="nb-NO" sz="1600" dirty="0">
                <a:hlinkClick r:id="rId6"/>
              </a:rPr>
              <a:t>VG 4.des. 2019. Foto: Hallgeir Vågenes.</a:t>
            </a:r>
            <a:endParaRPr lang="nb-NO" sz="14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1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526">
        <p14:prism/>
      </p:transition>
    </mc:Choice>
    <mc:Fallback xmlns="">
      <p:transition spd="slow" advTm="165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26</a:t>
            </a:fld>
            <a:endParaRPr lang="nb-NO"/>
          </a:p>
        </p:txBody>
      </p:sp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7DAEE3E-1AE2-4CC3-9E93-EDFA3D0863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318608"/>
            <a:ext cx="5640634" cy="3744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189B43-80CE-40A6-9440-AE61294EC55C}"/>
              </a:ext>
            </a:extLst>
          </p:cNvPr>
          <p:cNvSpPr txBox="1"/>
          <p:nvPr/>
        </p:nvSpPr>
        <p:spPr>
          <a:xfrm>
            <a:off x="160947" y="4070919"/>
            <a:ext cx="7998793" cy="14773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/>
              <a:t>«BEHANDLET FAMILIEN: Legene Marianne </a:t>
            </a:r>
            <a:r>
              <a:rPr lang="nb-NO" dirty="0" err="1"/>
              <a:t>Nordhov</a:t>
            </a:r>
            <a:r>
              <a:rPr lang="nb-NO" dirty="0"/>
              <a:t> (t.v.) (</a:t>
            </a:r>
            <a:r>
              <a:rPr lang="nb-NO" dirty="0" err="1"/>
              <a:t>avd.overlege</a:t>
            </a:r>
            <a:r>
              <a:rPr lang="nb-NO" dirty="0"/>
              <a:t>/barnelege), </a:t>
            </a:r>
          </a:p>
          <a:p>
            <a:r>
              <a:rPr lang="nb-NO" dirty="0"/>
              <a:t>Bård Rannestad (overlege hjerteanestesi), </a:t>
            </a:r>
          </a:p>
          <a:p>
            <a:r>
              <a:rPr lang="nb-NO" dirty="0"/>
              <a:t>Knut Roar Hansen (</a:t>
            </a:r>
            <a:r>
              <a:rPr lang="nb-NO" dirty="0" err="1"/>
              <a:t>avd.leder</a:t>
            </a:r>
            <a:r>
              <a:rPr lang="nb-NO" dirty="0"/>
              <a:t> medisinsk teknisk og </a:t>
            </a:r>
            <a:r>
              <a:rPr lang="nb-NO" dirty="0" err="1"/>
              <a:t>perfusjonist</a:t>
            </a:r>
            <a:r>
              <a:rPr lang="nb-NO" dirty="0"/>
              <a:t>) og </a:t>
            </a:r>
          </a:p>
          <a:p>
            <a:r>
              <a:rPr lang="nb-NO" dirty="0"/>
              <a:t> Kjørstad (</a:t>
            </a:r>
            <a:r>
              <a:rPr lang="nb-NO" dirty="0" err="1"/>
              <a:t>avd.overlege</a:t>
            </a:r>
            <a:r>
              <a:rPr lang="nb-NO" dirty="0"/>
              <a:t> og hjertekirurg) bak hjerte/lungemaskiner </a:t>
            </a:r>
          </a:p>
          <a:p>
            <a:r>
              <a:rPr lang="nb-NO" dirty="0"/>
              <a:t>arbeidet med drukningen i Tromsø tirsdag.» Foto: Jørn </a:t>
            </a:r>
            <a:r>
              <a:rPr lang="nb-NO" dirty="0" err="1"/>
              <a:t>Resvoll</a:t>
            </a:r>
            <a:r>
              <a:rPr lang="nb-NO" dirty="0"/>
              <a:t>, UNN. «Nordlys»</a:t>
            </a:r>
          </a:p>
        </p:txBody>
      </p:sp>
      <p:pic>
        <p:nvPicPr>
          <p:cNvPr id="3" name="Picture 2">
            <a:hlinkClick r:id="rId6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194" y="137647"/>
            <a:ext cx="4056993" cy="3502272"/>
          </a:xfrm>
          <a:prstGeom prst="rect">
            <a:avLst/>
          </a:prstGeom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65C33646-908C-4CF9-8FE2-159A28EB74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7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320">
        <p14:prism/>
      </p:transition>
    </mc:Choice>
    <mc:Fallback xmlns="">
      <p:transition spd="slow" advTm="333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995" y="1079499"/>
            <a:ext cx="8971005" cy="50974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b-NO" sz="1050" i="1" dirty="0"/>
          </a:p>
          <a:p>
            <a:pPr marL="0" indent="0" algn="ctr">
              <a:buNone/>
            </a:pPr>
            <a:r>
              <a:rPr lang="nb-NO" sz="4400" i="1" dirty="0"/>
              <a:t>..takk for oppmerksomheten..</a:t>
            </a:r>
          </a:p>
          <a:p>
            <a:pPr marL="0" indent="0" algn="ctr">
              <a:buNone/>
            </a:pPr>
            <a:endParaRPr lang="nb-NO" sz="4400" i="1" dirty="0"/>
          </a:p>
          <a:p>
            <a:pPr marL="0" indent="0" algn="ctr">
              <a:buNone/>
            </a:pPr>
            <a:endParaRPr lang="nb-NO" sz="105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27</a:t>
            </a:fld>
            <a:endParaRPr lang="nb-NO"/>
          </a:p>
        </p:txBody>
      </p:sp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55AA4DE6-4F77-431C-8FB2-B0A799CFCA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7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495">
        <p14:prism/>
      </p:transition>
    </mc:Choice>
    <mc:Fallback xmlns="">
      <p:transition spd="slow" advTm="54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6042" y="-1430814"/>
            <a:ext cx="9111917" cy="8648319"/>
            <a:chOff x="1517" y="-1430814"/>
            <a:chExt cx="9111917" cy="8648319"/>
          </a:xfrm>
        </p:grpSpPr>
        <p:sp>
          <p:nvSpPr>
            <p:cNvPr id="18" name="Oval 17"/>
            <p:cNvSpPr/>
            <p:nvPr/>
          </p:nvSpPr>
          <p:spPr>
            <a:xfrm>
              <a:off x="5296406" y="1900237"/>
              <a:ext cx="577850" cy="593442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80"/>
            <a:stretch/>
          </p:blipFill>
          <p:spPr>
            <a:xfrm>
              <a:off x="1517" y="-1430814"/>
              <a:ext cx="9111917" cy="864831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3</a:t>
            </a:fld>
            <a:endParaRPr lang="nb-NO"/>
          </a:p>
        </p:txBody>
      </p:sp>
      <p:grpSp>
        <p:nvGrpSpPr>
          <p:cNvPr id="22" name="Group 21"/>
          <p:cNvGrpSpPr/>
          <p:nvPr/>
        </p:nvGrpSpPr>
        <p:grpSpPr>
          <a:xfrm>
            <a:off x="2662097" y="4993410"/>
            <a:ext cx="112680" cy="548313"/>
            <a:chOff x="2733661" y="5330499"/>
            <a:chExt cx="112680" cy="548313"/>
          </a:xfrm>
        </p:grpSpPr>
        <p:sp>
          <p:nvSpPr>
            <p:cNvPr id="20" name="Rectangle 19"/>
            <p:cNvSpPr/>
            <p:nvPr/>
          </p:nvSpPr>
          <p:spPr>
            <a:xfrm rot="2740298">
              <a:off x="2522341" y="5554812"/>
              <a:ext cx="540000" cy="10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" name="Rectangle 20"/>
            <p:cNvSpPr/>
            <p:nvPr/>
          </p:nvSpPr>
          <p:spPr>
            <a:xfrm rot="18698122">
              <a:off x="2517661" y="5546499"/>
              <a:ext cx="540000" cy="10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4" name="Oval 23"/>
          <p:cNvSpPr/>
          <p:nvPr/>
        </p:nvSpPr>
        <p:spPr>
          <a:xfrm>
            <a:off x="4443112" y="3383406"/>
            <a:ext cx="360000" cy="36000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dirty="0">
                <a:solidFill>
                  <a:srgbClr val="FF0000"/>
                </a:solidFill>
              </a:rPr>
              <a:t>P</a:t>
            </a:r>
            <a:endParaRPr lang="nb-NO" sz="1600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076308" y="3551046"/>
            <a:ext cx="360000" cy="36000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dirty="0">
                <a:solidFill>
                  <a:srgbClr val="FF0000"/>
                </a:solidFill>
              </a:rPr>
              <a:t>B</a:t>
            </a:r>
            <a:endParaRPr lang="nb-NO" sz="1600" dirty="0">
              <a:solidFill>
                <a:srgbClr val="FF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088951" y="1900147"/>
            <a:ext cx="594000" cy="592347"/>
            <a:chOff x="7142339" y="1964315"/>
            <a:chExt cx="594000" cy="592347"/>
          </a:xfrm>
        </p:grpSpPr>
        <p:sp>
          <p:nvSpPr>
            <p:cNvPr id="29" name="Oval 28"/>
            <p:cNvSpPr/>
            <p:nvPr/>
          </p:nvSpPr>
          <p:spPr>
            <a:xfrm>
              <a:off x="7142339" y="1964315"/>
              <a:ext cx="594000" cy="592347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7176330" y="1993309"/>
              <a:ext cx="531025" cy="535682"/>
              <a:chOff x="7183950" y="1995849"/>
              <a:chExt cx="531025" cy="535682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7363835" y="2172884"/>
                <a:ext cx="180000" cy="180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534975" y="2172998"/>
                <a:ext cx="180000" cy="180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359755" y="2351531"/>
                <a:ext cx="180000" cy="180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7183950" y="2172660"/>
                <a:ext cx="180000" cy="180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7360412" y="1995849"/>
                <a:ext cx="180000" cy="180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8" name="Pentagon 7"/>
          <p:cNvSpPr/>
          <p:nvPr/>
        </p:nvSpPr>
        <p:spPr>
          <a:xfrm>
            <a:off x="646740" y="4745506"/>
            <a:ext cx="1551790" cy="1032434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>
                <a:solidFill>
                  <a:schemeClr val="tx1"/>
                </a:solidFill>
              </a:rPr>
              <a:t>Ca. 7 km </a:t>
            </a:r>
          </a:p>
          <a:p>
            <a:pPr algn="ctr"/>
            <a:r>
              <a:rPr lang="nb-NO" b="1">
                <a:solidFill>
                  <a:schemeClr val="tx1"/>
                </a:solidFill>
              </a:rPr>
              <a:t>fra </a:t>
            </a:r>
          </a:p>
          <a:p>
            <a:pPr algn="ctr"/>
            <a:r>
              <a:rPr lang="nb-NO" b="1">
                <a:solidFill>
                  <a:schemeClr val="tx1"/>
                </a:solidFill>
              </a:rPr>
              <a:t>sykehuset</a:t>
            </a:r>
            <a:endParaRPr lang="nb-NO" b="1" dirty="0">
              <a:solidFill>
                <a:schemeClr val="tx1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3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880">
        <p14:prism/>
      </p:transition>
    </mc:Choice>
    <mc:Fallback xmlns="">
      <p:transition spd="slow" advTm="98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05030" y="1433513"/>
            <a:ext cx="7113303" cy="4743450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4</a:t>
            </a:fld>
            <a:endParaRPr lang="nb-NO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3919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5400" b="1" i="1" dirty="0">
                <a:effectLst>
                  <a:outerShdw blurRad="38100" dist="63500" dir="4080000" algn="tl" rotWithShape="0">
                    <a:srgbClr val="969696"/>
                  </a:outerShdw>
                </a:effectLst>
              </a:rPr>
              <a:t>..</a:t>
            </a:r>
            <a:r>
              <a:rPr lang="nb-NO" sz="6000" b="1" i="1" dirty="0">
                <a:effectLst>
                  <a:outerShdw blurRad="38100" dist="63500" dir="4080000" algn="tl" rotWithShape="0">
                    <a:srgbClr val="969696"/>
                  </a:outerShdw>
                </a:effectLst>
              </a:rPr>
              <a:t>bekymringen</a:t>
            </a:r>
            <a:r>
              <a:rPr lang="nb-NO" sz="5400" b="1" i="1" dirty="0">
                <a:effectLst>
                  <a:outerShdw blurRad="38100" dist="63500" dir="4080000" algn="tl" rotWithShape="0">
                    <a:srgbClr val="969696"/>
                  </a:outerShdw>
                </a:effectLst>
              </a:rPr>
              <a:t>..</a:t>
            </a:r>
          </a:p>
          <a:p>
            <a:pPr algn="ctr"/>
            <a:endParaRPr lang="nb-NO" sz="1400" b="1" i="1" dirty="0">
              <a:effectLst>
                <a:outerShdw blurRad="38100" dist="63500" dir="4080000" algn="tl" rotWithShape="0">
                  <a:srgbClr val="969696"/>
                </a:outerShdw>
              </a:effectLst>
            </a:endParaRPr>
          </a:p>
          <a:p>
            <a:pPr algn="ctr"/>
            <a:r>
              <a:rPr lang="nb-NO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..syklet fra sykehuset, så en forlatt barnevogn et par hundre meter foran meg på sykkelstien, </a:t>
            </a:r>
            <a:r>
              <a:rPr lang="nb-NO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tankene kom i sving</a:t>
            </a:r>
            <a:r>
              <a:rPr lang="nb-NO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</a:t>
            </a:r>
          </a:p>
          <a:p>
            <a:pPr algn="ctr"/>
            <a:r>
              <a:rPr lang="nb-NO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..stoppet sykkelen rundt 20 m etter at jeg passerte den, gikk tilbake for å undersøke </a:t>
            </a:r>
            <a:r>
              <a:rPr lang="nb-NO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 unaturlige plasseringen</a:t>
            </a:r>
            <a:r>
              <a:rPr lang="nb-NO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algn="ctr"/>
            <a:r>
              <a:rPr lang="nb-NO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..ikke noen parkeringsplass, </a:t>
            </a:r>
            <a:r>
              <a:rPr lang="nb-NO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stoppeplass</a:t>
            </a:r>
            <a:r>
              <a:rPr lang="nb-NO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utkjøring, busstopp e.l..</a:t>
            </a:r>
          </a:p>
        </p:txBody>
      </p:sp>
      <p:sp>
        <p:nvSpPr>
          <p:cNvPr id="7" name="Rectangle 6"/>
          <p:cNvSpPr/>
          <p:nvPr/>
        </p:nvSpPr>
        <p:spPr>
          <a:xfrm>
            <a:off x="4238368" y="3888774"/>
            <a:ext cx="4942698" cy="667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xtBox 8"/>
          <p:cNvSpPr txBox="1"/>
          <p:nvPr/>
        </p:nvSpPr>
        <p:spPr>
          <a:xfrm>
            <a:off x="877623" y="4586403"/>
            <a:ext cx="145905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nb-NO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..den </a:t>
            </a:r>
          </a:p>
          <a:p>
            <a:r>
              <a:rPr lang="nb-NO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unaturlige </a:t>
            </a:r>
          </a:p>
          <a:p>
            <a:r>
              <a:rPr lang="nb-NO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Plasseringen.</a:t>
            </a:r>
            <a:endParaRPr lang="nb-NO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9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6394">
        <p14:prism/>
      </p:transition>
    </mc:Choice>
    <mc:Fallback xmlns="">
      <p:transition spd="slow" advTm="26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6469"/>
            <a:ext cx="7886700" cy="797752"/>
          </a:xfrm>
        </p:spPr>
        <p:txBody>
          <a:bodyPr>
            <a:normAutofit fontScale="90000"/>
          </a:bodyPr>
          <a:lstStyle/>
          <a:p>
            <a:pPr algn="ctr"/>
            <a:r>
              <a:rPr lang="nb-NO" sz="5400" b="1" i="1" dirty="0">
                <a:effectLst>
                  <a:outerShdw blurRad="38100" dist="63500" dir="4080000" algn="tl" rotWithShape="0">
                    <a:srgbClr val="969696"/>
                  </a:outerShdw>
                </a:effectLst>
              </a:rPr>
              <a:t>..den fryktelige m</a:t>
            </a:r>
            <a:r>
              <a:rPr lang="nb-NO" sz="5400" b="1" i="1" kern="1200" dirty="0">
                <a:solidFill>
                  <a:schemeClr val="tx1"/>
                </a:solidFill>
                <a:effectLst>
                  <a:outerShdw blurRad="38100" dist="63500" dir="4080000" algn="tl" rotWithShape="0">
                    <a:srgbClr val="969696"/>
                  </a:outerShdw>
                </a:effectLst>
                <a:latin typeface="+mj-lt"/>
                <a:ea typeface="+mj-ea"/>
                <a:cs typeface="+mj-cs"/>
              </a:rPr>
              <a:t>istanken</a:t>
            </a:r>
            <a:r>
              <a:rPr lang="nb-NO" dirty="0"/>
              <a:t>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676" y="1228724"/>
            <a:ext cx="8496728" cy="4023901"/>
          </a:xfrm>
        </p:spPr>
        <p:txBody>
          <a:bodyPr>
            <a:noAutofit/>
          </a:bodyPr>
          <a:lstStyle/>
          <a:p>
            <a:r>
              <a:rPr lang="nb-NO" sz="3200" dirty="0"/>
              <a:t>..3 </a:t>
            </a:r>
            <a:r>
              <a:rPr lang="nb-NO" sz="3200" b="1" dirty="0"/>
              <a:t>pass</a:t>
            </a:r>
            <a:r>
              <a:rPr lang="nb-NO" sz="3200" dirty="0"/>
              <a:t> lå i kurven under barnevogna..</a:t>
            </a:r>
          </a:p>
          <a:p>
            <a:r>
              <a:rPr lang="nb-NO" sz="3200" dirty="0"/>
              <a:t>..</a:t>
            </a:r>
            <a:r>
              <a:rPr lang="nb-NO" sz="3200" b="1" dirty="0"/>
              <a:t>spor</a:t>
            </a:r>
            <a:r>
              <a:rPr lang="nb-NO" sz="3200" dirty="0"/>
              <a:t> i </a:t>
            </a:r>
            <a:r>
              <a:rPr lang="nb-NO" sz="3200" dirty="0" err="1"/>
              <a:t>sørpesnø</a:t>
            </a:r>
            <a:r>
              <a:rPr lang="nb-NO" sz="3200" dirty="0"/>
              <a:t> som tydelig gikk fra barnevogna på gangveien og videre ut på Kvaløyveien i retning fjæra, gjorde at jeg sterkt mistenkte noe fundamentalt galt..</a:t>
            </a:r>
          </a:p>
          <a:p>
            <a:r>
              <a:rPr lang="nb-NO" sz="3200" b="1" i="1" dirty="0"/>
              <a:t>..«været var ikke for fjæratur med småbarn»..</a:t>
            </a:r>
          </a:p>
          <a:p>
            <a:r>
              <a:rPr lang="nb-NO" sz="3200" dirty="0"/>
              <a:t>..en kvinne stoppet opp, jeg fikk </a:t>
            </a:r>
            <a:r>
              <a:rPr lang="nb-NO" sz="3200" b="1" dirty="0"/>
              <a:t>øyekontakt</a:t>
            </a:r>
            <a:r>
              <a:rPr lang="nb-NO" sz="3200" dirty="0"/>
              <a:t> med henne og ba henne være med på et søk..</a:t>
            </a:r>
          </a:p>
          <a:p>
            <a:r>
              <a:rPr lang="nb-NO" sz="3200" dirty="0"/>
              <a:t>..jeg tok meg tid til å </a:t>
            </a:r>
            <a:r>
              <a:rPr lang="nb-NO" sz="3200" b="1" dirty="0"/>
              <a:t>håndhilse</a:t>
            </a:r>
            <a:r>
              <a:rPr lang="nb-NO" sz="3200" dirty="0"/>
              <a:t> på henne på et eller annet tidspunkt – </a:t>
            </a:r>
            <a:r>
              <a:rPr lang="nb-NO" sz="3200" b="1" dirty="0"/>
              <a:t>slikt er viktig</a:t>
            </a:r>
            <a:r>
              <a:rPr lang="nb-NO" sz="3200" dirty="0"/>
              <a:t>.. </a:t>
            </a:r>
          </a:p>
          <a:p>
            <a:endParaRPr lang="nb-NO" sz="3200" dirty="0"/>
          </a:p>
          <a:p>
            <a:endParaRPr lang="nb-NO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5</a:t>
            </a:fld>
            <a:endParaRPr lang="nb-NO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8998">
        <p14:prism/>
      </p:transition>
    </mc:Choice>
    <mc:Fallback xmlns="">
      <p:transition spd="slow" advTm="589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24100" y="4181396"/>
            <a:ext cx="3590925" cy="1255728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nb-N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</a:t>
            </a:r>
            <a:r>
              <a:rPr lang="nb-NO" sz="2800" b="1" i="1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parkerer</a:t>
            </a:r>
            <a:r>
              <a:rPr lang="nb-N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800" b="1" i="1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sykkelen </a:t>
            </a:r>
            <a:br>
              <a:rPr lang="nb-NO" sz="2800" b="1" i="1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2800" b="1" i="1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og </a:t>
            </a:r>
            <a:br>
              <a:rPr lang="nb-NO" sz="2800" b="1" i="1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2800" b="1" i="1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starter søk</a:t>
            </a:r>
            <a:r>
              <a:rPr lang="nb-N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6</a:t>
            </a:fld>
            <a:endParaRPr lang="nb-NO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899" y="333374"/>
            <a:ext cx="6584201" cy="51720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60050" y="4123423"/>
            <a:ext cx="1908472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nb-NO" sz="2800" b="1" i="1" dirty="0">
                <a:effectLst>
                  <a:outerShdw blurRad="38100" dist="63500" dir="4080000" algn="tl" rotWithShape="0">
                    <a:srgbClr val="969696"/>
                  </a:outerShdw>
                </a:effectLst>
              </a:rPr>
              <a:t>..den </a:t>
            </a:r>
          </a:p>
          <a:p>
            <a:pPr algn="ctr"/>
            <a:r>
              <a:rPr lang="nb-NO" sz="2800" b="1" i="1" dirty="0">
                <a:effectLst>
                  <a:outerShdw blurRad="38100" dist="63500" dir="4080000" algn="tl" rotWithShape="0">
                    <a:srgbClr val="969696"/>
                  </a:outerShdw>
                </a:effectLst>
              </a:rPr>
              <a:t>fryktelige </a:t>
            </a:r>
          </a:p>
          <a:p>
            <a:pPr algn="ctr"/>
            <a:r>
              <a:rPr lang="nb-NO" sz="2800" b="1" i="1" dirty="0">
                <a:effectLst>
                  <a:outerShdw blurRad="38100" dist="63500" dir="4080000" algn="tl" rotWithShape="0">
                    <a:srgbClr val="969696"/>
                  </a:outerShdw>
                </a:effectLst>
              </a:rPr>
              <a:t>mistanken</a:t>
            </a:r>
            <a:r>
              <a:rPr lang="nb-NO" sz="2800" dirty="0"/>
              <a:t>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1424" y="5720794"/>
            <a:ext cx="3092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  <a:hlinkClick r:id="rId6"/>
              </a:rPr>
              <a:t>Foto Ronald Johansen </a:t>
            </a:r>
            <a:r>
              <a:rPr lang="nb-NO" b="1" dirty="0" err="1">
                <a:solidFill>
                  <a:schemeClr val="bg1"/>
                </a:solidFill>
                <a:hlinkClick r:id="rId6"/>
              </a:rPr>
              <a:t>iTromsø</a:t>
            </a:r>
            <a:endParaRPr lang="nb-NO" b="1" dirty="0">
              <a:solidFill>
                <a:schemeClr val="bg1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6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126">
        <p14:prism/>
      </p:transition>
    </mc:Choice>
    <mc:Fallback xmlns="">
      <p:transition spd="slow" advTm="111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755"/>
            <a:ext cx="7886700" cy="817628"/>
          </a:xfrm>
        </p:spPr>
        <p:txBody>
          <a:bodyPr>
            <a:normAutofit/>
          </a:bodyPr>
          <a:lstStyle/>
          <a:p>
            <a:pPr algn="ctr"/>
            <a:r>
              <a:rPr lang="nb-NO" dirty="0"/>
              <a:t>..</a:t>
            </a:r>
            <a:r>
              <a:rPr lang="nb-NO" sz="4900" b="1" i="1" kern="1200" dirty="0">
                <a:solidFill>
                  <a:schemeClr val="tx1"/>
                </a:solidFill>
                <a:effectLst>
                  <a:outerShdw blurRad="38100" dist="63500" dir="4080000" algn="tl" rotWithShape="0">
                    <a:srgbClr val="969696"/>
                  </a:outerShdw>
                </a:effectLst>
                <a:latin typeface="+mj-lt"/>
                <a:ea typeface="+mj-ea"/>
                <a:cs typeface="+mj-cs"/>
              </a:rPr>
              <a:t>erkjennelsen..</a:t>
            </a:r>
            <a:r>
              <a:rPr lang="nb-NO" dirty="0"/>
              <a:t>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128" y="844826"/>
            <a:ext cx="8589196" cy="5332137"/>
          </a:xfrm>
        </p:spPr>
        <p:txBody>
          <a:bodyPr>
            <a:normAutofit/>
          </a:bodyPr>
          <a:lstStyle/>
          <a:p>
            <a:r>
              <a:rPr lang="nb-NO" dirty="0"/>
              <a:t>..vi fulgte </a:t>
            </a:r>
            <a:r>
              <a:rPr lang="nb-NO" b="1" dirty="0"/>
              <a:t>spor i våt snø </a:t>
            </a:r>
            <a:r>
              <a:rPr lang="nb-NO" dirty="0"/>
              <a:t>nedover </a:t>
            </a:r>
            <a:r>
              <a:rPr lang="nb-NO" dirty="0" err="1"/>
              <a:t>Grunnvågjordet</a:t>
            </a:r>
            <a:r>
              <a:rPr lang="nb-NO" dirty="0"/>
              <a:t> i sørpesnøen i fjæra </a:t>
            </a:r>
            <a:r>
              <a:rPr lang="nb-NO" b="1" dirty="0"/>
              <a:t>helt</a:t>
            </a:r>
            <a:r>
              <a:rPr lang="nb-NO" dirty="0"/>
              <a:t> </a:t>
            </a:r>
            <a:r>
              <a:rPr lang="nb-NO" b="1" dirty="0"/>
              <a:t>ut i vannet</a:t>
            </a:r>
            <a:r>
              <a:rPr lang="nb-NO" dirty="0"/>
              <a:t>..</a:t>
            </a:r>
          </a:p>
          <a:p>
            <a:r>
              <a:rPr lang="nb-NO" dirty="0"/>
              <a:t>..vi hadde brukbare </a:t>
            </a:r>
            <a:r>
              <a:rPr lang="nb-NO" b="1" dirty="0"/>
              <a:t>hodelykter</a:t>
            </a:r>
            <a:r>
              <a:rPr lang="nb-NO" dirty="0"/>
              <a:t>..</a:t>
            </a:r>
          </a:p>
          <a:p>
            <a:r>
              <a:rPr lang="nb-NO" dirty="0"/>
              <a:t>..ba kvinnen om å </a:t>
            </a:r>
            <a:r>
              <a:rPr lang="nb-NO" b="1" dirty="0"/>
              <a:t>søke</a:t>
            </a:r>
            <a:r>
              <a:rPr lang="nb-NO" dirty="0"/>
              <a:t> de 150-200 </a:t>
            </a:r>
            <a:r>
              <a:rPr lang="nb-NO" dirty="0" err="1"/>
              <a:t>metrene</a:t>
            </a:r>
            <a:r>
              <a:rPr lang="nb-NO" dirty="0"/>
              <a:t> i sør mot Sorgenfri, jeg søkte tilsvarende nordover mot </a:t>
            </a:r>
            <a:r>
              <a:rPr lang="nb-NO" dirty="0" err="1"/>
              <a:t>fyrløkta</a:t>
            </a:r>
            <a:r>
              <a:rPr lang="nb-NO" dirty="0"/>
              <a:t> på Hansmark, samtidig som jeg </a:t>
            </a:r>
            <a:r>
              <a:rPr lang="nb-NO" b="1" dirty="0"/>
              <a:t>varslet politiet</a:t>
            </a:r>
            <a:r>
              <a:rPr lang="nb-NO" dirty="0"/>
              <a:t> på 112.. </a:t>
            </a:r>
            <a:endParaRPr lang="nb-NO" sz="2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dirty="0"/>
              <a:t>..på telefonen ba politiet meg gå opp til barnevogna, jeg gikk opp dit og </a:t>
            </a:r>
            <a:r>
              <a:rPr lang="nb-NO" b="1" dirty="0"/>
              <a:t>leste opp ID-en </a:t>
            </a:r>
            <a:r>
              <a:rPr lang="nb-NO" dirty="0"/>
              <a:t>i passene..</a:t>
            </a:r>
            <a:r>
              <a:rPr lang="nb-NO" dirty="0">
                <a:sym typeface="Wingdings" panose="05000000000000000000" pitchFamily="2" charset="2"/>
              </a:rPr>
              <a:t> ‒</a:t>
            </a:r>
            <a:r>
              <a:rPr lang="nb-NO" dirty="0"/>
              <a:t> ..</a:t>
            </a:r>
            <a:r>
              <a:rPr lang="nb-NO" b="1" dirty="0"/>
              <a:t>vanskelig å kommunisere i mobiltelefon i vinden</a:t>
            </a:r>
            <a:r>
              <a:rPr lang="nb-NO" dirty="0"/>
              <a:t>…</a:t>
            </a:r>
          </a:p>
          <a:p>
            <a:r>
              <a:rPr lang="nb-NO" dirty="0"/>
              <a:t>..kvinnen kom løpende mot meg med 1 par </a:t>
            </a:r>
            <a:r>
              <a:rPr lang="nb-NO" b="1" dirty="0"/>
              <a:t>støvletter</a:t>
            </a:r>
            <a:r>
              <a:rPr lang="nb-NO" dirty="0"/>
              <a:t> i </a:t>
            </a:r>
            <a:r>
              <a:rPr lang="nb-NO" dirty="0" err="1"/>
              <a:t>str</a:t>
            </a:r>
            <a:r>
              <a:rPr lang="nb-NO" dirty="0"/>
              <a:t>. 36 og 1 stk. i </a:t>
            </a:r>
            <a:r>
              <a:rPr lang="nb-NO" dirty="0" err="1"/>
              <a:t>str</a:t>
            </a:r>
            <a:r>
              <a:rPr lang="nb-NO" dirty="0"/>
              <a:t>. 31.. Som hun hadde funnet </a:t>
            </a:r>
          </a:p>
          <a:p>
            <a:pPr lvl="1"/>
            <a:r>
              <a:rPr lang="nb-NO" dirty="0"/>
              <a:t>(Senere fikk jeg vite at hun het </a:t>
            </a:r>
            <a:r>
              <a:rPr lang="nb-NO" dirty="0" err="1"/>
              <a:t>Wibke</a:t>
            </a:r>
            <a:r>
              <a:rPr lang="nb-NO" dirty="0"/>
              <a:t> Buch)</a:t>
            </a:r>
          </a:p>
          <a:p>
            <a:endParaRPr lang="nb-NO" sz="9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7</a:t>
            </a:fld>
            <a:endParaRPr lang="nb-NO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6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5103">
        <p14:prism/>
      </p:transition>
    </mc:Choice>
    <mc:Fallback xmlns="">
      <p:transition spd="slow" advTm="551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77352" cy="6067425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8</a:t>
            </a:fld>
            <a:endParaRPr lang="nb-NO"/>
          </a:p>
        </p:txBody>
      </p:sp>
      <p:sp>
        <p:nvSpPr>
          <p:cNvPr id="8" name="TekstSylinder 7"/>
          <p:cNvSpPr txBox="1"/>
          <p:nvPr/>
        </p:nvSpPr>
        <p:spPr>
          <a:xfrm>
            <a:off x="2686050" y="5605759"/>
            <a:ext cx="3945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hlinkClick r:id="rId5"/>
              </a:rPr>
              <a:t>Foto: Rune Stoltz Bertinussen</a:t>
            </a:r>
            <a:endParaRPr lang="nb-NO" sz="2400" b="1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0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934">
        <p14:prism/>
      </p:transition>
    </mc:Choice>
    <mc:Fallback xmlns="">
      <p:transition spd="slow" advTm="89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9943"/>
            <a:ext cx="7886700" cy="687500"/>
          </a:xfrm>
        </p:spPr>
        <p:txBody>
          <a:bodyPr>
            <a:normAutofit fontScale="90000"/>
          </a:bodyPr>
          <a:lstStyle/>
          <a:p>
            <a:pPr algn="ctr"/>
            <a:r>
              <a:rPr lang="nb-NO" b="1" i="1" dirty="0">
                <a:effectLst>
                  <a:outerShdw blurRad="38100" dist="63500" dir="4080000" algn="tl" rotWithShape="0">
                    <a:srgbClr val="969696"/>
                  </a:outerShdw>
                </a:effectLst>
              </a:rPr>
              <a:t>..blålys, sirener..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483" y="893135"/>
            <a:ext cx="8630292" cy="5283828"/>
          </a:xfrm>
        </p:spPr>
        <p:txBody>
          <a:bodyPr>
            <a:normAutofit/>
          </a:bodyPr>
          <a:lstStyle/>
          <a:p>
            <a:pPr lvl="0"/>
            <a:r>
              <a:rPr lang="nb-NO" sz="4000" dirty="0"/>
              <a:t> ..2 politipatruljer </a:t>
            </a:r>
            <a:r>
              <a:rPr lang="nb-NO" sz="4000" b="1" dirty="0"/>
              <a:t>ankommer</a:t>
            </a:r>
            <a:r>
              <a:rPr lang="nb-NO" sz="4000" dirty="0"/>
              <a:t>..</a:t>
            </a:r>
          </a:p>
          <a:p>
            <a:pPr lvl="0"/>
            <a:r>
              <a:rPr lang="nb-NO" sz="4000" dirty="0"/>
              <a:t>..</a:t>
            </a:r>
            <a:r>
              <a:rPr lang="nb-NO" sz="4000" b="1" dirty="0"/>
              <a:t>tar imot</a:t>
            </a:r>
            <a:r>
              <a:rPr lang="nb-NO" sz="4000" dirty="0"/>
              <a:t> </a:t>
            </a:r>
            <a:r>
              <a:rPr lang="nb-NO" sz="4000" b="1" dirty="0"/>
              <a:t>politiet</a:t>
            </a:r>
            <a:r>
              <a:rPr lang="nb-NO" sz="4000" dirty="0"/>
              <a:t> og peker ned til fjæra for dem..</a:t>
            </a:r>
          </a:p>
          <a:p>
            <a:pPr lvl="0"/>
            <a:r>
              <a:rPr lang="nb-NO" sz="4000" dirty="0"/>
              <a:t>..politiet springer ned på sørsida av naustet for å </a:t>
            </a:r>
            <a:r>
              <a:rPr lang="nb-NO" sz="4000" b="1" dirty="0"/>
              <a:t>unngå å tråkke i sporene</a:t>
            </a:r>
            <a:r>
              <a:rPr lang="nb-NO" sz="4000" dirty="0"/>
              <a:t>..</a:t>
            </a:r>
          </a:p>
          <a:p>
            <a:pPr lvl="0"/>
            <a:r>
              <a:rPr lang="nb-NO" sz="4000" dirty="0"/>
              <a:t>..politi Sverre roper </a:t>
            </a:r>
            <a:r>
              <a:rPr lang="nb-NO" sz="4000" b="1" dirty="0"/>
              <a:t>funn</a:t>
            </a:r>
            <a:r>
              <a:rPr lang="nb-NO" sz="4000" dirty="0"/>
              <a:t> og </a:t>
            </a:r>
            <a:r>
              <a:rPr lang="nb-NO" sz="4000" b="1" dirty="0"/>
              <a:t>jeg springer igjen ned til fjæra</a:t>
            </a:r>
            <a:r>
              <a:rPr lang="nb-NO" sz="4000" dirty="0"/>
              <a:t>, unngår også å springe i sporene..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Fagerengulykka-021219-Olaf-Jacobsen-2020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02D-47C7-4B19-97EC-D02E943149AF}" type="slidenum">
              <a:rPr lang="nb-NO" smtClean="0"/>
              <a:t>9</a:t>
            </a:fld>
            <a:endParaRPr lang="nb-NO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3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449">
        <p14:prism/>
      </p:transition>
    </mc:Choice>
    <mc:Fallback xmlns="">
      <p:transition spd="slow" advTm="204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3365</TotalTime>
  <Words>1444</Words>
  <Application>Microsoft Office PowerPoint</Application>
  <PresentationFormat>On-screen Show (4:3)</PresentationFormat>
  <Paragraphs>217</Paragraphs>
  <Slides>27</Slides>
  <Notes>16</Notes>
  <HiddenSlides>0</HiddenSlides>
  <MMClips>26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Custom Design</vt:lpstr>
      <vt:lpstr>1_Custom Design</vt:lpstr>
      <vt:lpstr>2_Custom Design</vt:lpstr>
      <vt:lpstr>3_Custom Design</vt:lpstr>
      <vt:lpstr>4_Custom Design</vt:lpstr>
      <vt:lpstr>PowerPoint Presentation</vt:lpstr>
      <vt:lpstr>PowerPoint Presentation</vt:lpstr>
      <vt:lpstr>PowerPoint Presentation</vt:lpstr>
      <vt:lpstr>PowerPoint Presentation</vt:lpstr>
      <vt:lpstr>..den fryktelige mistanken..</vt:lpstr>
      <vt:lpstr>..parkerer sykkelen  og  starter søk.. </vt:lpstr>
      <vt:lpstr>..erkjennelsen....</vt:lpstr>
      <vt:lpstr>PowerPoint Presentation</vt:lpstr>
      <vt:lpstr>..blålys, sirener..</vt:lpstr>
      <vt:lpstr>.. Hjerte-lungeredning..</vt:lpstr>
      <vt:lpstr>PowerPoint Presentation</vt:lpstr>
      <vt:lpstr>..det er grunnleggende HLR som teller her..  ..slikt finner man ikke i lærebøkene..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..mottak på sykehuset</vt:lpstr>
      <vt:lpstr>..politiets innsats..</vt:lpstr>
      <vt:lpstr>..den store trøsten..</vt:lpstr>
      <vt:lpstr>..etterarbeide..</vt:lpstr>
      <vt:lpstr>..presseomtale..</vt:lpstr>
      <vt:lpstr>..ettertanker..</vt:lpstr>
      <vt:lpstr>PowerPoint Presentation</vt:lpstr>
      <vt:lpstr>PowerPoint Presentation</vt:lpstr>
    </vt:vector>
  </TitlesOfParts>
  <Company>UiT Norges arktiske universitet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Olaf Jacobsen</dc:creator>
  <cp:lastModifiedBy>Olaf Jacobsen</cp:lastModifiedBy>
  <cp:revision>320</cp:revision>
  <cp:lastPrinted>2020-01-07T09:43:15Z</cp:lastPrinted>
  <dcterms:created xsi:type="dcterms:W3CDTF">2020-01-06T18:30:46Z</dcterms:created>
  <dcterms:modified xsi:type="dcterms:W3CDTF">2020-10-24T21:44:48Z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d372810-6bc5-4b24-a067-8742f322c238_Enabled">
    <vt:lpwstr>True</vt:lpwstr>
  </property>
  <property fmtid="{D5CDD505-2E9C-101B-9397-08002B2CF9AE}" pid="3" name="MSIP_Label_ed372810-6bc5-4b24-a067-8742f322c238_SiteId">
    <vt:lpwstr>4e7f212d-74db-4563-a57b-8ae44ed05526</vt:lpwstr>
  </property>
  <property fmtid="{D5CDD505-2E9C-101B-9397-08002B2CF9AE}" pid="4" name="MSIP_Label_ed372810-6bc5-4b24-a067-8742f322c238_Owner">
    <vt:lpwstr>oja022@uit.no</vt:lpwstr>
  </property>
  <property fmtid="{D5CDD505-2E9C-101B-9397-08002B2CF9AE}" pid="5" name="MSIP_Label_ed372810-6bc5-4b24-a067-8742f322c238_SetDate">
    <vt:lpwstr>2020-10-08T13:11:23.7149645Z</vt:lpwstr>
  </property>
  <property fmtid="{D5CDD505-2E9C-101B-9397-08002B2CF9AE}" pid="6" name="MSIP_Label_ed372810-6bc5-4b24-a067-8742f322c238_Name">
    <vt:lpwstr>Open</vt:lpwstr>
  </property>
  <property fmtid="{D5CDD505-2E9C-101B-9397-08002B2CF9AE}" pid="7" name="MSIP_Label_ed372810-6bc5-4b24-a067-8742f322c238_Application">
    <vt:lpwstr>Microsoft Azure Information Protection</vt:lpwstr>
  </property>
  <property fmtid="{D5CDD505-2E9C-101B-9397-08002B2CF9AE}" pid="8" name="MSIP_Label_ed372810-6bc5-4b24-a067-8742f322c238_ActionId">
    <vt:lpwstr>c903009d-2d48-4906-a51d-89378b36c9d5</vt:lpwstr>
  </property>
  <property fmtid="{D5CDD505-2E9C-101B-9397-08002B2CF9AE}" pid="9" name="MSIP_Label_ed372810-6bc5-4b24-a067-8742f322c238_Extended_MSFT_Method">
    <vt:lpwstr>Manual</vt:lpwstr>
  </property>
  <property fmtid="{D5CDD505-2E9C-101B-9397-08002B2CF9AE}" pid="10" name="Sensitivity">
    <vt:lpwstr>Open</vt:lpwstr>
  </property>
</Properties>
</file>